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Lst>
  <p:notesMasterIdLst>
    <p:notesMasterId r:id="rId23"/>
  </p:notesMasterIdLst>
  <p:sldIdLst>
    <p:sldId id="256" r:id="rId2"/>
    <p:sldId id="369" r:id="rId3"/>
    <p:sldId id="383" r:id="rId4"/>
    <p:sldId id="405" r:id="rId5"/>
    <p:sldId id="404" r:id="rId6"/>
    <p:sldId id="370" r:id="rId7"/>
    <p:sldId id="406" r:id="rId8"/>
    <p:sldId id="409" r:id="rId9"/>
    <p:sldId id="410" r:id="rId10"/>
    <p:sldId id="411" r:id="rId11"/>
    <p:sldId id="408" r:id="rId12"/>
    <p:sldId id="413" r:id="rId13"/>
    <p:sldId id="412" r:id="rId14"/>
    <p:sldId id="416" r:id="rId15"/>
    <p:sldId id="414" r:id="rId16"/>
    <p:sldId id="415" r:id="rId17"/>
    <p:sldId id="417" r:id="rId18"/>
    <p:sldId id="418" r:id="rId19"/>
    <p:sldId id="419" r:id="rId20"/>
    <p:sldId id="420" r:id="rId21"/>
    <p:sldId id="421"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FA"/>
    <a:srgbClr val="B6E0F8"/>
    <a:srgbClr val="BAE2F8"/>
    <a:srgbClr val="CAE9FA"/>
    <a:srgbClr val="D5EDFB"/>
    <a:srgbClr val="C5E3F7"/>
    <a:srgbClr val="C5EAF7"/>
    <a:srgbClr val="BCD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1076" autoAdjust="0"/>
  </p:normalViewPr>
  <p:slideViewPr>
    <p:cSldViewPr>
      <p:cViewPr>
        <p:scale>
          <a:sx n="75" d="100"/>
          <a:sy n="75" d="100"/>
        </p:scale>
        <p:origin x="1380" y="-26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2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67AF186-382C-4657-B4E9-66AD123B1E7A}" type="slidenum">
              <a:rPr lang="ru-RU"/>
              <a:pPr>
                <a:defRPr/>
              </a:pPr>
              <a:t>‹#›</a:t>
            </a:fld>
            <a:endParaRPr lang="ru-RU"/>
          </a:p>
        </p:txBody>
      </p:sp>
    </p:spTree>
    <p:extLst>
      <p:ext uri="{BB962C8B-B14F-4D97-AF65-F5344CB8AC3E}">
        <p14:creationId xmlns:p14="http://schemas.microsoft.com/office/powerpoint/2010/main" val="1012680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a:ln/>
        </p:spPr>
      </p:sp>
      <p:sp>
        <p:nvSpPr>
          <p:cNvPr id="16386" name="Заметки 2"/>
          <p:cNvSpPr>
            <a:spLocks noGrp="1"/>
          </p:cNvSpPr>
          <p:nvPr>
            <p:ph type="body" idx="1"/>
          </p:nvPr>
        </p:nvSpPr>
        <p:spPr>
          <a:noFill/>
        </p:spPr>
        <p:txBody>
          <a:bodyPr/>
          <a:lstStyle/>
          <a:p>
            <a:endParaRPr lang="ru-RU" smtClean="0"/>
          </a:p>
        </p:txBody>
      </p:sp>
      <p:sp>
        <p:nvSpPr>
          <p:cNvPr id="16387" name="Номер слайда 3"/>
          <p:cNvSpPr>
            <a:spLocks noGrp="1"/>
          </p:cNvSpPr>
          <p:nvPr>
            <p:ph type="sldNum" sz="quarter" idx="5"/>
          </p:nvPr>
        </p:nvSpPr>
        <p:spPr>
          <a:noFill/>
          <a:ln>
            <a:miter lim="800000"/>
            <a:headEnd/>
            <a:tailEnd/>
          </a:ln>
        </p:spPr>
        <p:txBody>
          <a:bodyPr/>
          <a:lstStyle/>
          <a:p>
            <a:fld id="{457CD873-B2D9-456D-A4F5-C1F7ABDBA708}" type="slidenum">
              <a:rPr lang="ru-RU" smtClean="0"/>
              <a:pPr/>
              <a:t>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a:ln/>
        </p:spPr>
      </p:sp>
      <p:sp>
        <p:nvSpPr>
          <p:cNvPr id="20482" name="Заметки 2"/>
          <p:cNvSpPr>
            <a:spLocks noGrp="1"/>
          </p:cNvSpPr>
          <p:nvPr>
            <p:ph type="body" idx="1"/>
          </p:nvPr>
        </p:nvSpPr>
        <p:spPr>
          <a:noFill/>
        </p:spPr>
        <p:txBody>
          <a:bodyPr/>
          <a:lstStyle/>
          <a:p>
            <a:endParaRPr lang="ru-RU" smtClean="0"/>
          </a:p>
        </p:txBody>
      </p:sp>
      <p:sp>
        <p:nvSpPr>
          <p:cNvPr id="20483" name="Номер слайда 3"/>
          <p:cNvSpPr>
            <a:spLocks noGrp="1"/>
          </p:cNvSpPr>
          <p:nvPr>
            <p:ph type="sldNum" sz="quarter" idx="5"/>
          </p:nvPr>
        </p:nvSpPr>
        <p:spPr>
          <a:noFill/>
          <a:ln>
            <a:miter lim="800000"/>
            <a:headEnd/>
            <a:tailEnd/>
          </a:ln>
        </p:spPr>
        <p:txBody>
          <a:bodyPr/>
          <a:lstStyle/>
          <a:p>
            <a:fld id="{82E4B5F1-1F08-441A-871D-95FB8DF9B661}" type="slidenum">
              <a:rPr lang="ru-RU" smtClean="0"/>
              <a:pPr/>
              <a:t>5</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defRPr/>
            </a:pPr>
            <a:fld id="{267AF186-382C-4657-B4E9-66AD123B1E7A}" type="slidenum">
              <a:rPr lang="ru-RU" smtClean="0"/>
              <a:pPr>
                <a:defRPr/>
              </a:pPr>
              <a:t>15</a:t>
            </a:fld>
            <a:endParaRPr lang="ru-RU"/>
          </a:p>
        </p:txBody>
      </p:sp>
    </p:spTree>
    <p:extLst>
      <p:ext uri="{BB962C8B-B14F-4D97-AF65-F5344CB8AC3E}">
        <p14:creationId xmlns:p14="http://schemas.microsoft.com/office/powerpoint/2010/main" val="93991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BF1702C8-5CB7-45D7-ABCF-57366D9B942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47A6E2D-E50E-4A70-BEA5-B560C938655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A241252-649A-4CC8-8755-E0D3C4D12FF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D0FD5ABA-05CA-4D8B-9EB2-25BC08414D5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5B605C43-E225-41F0-AE36-13D25D126A0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BFDF4686-BE5D-4B14-AB61-773B25572EB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18D53FB-4E00-4FEC-9ADD-DD382784F96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B023FC1-BFDE-4B4F-84BD-FD23D73A16D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9AF3CDD8-4180-4BF7-8B3E-6652A69BAE3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598185D-ADEC-470C-982B-EA84D4CA4F1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E2B2FBE2-D2B0-42FE-B5F1-65F46656DED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E867E22B-70C2-4D25-9B6C-B8B4F0A158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9" r:id="rId1"/>
    <p:sldLayoutId id="2147483811" r:id="rId2"/>
    <p:sldLayoutId id="2147483820" r:id="rId3"/>
    <p:sldLayoutId id="2147483812" r:id="rId4"/>
    <p:sldLayoutId id="2147483813" r:id="rId5"/>
    <p:sldLayoutId id="2147483814" r:id="rId6"/>
    <p:sldLayoutId id="2147483815" r:id="rId7"/>
    <p:sldLayoutId id="2147483816" r:id="rId8"/>
    <p:sldLayoutId id="2147483821" r:id="rId9"/>
    <p:sldLayoutId id="2147483817" r:id="rId10"/>
    <p:sldLayoutId id="2147483818" r:id="rId11"/>
  </p:sldLayoutIdLst>
  <p:timing>
    <p:tnLst>
      <p:par>
        <p:cTn id="1" dur="indefinite" restart="never" nodeType="tmRoot"/>
      </p:par>
    </p:tnLst>
  </p:timing>
  <p:hf hdr="0" ft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05038"/>
            <a:ext cx="9144000" cy="1512887"/>
          </a:xfrm>
          <a:solidFill>
            <a:schemeClr val="tx2">
              <a:lumMod val="60000"/>
              <a:lumOff val="40000"/>
            </a:schemeClr>
          </a:solidFill>
        </p:spPr>
        <p:txBody>
          <a:bodyPr>
            <a:normAutofit/>
          </a:bodyPr>
          <a:lstStyle/>
          <a:p>
            <a:pPr algn="ctr" eaLnBrk="1" fontAlgn="auto" hangingPunct="1">
              <a:spcAft>
                <a:spcPts val="0"/>
              </a:spcAft>
              <a:buClr>
                <a:schemeClr val="accent6">
                  <a:lumMod val="75000"/>
                </a:schemeClr>
              </a:buClr>
              <a:defRPr/>
            </a:pPr>
            <a:r>
              <a:rPr lang="en-US" altLang="ru-RU" sz="2800" dirty="0">
                <a:solidFill>
                  <a:srgbClr val="FFFFFF"/>
                </a:solidFill>
                <a:effectLst>
                  <a:outerShdw blurRad="38100" dist="38100" dir="2700000" algn="tl">
                    <a:srgbClr val="000000">
                      <a:alpha val="43137"/>
                    </a:srgbClr>
                  </a:outerShdw>
                  <a:reflection blurRad="6350" stA="55000" endA="300" endPos="45500" dir="5400000" sy="-100000" algn="bl" rotWithShape="0"/>
                </a:effectLst>
              </a:rPr>
              <a:t>GEOMAGNETIC MEASUREMENTS AT THE PLESHCHENITSY GEOPHYSICAL OBSERVATORY (MINSK, REPUBLIC OF BELARUS</a:t>
            </a:r>
            <a:r>
              <a:rPr lang="en-US" altLang="ru-RU" sz="2800" dirty="0" smtClean="0">
                <a:solidFill>
                  <a:srgbClr val="FFFFFF"/>
                </a:solidFill>
                <a:effectLst>
                  <a:outerShdw blurRad="38100" dist="38100" dir="2700000" algn="tl">
                    <a:srgbClr val="000000">
                      <a:alpha val="43137"/>
                    </a:srgbClr>
                  </a:outerShdw>
                  <a:reflection blurRad="6350" stA="55000" endA="300" endPos="45500" dir="5400000" sy="-100000" algn="bl" rotWithShape="0"/>
                </a:effectLst>
              </a:rPr>
              <a:t>)</a:t>
            </a:r>
            <a:endParaRPr lang="ru-RU" altLang="ru-RU" sz="2800" dirty="0" smtClean="0">
              <a:solidFill>
                <a:srgbClr val="FFFFFF"/>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6" name="Rectangle 16"/>
          <p:cNvSpPr>
            <a:spLocks noChangeArrowheads="1"/>
          </p:cNvSpPr>
          <p:nvPr/>
        </p:nvSpPr>
        <p:spPr bwMode="auto">
          <a:xfrm>
            <a:off x="2303463" y="4840288"/>
            <a:ext cx="5724525" cy="676275"/>
          </a:xfrm>
          <a:prstGeom prst="rect">
            <a:avLst/>
          </a:prstGeom>
          <a:noFill/>
          <a:ln>
            <a:noFill/>
          </a:ln>
          <a:extLst/>
        </p:spPr>
        <p:txBody>
          <a:bodyPr>
            <a:spAutoFit/>
          </a:bodyPr>
          <a:lstStyle/>
          <a:p>
            <a:pPr algn="ctr">
              <a:defRPr/>
            </a:pPr>
            <a:r>
              <a:rPr lang="en-US" b="1" dirty="0">
                <a:solidFill>
                  <a:schemeClr val="accent1">
                    <a:lumMod val="75000"/>
                  </a:schemeClr>
                </a:solidFill>
                <a:latin typeface="+mn-lt"/>
              </a:rPr>
              <a:t>Center of Geophysical Monitoring of the National Academy of Sciences of Belarus</a:t>
            </a:r>
            <a:endParaRPr lang="ru-RU" sz="2000" b="1" dirty="0">
              <a:solidFill>
                <a:schemeClr val="accent1">
                  <a:lumMod val="75000"/>
                </a:schemeClr>
              </a:solidFill>
              <a:latin typeface="+mn-lt"/>
            </a:endParaRPr>
          </a:p>
        </p:txBody>
      </p:sp>
      <p:sp>
        <p:nvSpPr>
          <p:cNvPr id="7" name="Text Box 12"/>
          <p:cNvSpPr txBox="1">
            <a:spLocks noChangeArrowheads="1"/>
          </p:cNvSpPr>
          <p:nvPr/>
        </p:nvSpPr>
        <p:spPr bwMode="auto">
          <a:xfrm>
            <a:off x="2339975" y="1628775"/>
            <a:ext cx="5761038" cy="412750"/>
          </a:xfrm>
          <a:prstGeom prst="rect">
            <a:avLst/>
          </a:prstGeom>
          <a:noFill/>
          <a:ln w="9525">
            <a:noFill/>
            <a:miter lim="800000"/>
            <a:headEnd/>
            <a:tailEnd/>
          </a:ln>
        </p:spPr>
        <p:txBody>
          <a:bodyPr>
            <a:spAutoFit/>
          </a:bodyPr>
          <a:lstStyle/>
          <a:p>
            <a:pPr algn="ctr">
              <a:lnSpc>
                <a:spcPct val="130000"/>
              </a:lnSpc>
              <a:buFont typeface="Symbol" pitchFamily="18" charset="2"/>
              <a:buNone/>
            </a:pPr>
            <a:r>
              <a:rPr lang="en-US" altLang="ru-RU" sz="1600" b="1">
                <a:latin typeface="Century Gothic" pitchFamily="34" charset="0"/>
              </a:rPr>
              <a:t>September </a:t>
            </a:r>
            <a:r>
              <a:rPr lang="ru-RU" altLang="ru-RU" sz="1600" b="1">
                <a:latin typeface="Century Gothic" pitchFamily="34" charset="0"/>
              </a:rPr>
              <a:t>2</a:t>
            </a:r>
            <a:r>
              <a:rPr lang="en-US" altLang="ru-RU" sz="1600" b="1">
                <a:latin typeface="Century Gothic" pitchFamily="34" charset="0"/>
              </a:rPr>
              <a:t>5</a:t>
            </a:r>
            <a:r>
              <a:rPr lang="ru-RU" altLang="ru-RU" sz="1600" b="1">
                <a:latin typeface="Century Gothic" pitchFamily="34" charset="0"/>
              </a:rPr>
              <a:t>-</a:t>
            </a:r>
            <a:r>
              <a:rPr lang="en-US" altLang="ru-RU" sz="1600" b="1">
                <a:latin typeface="Century Gothic" pitchFamily="34" charset="0"/>
              </a:rPr>
              <a:t>29,</a:t>
            </a:r>
            <a:r>
              <a:rPr lang="ru-RU" altLang="ru-RU" sz="1600" b="1">
                <a:latin typeface="Century Gothic" pitchFamily="34" charset="0"/>
              </a:rPr>
              <a:t> 2023</a:t>
            </a:r>
            <a:r>
              <a:rPr lang="en-US" altLang="ru-RU" sz="1600" b="1">
                <a:latin typeface="Century Gothic" pitchFamily="34" charset="0"/>
              </a:rPr>
              <a:t>, Paratunka, Russia</a:t>
            </a:r>
            <a:endParaRPr lang="ru-RU" altLang="ru-RU" sz="1600" b="1">
              <a:latin typeface="Century Gothic" pitchFamily="34" charset="0"/>
            </a:endParaRPr>
          </a:p>
        </p:txBody>
      </p:sp>
      <p:sp>
        <p:nvSpPr>
          <p:cNvPr id="8" name="Rectangle 16"/>
          <p:cNvSpPr>
            <a:spLocks noChangeArrowheads="1"/>
          </p:cNvSpPr>
          <p:nvPr/>
        </p:nvSpPr>
        <p:spPr bwMode="auto">
          <a:xfrm>
            <a:off x="-36513" y="3860800"/>
            <a:ext cx="9144001" cy="646113"/>
          </a:xfrm>
          <a:prstGeom prst="rect">
            <a:avLst/>
          </a:prstGeom>
          <a:noFill/>
          <a:ln>
            <a:noFill/>
          </a:ln>
          <a:extLst/>
        </p:spPr>
        <p:txBody>
          <a:bodyPr>
            <a:spAutoFit/>
          </a:bodyPr>
          <a:lstStyle/>
          <a:p>
            <a:pPr algn="ctr">
              <a:defRPr/>
            </a:pPr>
            <a:r>
              <a:rPr lang="en-US" b="1" i="1" dirty="0" err="1">
                <a:solidFill>
                  <a:schemeClr val="accent1">
                    <a:lumMod val="75000"/>
                  </a:schemeClr>
                </a:solidFill>
                <a:latin typeface="+mn-lt"/>
              </a:rPr>
              <a:t>Genady</a:t>
            </a:r>
            <a:r>
              <a:rPr lang="en-US" b="1" i="1" dirty="0">
                <a:solidFill>
                  <a:schemeClr val="accent1">
                    <a:lumMod val="75000"/>
                  </a:schemeClr>
                </a:solidFill>
                <a:latin typeface="+mn-lt"/>
              </a:rPr>
              <a:t> A. </a:t>
            </a:r>
            <a:r>
              <a:rPr lang="en-US" b="1" i="1" dirty="0" err="1">
                <a:solidFill>
                  <a:schemeClr val="accent1">
                    <a:lumMod val="75000"/>
                  </a:schemeClr>
                </a:solidFill>
                <a:latin typeface="+mn-lt"/>
              </a:rPr>
              <a:t>Aronov</a:t>
            </a:r>
            <a:r>
              <a:rPr lang="en-US" b="1" i="1" dirty="0">
                <a:solidFill>
                  <a:schemeClr val="accent1">
                    <a:lumMod val="75000"/>
                  </a:schemeClr>
                </a:solidFill>
                <a:latin typeface="+mn-lt"/>
              </a:rPr>
              <a:t>, </a:t>
            </a:r>
            <a:r>
              <a:rPr lang="en-US" b="1" i="1" dirty="0" err="1">
                <a:solidFill>
                  <a:schemeClr val="accent1">
                    <a:lumMod val="75000"/>
                  </a:schemeClr>
                </a:solidFill>
                <a:latin typeface="+mn-lt"/>
              </a:rPr>
              <a:t>Arkady</a:t>
            </a:r>
            <a:r>
              <a:rPr lang="en-US" b="1" i="1" dirty="0">
                <a:solidFill>
                  <a:schemeClr val="accent1">
                    <a:lumMod val="75000"/>
                  </a:schemeClr>
                </a:solidFill>
                <a:latin typeface="+mn-lt"/>
              </a:rPr>
              <a:t> G. </a:t>
            </a:r>
            <a:r>
              <a:rPr lang="en-US" b="1" i="1" dirty="0" err="1">
                <a:solidFill>
                  <a:schemeClr val="accent1">
                    <a:lumMod val="75000"/>
                  </a:schemeClr>
                </a:solidFill>
                <a:latin typeface="+mn-lt"/>
              </a:rPr>
              <a:t>Aronov</a:t>
            </a:r>
            <a:r>
              <a:rPr lang="en-US" b="1" i="1" dirty="0">
                <a:solidFill>
                  <a:schemeClr val="accent1">
                    <a:lumMod val="75000"/>
                  </a:schemeClr>
                </a:solidFill>
                <a:latin typeface="+mn-lt"/>
              </a:rPr>
              <a:t>, </a:t>
            </a:r>
            <a:r>
              <a:rPr lang="en-US" b="1" i="1" dirty="0" err="1">
                <a:solidFill>
                  <a:schemeClr val="accent1">
                    <a:lumMod val="75000"/>
                  </a:schemeClr>
                </a:solidFill>
                <a:latin typeface="+mn-lt"/>
              </a:rPr>
              <a:t>Ihar</a:t>
            </a:r>
            <a:r>
              <a:rPr lang="en-US" b="1" i="1" dirty="0">
                <a:solidFill>
                  <a:schemeClr val="accent1">
                    <a:lumMod val="75000"/>
                  </a:schemeClr>
                </a:solidFill>
                <a:latin typeface="+mn-lt"/>
              </a:rPr>
              <a:t> A. </a:t>
            </a:r>
            <a:r>
              <a:rPr lang="en-US" b="1" i="1" dirty="0" err="1">
                <a:solidFill>
                  <a:schemeClr val="accent1">
                    <a:lumMod val="75000"/>
                  </a:schemeClr>
                </a:solidFill>
                <a:latin typeface="+mn-lt"/>
              </a:rPr>
              <a:t>Saladukhin</a:t>
            </a:r>
            <a:r>
              <a:rPr lang="en-US" b="1" i="1" dirty="0">
                <a:solidFill>
                  <a:schemeClr val="accent1">
                    <a:lumMod val="75000"/>
                  </a:schemeClr>
                </a:solidFill>
                <a:latin typeface="+mn-lt"/>
              </a:rPr>
              <a:t>*,</a:t>
            </a:r>
          </a:p>
          <a:p>
            <a:pPr algn="ctr">
              <a:defRPr/>
            </a:pPr>
            <a:r>
              <a:rPr lang="en-US" b="1" i="1" dirty="0" err="1">
                <a:solidFill>
                  <a:schemeClr val="accent1">
                    <a:lumMod val="75000"/>
                  </a:schemeClr>
                </a:solidFill>
                <a:latin typeface="+mn-lt"/>
              </a:rPr>
              <a:t>Aliaksei</a:t>
            </a:r>
            <a:r>
              <a:rPr lang="en-US" b="1" i="1" dirty="0">
                <a:solidFill>
                  <a:schemeClr val="accent1">
                    <a:lumMod val="75000"/>
                  </a:schemeClr>
                </a:solidFill>
                <a:latin typeface="+mn-lt"/>
              </a:rPr>
              <a:t> A. </a:t>
            </a:r>
            <a:r>
              <a:rPr lang="en-US" b="1" i="1" dirty="0" err="1">
                <a:solidFill>
                  <a:schemeClr val="accent1">
                    <a:lumMod val="75000"/>
                  </a:schemeClr>
                </a:solidFill>
                <a:latin typeface="+mn-lt"/>
              </a:rPr>
              <a:t>Kadymau</a:t>
            </a:r>
            <a:r>
              <a:rPr lang="en-US" b="1" i="1" dirty="0">
                <a:solidFill>
                  <a:schemeClr val="accent1">
                    <a:lumMod val="75000"/>
                  </a:schemeClr>
                </a:solidFill>
                <a:latin typeface="+mn-lt"/>
              </a:rPr>
              <a:t>, </a:t>
            </a:r>
            <a:r>
              <a:rPr lang="en-US" b="1" i="1" dirty="0" err="1">
                <a:solidFill>
                  <a:schemeClr val="accent1">
                    <a:lumMod val="75000"/>
                  </a:schemeClr>
                </a:solidFill>
                <a:latin typeface="+mn-lt"/>
              </a:rPr>
              <a:t>Valiantsina</a:t>
            </a:r>
            <a:r>
              <a:rPr lang="en-US" b="1" i="1" dirty="0">
                <a:solidFill>
                  <a:schemeClr val="accent1">
                    <a:lumMod val="75000"/>
                  </a:schemeClr>
                </a:solidFill>
                <a:latin typeface="+mn-lt"/>
              </a:rPr>
              <a:t> M. </a:t>
            </a:r>
            <a:r>
              <a:rPr lang="en-US" b="1" i="1" dirty="0" err="1">
                <a:solidFill>
                  <a:schemeClr val="accent1">
                    <a:lumMod val="75000"/>
                  </a:schemeClr>
                </a:solidFill>
                <a:latin typeface="+mn-lt"/>
              </a:rPr>
              <a:t>Laziuk</a:t>
            </a:r>
            <a:endParaRPr lang="ru-RU" b="1" i="1" dirty="0">
              <a:solidFill>
                <a:schemeClr val="accent1">
                  <a:lumMod val="75000"/>
                </a:schemeClr>
              </a:solidFill>
              <a:latin typeface="+mn-lt"/>
            </a:endParaRPr>
          </a:p>
        </p:txBody>
      </p:sp>
      <p:sp>
        <p:nvSpPr>
          <p:cNvPr id="9" name="Text Box 12"/>
          <p:cNvSpPr txBox="1">
            <a:spLocks noChangeArrowheads="1"/>
          </p:cNvSpPr>
          <p:nvPr/>
        </p:nvSpPr>
        <p:spPr bwMode="auto">
          <a:xfrm>
            <a:off x="2339975" y="333375"/>
            <a:ext cx="5761038" cy="1292225"/>
          </a:xfrm>
          <a:prstGeom prst="rect">
            <a:avLst/>
          </a:prstGeom>
          <a:noFill/>
          <a:ln w="9525">
            <a:noFill/>
            <a:miter lim="800000"/>
            <a:headEnd/>
            <a:tailEnd/>
          </a:ln>
        </p:spPr>
        <p:txBody>
          <a:bodyPr>
            <a:spAutoFit/>
          </a:bodyPr>
          <a:lstStyle/>
          <a:p>
            <a:pPr algn="ctr">
              <a:lnSpc>
                <a:spcPct val="130000"/>
              </a:lnSpc>
              <a:buFont typeface="Symbol" pitchFamily="18" charset="2"/>
              <a:buNone/>
            </a:pPr>
            <a:r>
              <a:rPr lang="en-US" altLang="ru-RU" sz="2000" b="1">
                <a:latin typeface="Century Gothic" pitchFamily="34" charset="0"/>
              </a:rPr>
              <a:t>SOLAR-TERRESTRIAL RELATIONS AND PHYSICS OF EARTHQUAKE PRECURSORS</a:t>
            </a:r>
          </a:p>
          <a:p>
            <a:pPr algn="ctr">
              <a:lnSpc>
                <a:spcPct val="130000"/>
              </a:lnSpc>
              <a:buFont typeface="Symbol" pitchFamily="18" charset="2"/>
              <a:buNone/>
            </a:pPr>
            <a:r>
              <a:rPr lang="en-US" altLang="ru-RU" sz="2000" b="1">
                <a:latin typeface="Century Gothic" pitchFamily="34" charset="0"/>
              </a:rPr>
              <a:t>13</a:t>
            </a:r>
            <a:r>
              <a:rPr lang="en-US" altLang="ru-RU" sz="2000" b="1" baseline="30000">
                <a:latin typeface="Century Gothic" pitchFamily="34" charset="0"/>
              </a:rPr>
              <a:t>th</a:t>
            </a:r>
            <a:r>
              <a:rPr lang="en-US" altLang="ru-RU" sz="2000" b="1">
                <a:latin typeface="Century Gothic" pitchFamily="34" charset="0"/>
              </a:rPr>
              <a:t> International Conference</a:t>
            </a:r>
            <a:endParaRPr lang="ru-RU" altLang="ru-RU" sz="2000" b="1">
              <a:latin typeface="Century Gothic" pitchFamily="34" charset="0"/>
            </a:endParaRPr>
          </a:p>
        </p:txBody>
      </p:sp>
      <p:pic>
        <p:nvPicPr>
          <p:cNvPr id="14342" name="Рисунок 9"/>
          <p:cNvPicPr>
            <a:picLocks noChangeAspect="1"/>
          </p:cNvPicPr>
          <p:nvPr/>
        </p:nvPicPr>
        <p:blipFill>
          <a:blip r:embed="rId2"/>
          <a:srcRect/>
          <a:stretch>
            <a:fillRect/>
          </a:stretch>
        </p:blipFill>
        <p:spPr bwMode="auto">
          <a:xfrm>
            <a:off x="920750" y="5140325"/>
            <a:ext cx="952500" cy="952500"/>
          </a:xfrm>
          <a:prstGeom prst="rect">
            <a:avLst/>
          </a:prstGeom>
          <a:solidFill>
            <a:schemeClr val="bg2">
              <a:alpha val="0"/>
            </a:schemeClr>
          </a:solidFill>
          <a:ln w="9525">
            <a:noFill/>
            <a:miter lim="800000"/>
            <a:headEnd/>
            <a:tailEnd/>
          </a:ln>
        </p:spPr>
      </p:pic>
      <p:pic>
        <p:nvPicPr>
          <p:cNvPr id="14343" name="Рисунок 1"/>
          <p:cNvPicPr>
            <a:picLocks noChangeAspect="1"/>
          </p:cNvPicPr>
          <p:nvPr/>
        </p:nvPicPr>
        <p:blipFill>
          <a:blip r:embed="rId3"/>
          <a:srcRect l="13567" t="1953" r="73717" b="88950"/>
          <a:stretch>
            <a:fillRect/>
          </a:stretch>
        </p:blipFill>
        <p:spPr bwMode="auto">
          <a:xfrm>
            <a:off x="900113" y="693738"/>
            <a:ext cx="985837" cy="996950"/>
          </a:xfrm>
          <a:prstGeom prst="rect">
            <a:avLst/>
          </a:prstGeom>
          <a:solidFill>
            <a:schemeClr val="accent1"/>
          </a:solidFill>
          <a:ln w="9525">
            <a:noFill/>
            <a:miter lim="800000"/>
            <a:headEnd/>
            <a:tailEnd/>
          </a:ln>
        </p:spPr>
      </p:pic>
      <p:sp>
        <p:nvSpPr>
          <p:cNvPr id="12" name="Rectangle 6"/>
          <p:cNvSpPr>
            <a:spLocks noChangeArrowheads="1"/>
          </p:cNvSpPr>
          <p:nvPr/>
        </p:nvSpPr>
        <p:spPr bwMode="auto">
          <a:xfrm>
            <a:off x="2484438" y="5589588"/>
            <a:ext cx="4343400" cy="863600"/>
          </a:xfrm>
          <a:prstGeom prst="rect">
            <a:avLst/>
          </a:prstGeom>
          <a:noFill/>
          <a:ln w="9525">
            <a:noFill/>
            <a:miter lim="800000"/>
            <a:headEnd/>
            <a:tailEnd/>
          </a:ln>
        </p:spPr>
        <p:txBody>
          <a:bodyPr/>
          <a:lstStyle/>
          <a:p>
            <a:pPr marL="342900" indent="-342900">
              <a:spcBef>
                <a:spcPct val="20000"/>
              </a:spcBef>
              <a:buFontTx/>
              <a:buChar char="•"/>
              <a:defRPr/>
            </a:pPr>
            <a:r>
              <a:rPr lang="en-US" sz="1100" b="1" dirty="0">
                <a:latin typeface="Century Gothic" pitchFamily="34" charset="0"/>
              </a:rPr>
              <a:t>1/3 </a:t>
            </a:r>
            <a:r>
              <a:rPr lang="en-US" sz="1100" b="1" dirty="0" err="1">
                <a:latin typeface="Century Gothic" pitchFamily="34" charset="0"/>
              </a:rPr>
              <a:t>Kuprevich</a:t>
            </a:r>
            <a:r>
              <a:rPr lang="en-US" sz="1100" b="1" dirty="0">
                <a:latin typeface="Century Gothic" pitchFamily="34" charset="0"/>
              </a:rPr>
              <a:t> str.</a:t>
            </a:r>
          </a:p>
          <a:p>
            <a:pPr marL="342900" indent="-342900">
              <a:spcBef>
                <a:spcPct val="20000"/>
              </a:spcBef>
              <a:buFontTx/>
              <a:buChar char="•"/>
              <a:defRPr/>
            </a:pPr>
            <a:r>
              <a:rPr lang="en-US" sz="1100" b="1" dirty="0">
                <a:latin typeface="Century Gothic" pitchFamily="34" charset="0"/>
              </a:rPr>
              <a:t>Minsk, 220141</a:t>
            </a:r>
          </a:p>
          <a:p>
            <a:pPr marL="342900" indent="-342900">
              <a:spcBef>
                <a:spcPct val="20000"/>
              </a:spcBef>
              <a:buFontTx/>
              <a:buChar char="•"/>
              <a:defRPr/>
            </a:pPr>
            <a:r>
              <a:rPr lang="en-US" sz="1100" b="1" dirty="0">
                <a:latin typeface="Century Gothic" pitchFamily="34" charset="0"/>
              </a:rPr>
              <a:t>Republic of Belarus</a:t>
            </a:r>
            <a:endParaRPr lang="fr-FR" sz="1100" b="1" dirty="0">
              <a:latin typeface="Century Gothic" pitchFamily="34" charset="0"/>
            </a:endParaRPr>
          </a:p>
          <a:p>
            <a:pPr>
              <a:spcBef>
                <a:spcPct val="20000"/>
              </a:spcBef>
              <a:defRPr/>
            </a:pPr>
            <a:r>
              <a:rPr lang="fr-FR" sz="1100" b="1" dirty="0">
                <a:latin typeface="Century Gothic" pitchFamily="34" charset="0"/>
              </a:rPr>
              <a:t>*Corresponding author. E-mail: saladukhin@cgm.by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7" name="Rectangle 16"/>
          <p:cNvSpPr>
            <a:spLocks noChangeArrowheads="1"/>
          </p:cNvSpPr>
          <p:nvPr/>
        </p:nvSpPr>
        <p:spPr bwMode="auto">
          <a:xfrm>
            <a:off x="0" y="549275"/>
            <a:ext cx="9144000" cy="400050"/>
          </a:xfrm>
          <a:prstGeom prst="rect">
            <a:avLst/>
          </a:prstGeom>
          <a:noFill/>
          <a:ln>
            <a:noFill/>
          </a:ln>
          <a:extLst/>
        </p:spPr>
        <p:txBody>
          <a:bodyPr>
            <a:spAutoFit/>
          </a:bodyPr>
          <a:lstStyle/>
          <a:p>
            <a:pPr algn="ctr">
              <a:defRPr/>
            </a:pPr>
            <a:r>
              <a:rPr lang="en-US" sz="2000" b="1" dirty="0">
                <a:solidFill>
                  <a:schemeClr val="accent1">
                    <a:lumMod val="75000"/>
                  </a:schemeClr>
                </a:solidFill>
                <a:latin typeface="Arial" charset="0"/>
              </a:rPr>
              <a:t>Software</a:t>
            </a:r>
            <a:endParaRPr lang="ru-RU" sz="2000" b="1" dirty="0">
              <a:solidFill>
                <a:schemeClr val="accent1">
                  <a:lumMod val="75000"/>
                </a:schemeClr>
              </a:solidFill>
              <a:latin typeface="Arial" charset="0"/>
            </a:endParaRPr>
          </a:p>
        </p:txBody>
      </p:sp>
      <p:sp>
        <p:nvSpPr>
          <p:cNvPr id="3" name="Номер слайда 2"/>
          <p:cNvSpPr>
            <a:spLocks noGrp="1"/>
          </p:cNvSpPr>
          <p:nvPr>
            <p:ph type="sldNum" sz="quarter" idx="12"/>
          </p:nvPr>
        </p:nvSpPr>
        <p:spPr>
          <a:xfrm>
            <a:off x="7783513" y="6448425"/>
            <a:ext cx="1828800" cy="365125"/>
          </a:xfrm>
        </p:spPr>
        <p:txBody>
          <a:bodyPr/>
          <a:lstStyle/>
          <a:p>
            <a:pPr>
              <a:defRPr/>
            </a:pPr>
            <a:fld id="{1DECD9A2-DBBD-4A48-AD39-11C74A3D87F8}" type="slidenum">
              <a:rPr lang="ru-RU" smtClean="0"/>
              <a:pPr>
                <a:defRPr/>
              </a:pPr>
              <a:t>10</a:t>
            </a:fld>
            <a:endParaRPr lang="ru-RU" dirty="0"/>
          </a:p>
        </p:txBody>
      </p:sp>
      <p:sp>
        <p:nvSpPr>
          <p:cNvPr id="9" name="Rectangle 16"/>
          <p:cNvSpPr>
            <a:spLocks noChangeArrowheads="1"/>
          </p:cNvSpPr>
          <p:nvPr/>
        </p:nvSpPr>
        <p:spPr bwMode="auto">
          <a:xfrm>
            <a:off x="0" y="0"/>
            <a:ext cx="9144000" cy="523875"/>
          </a:xfrm>
          <a:prstGeom prst="rect">
            <a:avLst/>
          </a:prstGeom>
          <a:noFill/>
          <a:ln>
            <a:noFill/>
          </a:ln>
          <a:extLst/>
        </p:spPr>
        <p:txBody>
          <a:bodyPr>
            <a:spAutoFit/>
          </a:bodyPr>
          <a:lstStyle/>
          <a:p>
            <a:pPr algn="ctr">
              <a:defRPr/>
            </a:pP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Geophysical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pic>
        <p:nvPicPr>
          <p:cNvPr id="25604" name="Picture 2"/>
          <p:cNvPicPr>
            <a:picLocks noChangeAspect="1" noChangeArrowheads="1"/>
          </p:cNvPicPr>
          <p:nvPr/>
        </p:nvPicPr>
        <p:blipFill>
          <a:blip r:embed="rId2"/>
          <a:srcRect r="26042" b="14140"/>
          <a:stretch>
            <a:fillRect/>
          </a:stretch>
        </p:blipFill>
        <p:spPr bwMode="auto">
          <a:xfrm>
            <a:off x="1193800" y="1052513"/>
            <a:ext cx="6762750" cy="4416425"/>
          </a:xfrm>
          <a:prstGeom prst="rect">
            <a:avLst/>
          </a:prstGeom>
          <a:noFill/>
          <a:ln w="9525">
            <a:noFill/>
            <a:miter lim="800000"/>
            <a:headEnd/>
            <a:tailEnd/>
          </a:ln>
        </p:spPr>
      </p:pic>
      <p:pic>
        <p:nvPicPr>
          <p:cNvPr id="25605" name="Picture 3"/>
          <p:cNvPicPr>
            <a:picLocks noChangeAspect="1" noChangeArrowheads="1"/>
          </p:cNvPicPr>
          <p:nvPr/>
        </p:nvPicPr>
        <p:blipFill>
          <a:blip r:embed="rId2"/>
          <a:srcRect l="2" t="94118" r="38368" b="3813"/>
          <a:stretch>
            <a:fillRect/>
          </a:stretch>
        </p:blipFill>
        <p:spPr bwMode="auto">
          <a:xfrm>
            <a:off x="1193800" y="5468938"/>
            <a:ext cx="6762750" cy="127000"/>
          </a:xfrm>
          <a:prstGeom prst="rect">
            <a:avLst/>
          </a:prstGeom>
          <a:noFill/>
          <a:ln w="9525">
            <a:noFill/>
            <a:miter lim="800000"/>
            <a:headEnd/>
            <a:tailEnd/>
          </a:ln>
        </p:spPr>
      </p:pic>
      <p:sp>
        <p:nvSpPr>
          <p:cNvPr id="25606" name="Прямоугольник 9"/>
          <p:cNvSpPr>
            <a:spLocks noChangeArrowheads="1"/>
          </p:cNvSpPr>
          <p:nvPr/>
        </p:nvSpPr>
        <p:spPr bwMode="auto">
          <a:xfrm>
            <a:off x="971550" y="5683250"/>
            <a:ext cx="7272338" cy="695325"/>
          </a:xfrm>
          <a:prstGeom prst="rect">
            <a:avLst/>
          </a:prstGeom>
          <a:noFill/>
          <a:ln w="9525">
            <a:noFill/>
            <a:miter lim="800000"/>
            <a:headEnd/>
            <a:tailEnd/>
          </a:ln>
        </p:spPr>
        <p:txBody>
          <a:bodyPr>
            <a:spAutoFit/>
          </a:bodyPr>
          <a:lstStyle/>
          <a:p>
            <a:pPr algn="ctr">
              <a:lnSpc>
                <a:spcPct val="110000"/>
              </a:lnSpc>
            </a:pPr>
            <a:r>
              <a:rPr lang="en-US" b="1">
                <a:latin typeface="Arial" charset="0"/>
                <a:cs typeface="Arial" charset="0"/>
              </a:rPr>
              <a:t>Presentation of the LEMI-022 magnetometer data, as well as the results of their processing using the Moxa Viewer program</a:t>
            </a:r>
            <a:endParaRPr lang="ru-RU" b="1">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83513" y="6448425"/>
            <a:ext cx="1828800" cy="365125"/>
          </a:xfrm>
        </p:spPr>
        <p:txBody>
          <a:bodyPr/>
          <a:lstStyle/>
          <a:p>
            <a:pPr>
              <a:defRPr/>
            </a:pPr>
            <a:fld id="{795E0203-5C73-47F1-A471-DF51ECBE7886}" type="slidenum">
              <a:rPr lang="ru-RU" smtClean="0"/>
              <a:pPr>
                <a:defRPr/>
              </a:pPr>
              <a:t>11</a:t>
            </a:fld>
            <a:endParaRPr lang="ru-RU"/>
          </a:p>
        </p:txBody>
      </p:sp>
      <p:sp>
        <p:nvSpPr>
          <p:cNvPr id="10"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Observations of the geomagnetic field elements      at the </a:t>
            </a: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Geophysical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26627" name="Прямоугольник 10"/>
          <p:cNvSpPr>
            <a:spLocks noChangeArrowheads="1"/>
          </p:cNvSpPr>
          <p:nvPr/>
        </p:nvSpPr>
        <p:spPr bwMode="auto">
          <a:xfrm>
            <a:off x="468313" y="1003300"/>
            <a:ext cx="8640762" cy="762000"/>
          </a:xfrm>
          <a:prstGeom prst="rect">
            <a:avLst/>
          </a:prstGeom>
          <a:noFill/>
          <a:ln w="9525">
            <a:noFill/>
            <a:miter lim="800000"/>
            <a:headEnd/>
            <a:tailEnd/>
          </a:ln>
        </p:spPr>
        <p:txBody>
          <a:bodyPr>
            <a:spAutoFit/>
          </a:bodyPr>
          <a:lstStyle/>
          <a:p>
            <a:pPr marL="342900" indent="-342900">
              <a:buFont typeface="Wingdings" pitchFamily="2" charset="2"/>
              <a:buChar char="ü"/>
            </a:pPr>
            <a:r>
              <a:rPr lang="en-US" sz="2200">
                <a:latin typeface="Calibri" pitchFamily="34" charset="0"/>
              </a:rPr>
              <a:t>An increase of monthly mean values of the </a:t>
            </a:r>
            <a:r>
              <a:rPr lang="en-US" sz="2200" i="1">
                <a:latin typeface="Calibri" pitchFamily="34" charset="0"/>
              </a:rPr>
              <a:t>D</a:t>
            </a:r>
            <a:r>
              <a:rPr lang="en-US" sz="2200">
                <a:latin typeface="Calibri" pitchFamily="34" charset="0"/>
              </a:rPr>
              <a:t>, </a:t>
            </a:r>
            <a:r>
              <a:rPr lang="en-US" sz="2200" i="1">
                <a:latin typeface="Calibri" pitchFamily="34" charset="0"/>
              </a:rPr>
              <a:t>Z</a:t>
            </a:r>
            <a:r>
              <a:rPr lang="en-US" sz="2200">
                <a:latin typeface="Calibri" pitchFamily="34" charset="0"/>
              </a:rPr>
              <a:t>, </a:t>
            </a:r>
            <a:r>
              <a:rPr lang="en-US" sz="2200" i="1">
                <a:latin typeface="Calibri" pitchFamily="34" charset="0"/>
              </a:rPr>
              <a:t>F</a:t>
            </a:r>
            <a:r>
              <a:rPr lang="en-US" sz="2200">
                <a:latin typeface="Calibri" pitchFamily="34" charset="0"/>
              </a:rPr>
              <a:t> components was observed during the whole year of 2022</a:t>
            </a:r>
            <a:endParaRPr lang="ru-RU" sz="2200">
              <a:latin typeface="Calibri" pitchFamily="34" charset="0"/>
            </a:endParaRPr>
          </a:p>
        </p:txBody>
      </p:sp>
      <p:pic>
        <p:nvPicPr>
          <p:cNvPr id="26628" name="Picture 5"/>
          <p:cNvPicPr>
            <a:picLocks noChangeAspect="1" noChangeArrowheads="1"/>
          </p:cNvPicPr>
          <p:nvPr/>
        </p:nvPicPr>
        <p:blipFill>
          <a:blip r:embed="rId2"/>
          <a:srcRect l="-21" t="7620" r="11148" b="3683"/>
          <a:stretch>
            <a:fillRect/>
          </a:stretch>
        </p:blipFill>
        <p:spPr bwMode="auto">
          <a:xfrm>
            <a:off x="1235075" y="1892300"/>
            <a:ext cx="3049588" cy="2328863"/>
          </a:xfrm>
          <a:prstGeom prst="rect">
            <a:avLst/>
          </a:prstGeom>
          <a:noFill/>
          <a:ln w="9525">
            <a:noFill/>
            <a:miter lim="800000"/>
            <a:headEnd/>
            <a:tailEnd/>
          </a:ln>
        </p:spPr>
      </p:pic>
      <p:pic>
        <p:nvPicPr>
          <p:cNvPr id="26629" name="Picture 6"/>
          <p:cNvPicPr>
            <a:picLocks noChangeAspect="1" noChangeArrowheads="1"/>
          </p:cNvPicPr>
          <p:nvPr/>
        </p:nvPicPr>
        <p:blipFill>
          <a:blip r:embed="rId3"/>
          <a:srcRect t="7552" r="11125" b="3752"/>
          <a:stretch>
            <a:fillRect/>
          </a:stretch>
        </p:blipFill>
        <p:spPr bwMode="auto">
          <a:xfrm>
            <a:off x="5292725" y="1892300"/>
            <a:ext cx="3048000" cy="2328863"/>
          </a:xfrm>
          <a:prstGeom prst="rect">
            <a:avLst/>
          </a:prstGeom>
          <a:noFill/>
          <a:ln w="9525">
            <a:noFill/>
            <a:miter lim="800000"/>
            <a:headEnd/>
            <a:tailEnd/>
          </a:ln>
        </p:spPr>
      </p:pic>
      <p:pic>
        <p:nvPicPr>
          <p:cNvPr id="26630" name="Picture 7"/>
          <p:cNvPicPr>
            <a:picLocks noChangeAspect="1" noChangeArrowheads="1"/>
          </p:cNvPicPr>
          <p:nvPr/>
        </p:nvPicPr>
        <p:blipFill>
          <a:blip r:embed="rId4"/>
          <a:srcRect t="7394" r="11125" b="3909"/>
          <a:stretch>
            <a:fillRect/>
          </a:stretch>
        </p:blipFill>
        <p:spPr bwMode="auto">
          <a:xfrm>
            <a:off x="1235075" y="4221163"/>
            <a:ext cx="3049588" cy="2328862"/>
          </a:xfrm>
          <a:prstGeom prst="rect">
            <a:avLst/>
          </a:prstGeom>
          <a:noFill/>
          <a:ln w="9525">
            <a:noFill/>
            <a:miter lim="800000"/>
            <a:headEnd/>
            <a:tailEnd/>
          </a:ln>
        </p:spPr>
      </p:pic>
      <p:pic>
        <p:nvPicPr>
          <p:cNvPr id="26631" name="Picture 8"/>
          <p:cNvPicPr>
            <a:picLocks noChangeAspect="1" noChangeArrowheads="1"/>
          </p:cNvPicPr>
          <p:nvPr/>
        </p:nvPicPr>
        <p:blipFill>
          <a:blip r:embed="rId5"/>
          <a:srcRect t="6706" r="11125" b="4346"/>
          <a:stretch>
            <a:fillRect/>
          </a:stretch>
        </p:blipFill>
        <p:spPr bwMode="auto">
          <a:xfrm>
            <a:off x="5292725" y="4221163"/>
            <a:ext cx="3048000" cy="2335212"/>
          </a:xfrm>
          <a:prstGeom prst="rect">
            <a:avLst/>
          </a:prstGeom>
          <a:noFill/>
          <a:ln w="9525">
            <a:noFill/>
            <a:miter lim="800000"/>
            <a:headEnd/>
            <a:tailEnd/>
          </a:ln>
        </p:spPr>
      </p:pic>
      <p:sp>
        <p:nvSpPr>
          <p:cNvPr id="17" name="Text Box 12"/>
          <p:cNvSpPr txBox="1">
            <a:spLocks noChangeArrowheads="1"/>
          </p:cNvSpPr>
          <p:nvPr/>
        </p:nvSpPr>
        <p:spPr bwMode="auto">
          <a:xfrm>
            <a:off x="107950" y="2636838"/>
            <a:ext cx="1223963" cy="646112"/>
          </a:xfrm>
          <a:prstGeom prst="rect">
            <a:avLst/>
          </a:prstGeom>
          <a:noFill/>
          <a:ln w="9525">
            <a:noFill/>
            <a:miter lim="800000"/>
            <a:headEnd/>
            <a:tailEnd/>
          </a:ln>
        </p:spPr>
        <p:txBody>
          <a:bodyPr>
            <a:spAutoFit/>
          </a:bodyPr>
          <a:lstStyle/>
          <a:p>
            <a:pPr algn="ctr">
              <a:buFont typeface="Symbol" pitchFamily="18" charset="2"/>
              <a:buNone/>
            </a:pPr>
            <a:r>
              <a:rPr lang="en-US" altLang="ru-RU" b="1" i="1">
                <a:solidFill>
                  <a:srgbClr val="FF0000"/>
                </a:solidFill>
                <a:latin typeface="Arial" charset="0"/>
                <a:sym typeface="Symbol" pitchFamily="18" charset="2"/>
              </a:rPr>
              <a:t>D</a:t>
            </a:r>
          </a:p>
          <a:p>
            <a:pPr algn="ctr">
              <a:buFont typeface="Symbol" pitchFamily="18" charset="2"/>
              <a:buNone/>
            </a:pPr>
            <a:r>
              <a:rPr lang="en-US" altLang="ru-RU" b="1">
                <a:solidFill>
                  <a:srgbClr val="FF0000"/>
                </a:solidFill>
                <a:latin typeface="Arial" charset="0"/>
                <a:sym typeface="Symbol" pitchFamily="18" charset="2"/>
              </a:rPr>
              <a:t>(arcmin)</a:t>
            </a:r>
            <a:endParaRPr lang="ru-RU" altLang="ru-RU">
              <a:solidFill>
                <a:srgbClr val="FF0000"/>
              </a:solidFill>
            </a:endParaRPr>
          </a:p>
        </p:txBody>
      </p:sp>
      <p:sp>
        <p:nvSpPr>
          <p:cNvPr id="18" name="Text Box 12"/>
          <p:cNvSpPr txBox="1">
            <a:spLocks noChangeArrowheads="1"/>
          </p:cNvSpPr>
          <p:nvPr/>
        </p:nvSpPr>
        <p:spPr bwMode="auto">
          <a:xfrm>
            <a:off x="107950" y="5084763"/>
            <a:ext cx="1223963" cy="369887"/>
          </a:xfrm>
          <a:prstGeom prst="rect">
            <a:avLst/>
          </a:prstGeom>
          <a:noFill/>
          <a:ln w="9525">
            <a:noFill/>
            <a:miter lim="800000"/>
            <a:headEnd/>
            <a:tailEnd/>
          </a:ln>
        </p:spPr>
        <p:txBody>
          <a:bodyPr>
            <a:spAutoFit/>
          </a:bodyPr>
          <a:lstStyle/>
          <a:p>
            <a:pPr algn="ctr">
              <a:buFont typeface="Symbol" pitchFamily="18" charset="2"/>
              <a:buNone/>
            </a:pPr>
            <a:r>
              <a:rPr lang="en-US" altLang="ru-RU" b="1" i="1">
                <a:solidFill>
                  <a:srgbClr val="FF0000"/>
                </a:solidFill>
                <a:latin typeface="Arial" charset="0"/>
                <a:sym typeface="Symbol" pitchFamily="18" charset="2"/>
              </a:rPr>
              <a:t>Z </a:t>
            </a:r>
            <a:r>
              <a:rPr lang="en-US" altLang="ru-RU" b="1">
                <a:solidFill>
                  <a:srgbClr val="FF0000"/>
                </a:solidFill>
                <a:latin typeface="Arial" charset="0"/>
                <a:sym typeface="Symbol" pitchFamily="18" charset="2"/>
              </a:rPr>
              <a:t>(nT)</a:t>
            </a:r>
            <a:endParaRPr lang="ru-RU" altLang="ru-RU">
              <a:solidFill>
                <a:srgbClr val="FF0000"/>
              </a:solidFill>
            </a:endParaRPr>
          </a:p>
        </p:txBody>
      </p:sp>
      <p:sp>
        <p:nvSpPr>
          <p:cNvPr id="19" name="Text Box 12"/>
          <p:cNvSpPr txBox="1">
            <a:spLocks noChangeArrowheads="1"/>
          </p:cNvSpPr>
          <p:nvPr/>
        </p:nvSpPr>
        <p:spPr bwMode="auto">
          <a:xfrm>
            <a:off x="4284663" y="2871788"/>
            <a:ext cx="1223962" cy="369887"/>
          </a:xfrm>
          <a:prstGeom prst="rect">
            <a:avLst/>
          </a:prstGeom>
          <a:noFill/>
          <a:ln w="9525">
            <a:noFill/>
            <a:miter lim="800000"/>
            <a:headEnd/>
            <a:tailEnd/>
          </a:ln>
        </p:spPr>
        <p:txBody>
          <a:bodyPr>
            <a:spAutoFit/>
          </a:bodyPr>
          <a:lstStyle/>
          <a:p>
            <a:pPr algn="ctr">
              <a:buFont typeface="Symbol" pitchFamily="18" charset="2"/>
              <a:buNone/>
            </a:pPr>
            <a:r>
              <a:rPr lang="en-US" altLang="ru-RU" b="1" i="1">
                <a:solidFill>
                  <a:srgbClr val="FF0000"/>
                </a:solidFill>
                <a:latin typeface="Arial" charset="0"/>
                <a:sym typeface="Symbol" pitchFamily="18" charset="2"/>
              </a:rPr>
              <a:t>H </a:t>
            </a:r>
            <a:r>
              <a:rPr lang="en-US" altLang="ru-RU" b="1">
                <a:solidFill>
                  <a:srgbClr val="FF0000"/>
                </a:solidFill>
                <a:latin typeface="Arial" charset="0"/>
                <a:sym typeface="Symbol" pitchFamily="18" charset="2"/>
              </a:rPr>
              <a:t>(nT)</a:t>
            </a:r>
            <a:endParaRPr lang="ru-RU" altLang="ru-RU">
              <a:solidFill>
                <a:srgbClr val="FF0000"/>
              </a:solidFill>
            </a:endParaRPr>
          </a:p>
        </p:txBody>
      </p:sp>
      <p:sp>
        <p:nvSpPr>
          <p:cNvPr id="20" name="Text Box 12"/>
          <p:cNvSpPr txBox="1">
            <a:spLocks noChangeArrowheads="1"/>
          </p:cNvSpPr>
          <p:nvPr/>
        </p:nvSpPr>
        <p:spPr bwMode="auto">
          <a:xfrm>
            <a:off x="4284663" y="5084763"/>
            <a:ext cx="1223962" cy="369887"/>
          </a:xfrm>
          <a:prstGeom prst="rect">
            <a:avLst/>
          </a:prstGeom>
          <a:noFill/>
          <a:ln w="9525">
            <a:noFill/>
            <a:miter lim="800000"/>
            <a:headEnd/>
            <a:tailEnd/>
          </a:ln>
        </p:spPr>
        <p:txBody>
          <a:bodyPr>
            <a:spAutoFit/>
          </a:bodyPr>
          <a:lstStyle/>
          <a:p>
            <a:pPr algn="ctr">
              <a:buFont typeface="Symbol" pitchFamily="18" charset="2"/>
              <a:buNone/>
            </a:pPr>
            <a:r>
              <a:rPr lang="en-US" altLang="ru-RU" b="1" i="1">
                <a:solidFill>
                  <a:srgbClr val="FF0000"/>
                </a:solidFill>
                <a:latin typeface="Arial" charset="0"/>
                <a:sym typeface="Symbol" pitchFamily="18" charset="2"/>
              </a:rPr>
              <a:t>F </a:t>
            </a:r>
            <a:r>
              <a:rPr lang="en-US" altLang="ru-RU" b="1">
                <a:solidFill>
                  <a:srgbClr val="FF0000"/>
                </a:solidFill>
                <a:latin typeface="Arial" charset="0"/>
                <a:sym typeface="Symbol" pitchFamily="18" charset="2"/>
              </a:rPr>
              <a:t>(nT)</a:t>
            </a:r>
            <a:endParaRPr lang="ru-RU" altLang="ru-RU">
              <a:solidFill>
                <a:srgbClr val="FF0000"/>
              </a:solidFill>
            </a:endParaRPr>
          </a:p>
        </p:txBody>
      </p:sp>
      <p:sp>
        <p:nvSpPr>
          <p:cNvPr id="21" name="Text Box 12"/>
          <p:cNvSpPr txBox="1">
            <a:spLocks noChangeArrowheads="1"/>
          </p:cNvSpPr>
          <p:nvPr/>
        </p:nvSpPr>
        <p:spPr bwMode="auto">
          <a:xfrm>
            <a:off x="1979613" y="2060575"/>
            <a:ext cx="2087562" cy="307975"/>
          </a:xfrm>
          <a:prstGeom prst="rect">
            <a:avLst/>
          </a:prstGeom>
          <a:noFill/>
          <a:ln w="9525">
            <a:noFill/>
            <a:miter lim="800000"/>
            <a:headEnd/>
            <a:tailEnd/>
          </a:ln>
        </p:spPr>
        <p:txBody>
          <a:bodyPr>
            <a:spAutoFit/>
          </a:bodyPr>
          <a:lstStyle/>
          <a:p>
            <a:pPr algn="ctr">
              <a:buFont typeface="Symbol" pitchFamily="18" charset="2"/>
              <a:buNone/>
            </a:pPr>
            <a:r>
              <a:rPr lang="en-US" altLang="ru-RU" sz="1400">
                <a:solidFill>
                  <a:srgbClr val="FF0000"/>
                </a:solidFill>
                <a:latin typeface="Arial" charset="0"/>
                <a:sym typeface="Symbol" pitchFamily="18" charset="2"/>
              </a:rPr>
              <a:t> declination:</a:t>
            </a:r>
            <a:r>
              <a:rPr lang="en-US" altLang="ru-RU" sz="600">
                <a:solidFill>
                  <a:srgbClr val="FF0000"/>
                </a:solidFill>
                <a:latin typeface="Arial" charset="0"/>
                <a:sym typeface="Symbol" pitchFamily="18" charset="2"/>
              </a:rPr>
              <a:t> </a:t>
            </a:r>
            <a:r>
              <a:rPr lang="en-US" altLang="ru-RU" sz="1400">
                <a:solidFill>
                  <a:srgbClr val="FF0000"/>
                </a:solidFill>
                <a:latin typeface="Arial" charset="0"/>
                <a:sym typeface="Symbol" pitchFamily="18" charset="2"/>
              </a:rPr>
              <a:t>+</a:t>
            </a:r>
            <a:r>
              <a:rPr lang="en-US" altLang="ru-RU" sz="800">
                <a:solidFill>
                  <a:srgbClr val="FF0000"/>
                </a:solidFill>
                <a:latin typeface="Arial" charset="0"/>
                <a:sym typeface="Symbol" pitchFamily="18" charset="2"/>
              </a:rPr>
              <a:t> </a:t>
            </a:r>
            <a:r>
              <a:rPr lang="en-US" altLang="ru-RU" sz="1400">
                <a:solidFill>
                  <a:srgbClr val="FF0000"/>
                </a:solidFill>
                <a:latin typeface="Arial" charset="0"/>
                <a:sym typeface="Symbol" pitchFamily="18" charset="2"/>
              </a:rPr>
              <a:t>6′54″</a:t>
            </a:r>
            <a:endParaRPr lang="ru-RU" altLang="ru-RU" sz="1400">
              <a:solidFill>
                <a:srgbClr val="FF0000"/>
              </a:solidFill>
            </a:endParaRPr>
          </a:p>
        </p:txBody>
      </p:sp>
      <p:sp>
        <p:nvSpPr>
          <p:cNvPr id="22" name="Text Box 12"/>
          <p:cNvSpPr txBox="1">
            <a:spLocks noChangeArrowheads="1"/>
          </p:cNvSpPr>
          <p:nvPr/>
        </p:nvSpPr>
        <p:spPr bwMode="auto">
          <a:xfrm>
            <a:off x="6300788" y="3500438"/>
            <a:ext cx="2087562" cy="307975"/>
          </a:xfrm>
          <a:prstGeom prst="rect">
            <a:avLst/>
          </a:prstGeom>
          <a:noFill/>
          <a:ln w="9525">
            <a:noFill/>
            <a:miter lim="800000"/>
            <a:headEnd/>
            <a:tailEnd/>
          </a:ln>
        </p:spPr>
        <p:txBody>
          <a:bodyPr>
            <a:spAutoFit/>
          </a:bodyPr>
          <a:lstStyle/>
          <a:p>
            <a:pPr algn="ctr">
              <a:buFont typeface="Symbol" pitchFamily="18" charset="2"/>
              <a:buNone/>
            </a:pPr>
            <a:r>
              <a:rPr lang="en-US" altLang="ru-RU" sz="1400">
                <a:solidFill>
                  <a:srgbClr val="FF0000"/>
                </a:solidFill>
                <a:latin typeface="Arial" charset="0"/>
                <a:sym typeface="Symbol" pitchFamily="18" charset="2"/>
              </a:rPr>
              <a:t> horizontal:</a:t>
            </a:r>
            <a:r>
              <a:rPr lang="en-US" altLang="ru-RU" sz="600">
                <a:solidFill>
                  <a:srgbClr val="FF0000"/>
                </a:solidFill>
                <a:latin typeface="Arial" charset="0"/>
                <a:sym typeface="Symbol" pitchFamily="18" charset="2"/>
              </a:rPr>
              <a:t> </a:t>
            </a:r>
            <a:r>
              <a:rPr lang="en-US" altLang="ru-RU" sz="1400">
                <a:solidFill>
                  <a:srgbClr val="FF0000"/>
                </a:solidFill>
                <a:latin typeface="Arial" charset="0"/>
                <a:sym typeface="Symbol" pitchFamily="18" charset="2"/>
              </a:rPr>
              <a:t>–</a:t>
            </a:r>
            <a:r>
              <a:rPr lang="en-US" altLang="ru-RU" sz="800">
                <a:solidFill>
                  <a:srgbClr val="FF0000"/>
                </a:solidFill>
                <a:latin typeface="Arial" charset="0"/>
                <a:sym typeface="Symbol" pitchFamily="18" charset="2"/>
              </a:rPr>
              <a:t> </a:t>
            </a:r>
            <a:r>
              <a:rPr lang="en-US" altLang="ru-RU" sz="1400">
                <a:solidFill>
                  <a:srgbClr val="FF0000"/>
                </a:solidFill>
                <a:latin typeface="Arial" charset="0"/>
                <a:sym typeface="Symbol" pitchFamily="18" charset="2"/>
              </a:rPr>
              <a:t>12 nT</a:t>
            </a:r>
            <a:endParaRPr lang="ru-RU" altLang="ru-RU" sz="1400">
              <a:solidFill>
                <a:srgbClr val="FF0000"/>
              </a:solidFill>
            </a:endParaRPr>
          </a:p>
        </p:txBody>
      </p:sp>
      <p:sp>
        <p:nvSpPr>
          <p:cNvPr id="23" name="Text Box 12"/>
          <p:cNvSpPr txBox="1">
            <a:spLocks noChangeArrowheads="1"/>
          </p:cNvSpPr>
          <p:nvPr/>
        </p:nvSpPr>
        <p:spPr bwMode="auto">
          <a:xfrm>
            <a:off x="2195513" y="4418013"/>
            <a:ext cx="2089150" cy="306387"/>
          </a:xfrm>
          <a:prstGeom prst="rect">
            <a:avLst/>
          </a:prstGeom>
          <a:noFill/>
          <a:ln w="9525">
            <a:noFill/>
            <a:miter lim="800000"/>
            <a:headEnd/>
            <a:tailEnd/>
          </a:ln>
        </p:spPr>
        <p:txBody>
          <a:bodyPr>
            <a:spAutoFit/>
          </a:bodyPr>
          <a:lstStyle/>
          <a:p>
            <a:pPr algn="ctr">
              <a:buFont typeface="Symbol" pitchFamily="18" charset="2"/>
              <a:buNone/>
            </a:pPr>
            <a:r>
              <a:rPr lang="en-US" altLang="ru-RU" sz="1400">
                <a:solidFill>
                  <a:srgbClr val="FF0000"/>
                </a:solidFill>
                <a:latin typeface="Arial" charset="0"/>
                <a:sym typeface="Symbol" pitchFamily="18" charset="2"/>
              </a:rPr>
              <a:t> vertical:</a:t>
            </a:r>
            <a:r>
              <a:rPr lang="en-US" altLang="ru-RU" sz="600">
                <a:solidFill>
                  <a:srgbClr val="FF0000"/>
                </a:solidFill>
                <a:latin typeface="Arial" charset="0"/>
                <a:sym typeface="Symbol" pitchFamily="18" charset="2"/>
              </a:rPr>
              <a:t> </a:t>
            </a:r>
            <a:r>
              <a:rPr lang="en-US" altLang="ru-RU" sz="1400">
                <a:solidFill>
                  <a:srgbClr val="FF0000"/>
                </a:solidFill>
                <a:latin typeface="Arial" charset="0"/>
                <a:sym typeface="Symbol" pitchFamily="18" charset="2"/>
              </a:rPr>
              <a:t>+</a:t>
            </a:r>
            <a:r>
              <a:rPr lang="en-US" altLang="ru-RU" sz="800">
                <a:solidFill>
                  <a:srgbClr val="FF0000"/>
                </a:solidFill>
                <a:latin typeface="Arial" charset="0"/>
                <a:sym typeface="Symbol" pitchFamily="18" charset="2"/>
              </a:rPr>
              <a:t> </a:t>
            </a:r>
            <a:r>
              <a:rPr lang="en-US" altLang="ru-RU" sz="1400">
                <a:solidFill>
                  <a:srgbClr val="FF0000"/>
                </a:solidFill>
                <a:latin typeface="Arial" charset="0"/>
                <a:sym typeface="Symbol" pitchFamily="18" charset="2"/>
              </a:rPr>
              <a:t>65 nT</a:t>
            </a:r>
            <a:endParaRPr lang="ru-RU" altLang="ru-RU" sz="1400">
              <a:solidFill>
                <a:srgbClr val="FF0000"/>
              </a:solidFill>
            </a:endParaRPr>
          </a:p>
        </p:txBody>
      </p:sp>
      <p:sp>
        <p:nvSpPr>
          <p:cNvPr id="24" name="Text Box 12"/>
          <p:cNvSpPr txBox="1">
            <a:spLocks noChangeArrowheads="1"/>
          </p:cNvSpPr>
          <p:nvPr/>
        </p:nvSpPr>
        <p:spPr bwMode="auto">
          <a:xfrm>
            <a:off x="6300788" y="4418013"/>
            <a:ext cx="1655762" cy="522287"/>
          </a:xfrm>
          <a:prstGeom prst="rect">
            <a:avLst/>
          </a:prstGeom>
          <a:noFill/>
          <a:ln w="9525">
            <a:noFill/>
            <a:miter lim="800000"/>
            <a:headEnd/>
            <a:tailEnd/>
          </a:ln>
        </p:spPr>
        <p:txBody>
          <a:bodyPr>
            <a:spAutoFit/>
          </a:bodyPr>
          <a:lstStyle/>
          <a:p>
            <a:pPr algn="ctr">
              <a:buFont typeface="Symbol" pitchFamily="18" charset="2"/>
              <a:buNone/>
            </a:pPr>
            <a:r>
              <a:rPr lang="en-US" altLang="ru-RU" sz="1400">
                <a:solidFill>
                  <a:srgbClr val="FF0000"/>
                </a:solidFill>
                <a:latin typeface="Arial" charset="0"/>
                <a:sym typeface="Symbol" pitchFamily="18" charset="2"/>
              </a:rPr>
              <a:t> vector magnitude:</a:t>
            </a:r>
            <a:r>
              <a:rPr lang="en-US" altLang="ru-RU" sz="600">
                <a:solidFill>
                  <a:srgbClr val="FF0000"/>
                </a:solidFill>
                <a:latin typeface="Arial" charset="0"/>
                <a:sym typeface="Symbol" pitchFamily="18" charset="2"/>
              </a:rPr>
              <a:t> </a:t>
            </a:r>
            <a:r>
              <a:rPr lang="en-US" altLang="ru-RU" sz="1400">
                <a:solidFill>
                  <a:srgbClr val="FF0000"/>
                </a:solidFill>
                <a:latin typeface="Arial" charset="0"/>
                <a:sym typeface="Symbol" pitchFamily="18" charset="2"/>
              </a:rPr>
              <a:t>+</a:t>
            </a:r>
            <a:r>
              <a:rPr lang="en-US" altLang="ru-RU" sz="800">
                <a:solidFill>
                  <a:srgbClr val="FF0000"/>
                </a:solidFill>
                <a:latin typeface="Arial" charset="0"/>
                <a:sym typeface="Symbol" pitchFamily="18" charset="2"/>
              </a:rPr>
              <a:t> </a:t>
            </a:r>
            <a:r>
              <a:rPr lang="en-US" altLang="ru-RU" sz="1400">
                <a:solidFill>
                  <a:srgbClr val="FF0000"/>
                </a:solidFill>
                <a:latin typeface="Arial" charset="0"/>
                <a:sym typeface="Symbol" pitchFamily="18" charset="2"/>
              </a:rPr>
              <a:t>56 nT</a:t>
            </a:r>
            <a:endParaRPr lang="ru-RU" altLang="ru-RU" sz="1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83513" y="6448425"/>
            <a:ext cx="1828800" cy="365125"/>
          </a:xfrm>
        </p:spPr>
        <p:txBody>
          <a:bodyPr/>
          <a:lstStyle/>
          <a:p>
            <a:pPr>
              <a:defRPr/>
            </a:pPr>
            <a:fld id="{10CF1089-FEA1-4391-8F0B-EFB4849A811F}" type="slidenum">
              <a:rPr lang="ru-RU" smtClean="0"/>
              <a:pPr>
                <a:defRPr/>
              </a:pPr>
              <a:t>12</a:t>
            </a:fld>
            <a:endParaRPr lang="ru-RU"/>
          </a:p>
        </p:txBody>
      </p:sp>
      <p:sp>
        <p:nvSpPr>
          <p:cNvPr id="10"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Observations of the geomagnetic field elements      at the </a:t>
            </a: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Geophysical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pic>
        <p:nvPicPr>
          <p:cNvPr id="27651" name="Picture 2"/>
          <p:cNvPicPr>
            <a:picLocks noChangeAspect="1" noChangeArrowheads="1"/>
          </p:cNvPicPr>
          <p:nvPr/>
        </p:nvPicPr>
        <p:blipFill>
          <a:blip r:embed="rId2"/>
          <a:srcRect t="13373" r="14981" b="3391"/>
          <a:stretch>
            <a:fillRect/>
          </a:stretch>
        </p:blipFill>
        <p:spPr bwMode="auto">
          <a:xfrm>
            <a:off x="4572000" y="1196975"/>
            <a:ext cx="4113213" cy="3081338"/>
          </a:xfrm>
          <a:prstGeom prst="rect">
            <a:avLst/>
          </a:prstGeom>
          <a:noFill/>
          <a:ln w="9525">
            <a:noFill/>
            <a:miter lim="800000"/>
            <a:headEnd/>
            <a:tailEnd/>
          </a:ln>
        </p:spPr>
      </p:pic>
      <p:sp>
        <p:nvSpPr>
          <p:cNvPr id="27652" name="Прямоугольник 5"/>
          <p:cNvSpPr>
            <a:spLocks noChangeArrowheads="1"/>
          </p:cNvSpPr>
          <p:nvPr/>
        </p:nvSpPr>
        <p:spPr bwMode="auto">
          <a:xfrm>
            <a:off x="487363" y="1052513"/>
            <a:ext cx="4084637" cy="1616075"/>
          </a:xfrm>
          <a:prstGeom prst="rect">
            <a:avLst/>
          </a:prstGeom>
          <a:noFill/>
          <a:ln w="9525">
            <a:noFill/>
            <a:miter lim="800000"/>
            <a:headEnd/>
            <a:tailEnd/>
          </a:ln>
        </p:spPr>
        <p:txBody>
          <a:bodyPr>
            <a:spAutoFit/>
          </a:bodyPr>
          <a:lstStyle/>
          <a:p>
            <a:r>
              <a:rPr lang="en-US" sz="2000">
                <a:latin typeface="Calibri" pitchFamily="34" charset="0"/>
              </a:rPr>
              <a:t>Secular variations of the annual mean values of the declination </a:t>
            </a:r>
            <a:r>
              <a:rPr lang="en-US" sz="2000" i="1">
                <a:latin typeface="Calibri" pitchFamily="34" charset="0"/>
              </a:rPr>
              <a:t>D</a:t>
            </a:r>
            <a:r>
              <a:rPr lang="en-US" sz="2000">
                <a:latin typeface="Calibri" pitchFamily="34" charset="0"/>
              </a:rPr>
              <a:t>, horizontal </a:t>
            </a:r>
            <a:r>
              <a:rPr lang="en-US" sz="2000" i="1">
                <a:latin typeface="Calibri" pitchFamily="34" charset="0"/>
              </a:rPr>
              <a:t>H</a:t>
            </a:r>
            <a:r>
              <a:rPr lang="en-US" sz="2000">
                <a:latin typeface="Calibri" pitchFamily="34" charset="0"/>
              </a:rPr>
              <a:t>, vertical </a:t>
            </a:r>
            <a:r>
              <a:rPr lang="en-US" sz="2000" i="1">
                <a:latin typeface="Calibri" pitchFamily="34" charset="0"/>
              </a:rPr>
              <a:t>Z</a:t>
            </a:r>
            <a:r>
              <a:rPr lang="en-US" sz="2000">
                <a:latin typeface="Calibri" pitchFamily="34" charset="0"/>
              </a:rPr>
              <a:t> components, the full geomagnetic field vector </a:t>
            </a:r>
            <a:r>
              <a:rPr lang="en-US" sz="2000" i="1">
                <a:latin typeface="Calibri" pitchFamily="34" charset="0"/>
              </a:rPr>
              <a:t>F</a:t>
            </a:r>
            <a:r>
              <a:rPr lang="en-US" sz="2000">
                <a:latin typeface="Calibri" pitchFamily="34" charset="0"/>
              </a:rPr>
              <a:t> between the years of 2022 and 1960:</a:t>
            </a:r>
            <a:endParaRPr lang="ru-RU" sz="2000">
              <a:latin typeface="Calibri" pitchFamily="34" charset="0"/>
            </a:endParaRPr>
          </a:p>
        </p:txBody>
      </p:sp>
      <p:sp>
        <p:nvSpPr>
          <p:cNvPr id="27653" name="Прямоугольник 6"/>
          <p:cNvSpPr>
            <a:spLocks noChangeArrowheads="1"/>
          </p:cNvSpPr>
          <p:nvPr/>
        </p:nvSpPr>
        <p:spPr bwMode="auto">
          <a:xfrm>
            <a:off x="463550" y="2636838"/>
            <a:ext cx="3821113" cy="1920875"/>
          </a:xfrm>
          <a:prstGeom prst="rect">
            <a:avLst/>
          </a:prstGeom>
          <a:noFill/>
          <a:ln w="9525">
            <a:noFill/>
            <a:miter lim="800000"/>
            <a:headEnd/>
            <a:tailEnd/>
          </a:ln>
        </p:spPr>
        <p:txBody>
          <a:bodyPr>
            <a:spAutoFit/>
          </a:bodyPr>
          <a:lstStyle/>
          <a:p>
            <a:r>
              <a:rPr lang="en-US" sz="2000">
                <a:latin typeface="Calibri" pitchFamily="34" charset="0"/>
              </a:rPr>
              <a:t>– </a:t>
            </a:r>
            <a:r>
              <a:rPr lang="en-US" sz="2000" b="1">
                <a:latin typeface="Calibri" pitchFamily="34" charset="0"/>
              </a:rPr>
              <a:t>253.56 arcmin</a:t>
            </a:r>
            <a:r>
              <a:rPr lang="en-US" sz="2000">
                <a:latin typeface="Calibri" pitchFamily="34" charset="0"/>
              </a:rPr>
              <a:t> (4°13′34″) for the geomagnetic field declination </a:t>
            </a:r>
            <a:r>
              <a:rPr lang="en-US" sz="2000" b="1" i="1">
                <a:latin typeface="Calibri" pitchFamily="34" charset="0"/>
              </a:rPr>
              <a:t>D</a:t>
            </a:r>
            <a:r>
              <a:rPr lang="en-US" sz="2000">
                <a:latin typeface="Calibri" pitchFamily="34" charset="0"/>
              </a:rPr>
              <a:t>; the </a:t>
            </a:r>
            <a:r>
              <a:rPr lang="en-US" sz="2000" u="sng">
                <a:latin typeface="Calibri" pitchFamily="34" charset="0"/>
              </a:rPr>
              <a:t>average annual variation</a:t>
            </a:r>
            <a:r>
              <a:rPr lang="en-US" sz="2000">
                <a:latin typeface="Calibri" pitchFamily="34" charset="0"/>
              </a:rPr>
              <a:t> is </a:t>
            </a:r>
            <a:r>
              <a:rPr lang="en-US" sz="2000" b="1">
                <a:latin typeface="Calibri" pitchFamily="34" charset="0"/>
              </a:rPr>
              <a:t>4.09 arcmin</a:t>
            </a:r>
            <a:r>
              <a:rPr lang="en-US" sz="2000">
                <a:latin typeface="Calibri" pitchFamily="34" charset="0"/>
              </a:rPr>
              <a:t> (4′5″), though since 2009 the secular variation averaged 8′34″ per year;</a:t>
            </a:r>
            <a:endParaRPr lang="ru-RU" sz="2000">
              <a:latin typeface="Calibri" pitchFamily="34" charset="0"/>
            </a:endParaRPr>
          </a:p>
        </p:txBody>
      </p:sp>
      <p:sp>
        <p:nvSpPr>
          <p:cNvPr id="27654" name="Прямоугольник 7"/>
          <p:cNvSpPr>
            <a:spLocks noChangeArrowheads="1"/>
          </p:cNvSpPr>
          <p:nvPr/>
        </p:nvSpPr>
        <p:spPr bwMode="auto">
          <a:xfrm>
            <a:off x="468313" y="4514850"/>
            <a:ext cx="8424862" cy="1938338"/>
          </a:xfrm>
          <a:prstGeom prst="rect">
            <a:avLst/>
          </a:prstGeom>
          <a:noFill/>
          <a:ln w="9525">
            <a:noFill/>
            <a:miter lim="800000"/>
            <a:headEnd/>
            <a:tailEnd/>
          </a:ln>
        </p:spPr>
        <p:txBody>
          <a:bodyPr>
            <a:spAutoFit/>
          </a:bodyPr>
          <a:lstStyle/>
          <a:p>
            <a:r>
              <a:rPr lang="en-US" sz="2000">
                <a:latin typeface="Calibri" pitchFamily="34" charset="0"/>
              </a:rPr>
              <a:t>– </a:t>
            </a:r>
            <a:r>
              <a:rPr lang="en-US" sz="2000" b="1">
                <a:latin typeface="Calibri" pitchFamily="34" charset="0"/>
              </a:rPr>
              <a:t>7.4 nT</a:t>
            </a:r>
            <a:r>
              <a:rPr lang="en-US" sz="2000">
                <a:latin typeface="Calibri" pitchFamily="34" charset="0"/>
              </a:rPr>
              <a:t> for the horizontal component </a:t>
            </a:r>
            <a:r>
              <a:rPr lang="en-US" sz="2000" b="1" i="1">
                <a:latin typeface="Calibri" pitchFamily="34" charset="0"/>
              </a:rPr>
              <a:t>H</a:t>
            </a:r>
            <a:r>
              <a:rPr lang="en-US" sz="2000">
                <a:latin typeface="Calibri" pitchFamily="34" charset="0"/>
              </a:rPr>
              <a:t> of the geomagnetic field; the </a:t>
            </a:r>
            <a:r>
              <a:rPr lang="en-US" sz="2000" u="sng">
                <a:latin typeface="Calibri" pitchFamily="34" charset="0"/>
              </a:rPr>
              <a:t>average annual variation</a:t>
            </a:r>
            <a:r>
              <a:rPr lang="en-US" sz="2000">
                <a:latin typeface="Calibri" pitchFamily="34" charset="0"/>
              </a:rPr>
              <a:t> is </a:t>
            </a:r>
            <a:r>
              <a:rPr lang="en-US" sz="2000" b="1">
                <a:latin typeface="Calibri" pitchFamily="34" charset="0"/>
              </a:rPr>
              <a:t>0.1 nT</a:t>
            </a:r>
            <a:r>
              <a:rPr lang="en-US" sz="2000">
                <a:latin typeface="Calibri" pitchFamily="34" charset="0"/>
              </a:rPr>
              <a:t>;</a:t>
            </a:r>
          </a:p>
          <a:p>
            <a:r>
              <a:rPr lang="en-US" sz="2000">
                <a:latin typeface="Calibri" pitchFamily="34" charset="0"/>
              </a:rPr>
              <a:t>– </a:t>
            </a:r>
            <a:r>
              <a:rPr lang="en-US" sz="2000" b="1">
                <a:latin typeface="Calibri" pitchFamily="34" charset="0"/>
              </a:rPr>
              <a:t>1991.2 nT</a:t>
            </a:r>
            <a:r>
              <a:rPr lang="en-US" sz="2000">
                <a:latin typeface="Calibri" pitchFamily="34" charset="0"/>
              </a:rPr>
              <a:t> for the vertical component </a:t>
            </a:r>
            <a:r>
              <a:rPr lang="en-US" sz="2000" b="1" i="1">
                <a:latin typeface="Calibri" pitchFamily="34" charset="0"/>
              </a:rPr>
              <a:t>Z</a:t>
            </a:r>
            <a:r>
              <a:rPr lang="en-US" sz="2000">
                <a:latin typeface="Calibri" pitchFamily="34" charset="0"/>
              </a:rPr>
              <a:t> of the geomagnetic field; the </a:t>
            </a:r>
            <a:r>
              <a:rPr lang="en-US" sz="2000" u="sng">
                <a:latin typeface="Calibri" pitchFamily="34" charset="0"/>
              </a:rPr>
              <a:t>average annual variation</a:t>
            </a:r>
            <a:r>
              <a:rPr lang="en-US" sz="2000">
                <a:latin typeface="Calibri" pitchFamily="34" charset="0"/>
              </a:rPr>
              <a:t> is </a:t>
            </a:r>
            <a:r>
              <a:rPr lang="en-US" sz="2000" b="1">
                <a:latin typeface="Calibri" pitchFamily="34" charset="0"/>
              </a:rPr>
              <a:t>32.1 nT</a:t>
            </a:r>
            <a:r>
              <a:rPr lang="en-US" sz="2000">
                <a:latin typeface="Calibri" pitchFamily="34" charset="0"/>
              </a:rPr>
              <a:t>;</a:t>
            </a:r>
          </a:p>
          <a:p>
            <a:r>
              <a:rPr lang="en-US" sz="2000">
                <a:latin typeface="Calibri" pitchFamily="34" charset="0"/>
              </a:rPr>
              <a:t>– </a:t>
            </a:r>
            <a:r>
              <a:rPr lang="en-US" sz="2000" b="1">
                <a:latin typeface="Calibri" pitchFamily="34" charset="0"/>
              </a:rPr>
              <a:t>1864.5 nT</a:t>
            </a:r>
            <a:r>
              <a:rPr lang="en-US" sz="2000">
                <a:latin typeface="Calibri" pitchFamily="34" charset="0"/>
              </a:rPr>
              <a:t> for the full geomagnetic field vector </a:t>
            </a:r>
            <a:r>
              <a:rPr lang="en-US" sz="2000" b="1" i="1">
                <a:latin typeface="Calibri" pitchFamily="34" charset="0"/>
              </a:rPr>
              <a:t>F</a:t>
            </a:r>
            <a:r>
              <a:rPr lang="en-US" sz="2000">
                <a:latin typeface="Calibri" pitchFamily="34" charset="0"/>
              </a:rPr>
              <a:t>; the </a:t>
            </a:r>
            <a:r>
              <a:rPr lang="en-US" sz="2000" u="sng">
                <a:latin typeface="Calibri" pitchFamily="34" charset="0"/>
              </a:rPr>
              <a:t>average annual variation</a:t>
            </a:r>
            <a:r>
              <a:rPr lang="en-US" sz="2000">
                <a:latin typeface="Calibri" pitchFamily="34" charset="0"/>
              </a:rPr>
              <a:t> is </a:t>
            </a:r>
            <a:r>
              <a:rPr lang="en-US" sz="2000" b="1">
                <a:latin typeface="Calibri" pitchFamily="34" charset="0"/>
              </a:rPr>
              <a:t>30.1 nT</a:t>
            </a:r>
            <a:r>
              <a:rPr lang="en-US" sz="2000">
                <a:latin typeface="Calibri"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116013" y="5661025"/>
          <a:ext cx="6624737" cy="576819"/>
        </p:xfrm>
        <a:graphic>
          <a:graphicData uri="http://schemas.openxmlformats.org/drawingml/2006/table">
            <a:tbl>
              <a:tblPr firstRow="1" firstCol="1" lastRow="1" lastCol="1" bandRow="1" bandCol="1">
                <a:tableStyleId>{5C22544A-7EE6-4342-B048-85BDC9FD1C3A}</a:tableStyleId>
              </a:tblPr>
              <a:tblGrid>
                <a:gridCol w="2043887">
                  <a:extLst>
                    <a:ext uri="{9D8B030D-6E8A-4147-A177-3AD203B41FA5}">
                      <a16:colId xmlns:a16="http://schemas.microsoft.com/office/drawing/2014/main" val="20000"/>
                    </a:ext>
                  </a:extLst>
                </a:gridCol>
                <a:gridCol w="300883">
                  <a:extLst>
                    <a:ext uri="{9D8B030D-6E8A-4147-A177-3AD203B41FA5}">
                      <a16:colId xmlns:a16="http://schemas.microsoft.com/office/drawing/2014/main" val="20001"/>
                    </a:ext>
                  </a:extLst>
                </a:gridCol>
                <a:gridCol w="404271">
                  <a:extLst>
                    <a:ext uri="{9D8B030D-6E8A-4147-A177-3AD203B41FA5}">
                      <a16:colId xmlns:a16="http://schemas.microsoft.com/office/drawing/2014/main" val="20002"/>
                    </a:ext>
                  </a:extLst>
                </a:gridCol>
                <a:gridCol w="404271">
                  <a:extLst>
                    <a:ext uri="{9D8B030D-6E8A-4147-A177-3AD203B41FA5}">
                      <a16:colId xmlns:a16="http://schemas.microsoft.com/office/drawing/2014/main" val="20003"/>
                    </a:ext>
                  </a:extLst>
                </a:gridCol>
                <a:gridCol w="404271">
                  <a:extLst>
                    <a:ext uri="{9D8B030D-6E8A-4147-A177-3AD203B41FA5}">
                      <a16:colId xmlns:a16="http://schemas.microsoft.com/office/drawing/2014/main" val="20004"/>
                    </a:ext>
                  </a:extLst>
                </a:gridCol>
                <a:gridCol w="404271">
                  <a:extLst>
                    <a:ext uri="{9D8B030D-6E8A-4147-A177-3AD203B41FA5}">
                      <a16:colId xmlns:a16="http://schemas.microsoft.com/office/drawing/2014/main" val="20005"/>
                    </a:ext>
                  </a:extLst>
                </a:gridCol>
                <a:gridCol w="508983">
                  <a:extLst>
                    <a:ext uri="{9D8B030D-6E8A-4147-A177-3AD203B41FA5}">
                      <a16:colId xmlns:a16="http://schemas.microsoft.com/office/drawing/2014/main" val="20006"/>
                    </a:ext>
                  </a:extLst>
                </a:gridCol>
                <a:gridCol w="508983">
                  <a:extLst>
                    <a:ext uri="{9D8B030D-6E8A-4147-A177-3AD203B41FA5}">
                      <a16:colId xmlns:a16="http://schemas.microsoft.com/office/drawing/2014/main" val="20007"/>
                    </a:ext>
                  </a:extLst>
                </a:gridCol>
                <a:gridCol w="508983">
                  <a:extLst>
                    <a:ext uri="{9D8B030D-6E8A-4147-A177-3AD203B41FA5}">
                      <a16:colId xmlns:a16="http://schemas.microsoft.com/office/drawing/2014/main" val="20008"/>
                    </a:ext>
                  </a:extLst>
                </a:gridCol>
                <a:gridCol w="508983">
                  <a:extLst>
                    <a:ext uri="{9D8B030D-6E8A-4147-A177-3AD203B41FA5}">
                      <a16:colId xmlns:a16="http://schemas.microsoft.com/office/drawing/2014/main" val="20009"/>
                    </a:ext>
                  </a:extLst>
                </a:gridCol>
                <a:gridCol w="626951">
                  <a:extLst>
                    <a:ext uri="{9D8B030D-6E8A-4147-A177-3AD203B41FA5}">
                      <a16:colId xmlns:a16="http://schemas.microsoft.com/office/drawing/2014/main" val="20010"/>
                    </a:ext>
                  </a:extLst>
                </a:gridCol>
              </a:tblGrid>
              <a:tr h="288032">
                <a:tc>
                  <a:txBody>
                    <a:bodyPr/>
                    <a:lstStyle/>
                    <a:p>
                      <a:pPr algn="ctr">
                        <a:lnSpc>
                          <a:spcPct val="115000"/>
                        </a:lnSpc>
                        <a:spcAft>
                          <a:spcPts val="0"/>
                        </a:spcAft>
                      </a:pPr>
                      <a:r>
                        <a:rPr lang="en-US" sz="1400" i="1" dirty="0" smtClean="0">
                          <a:effectLst/>
                        </a:rPr>
                        <a:t>K</a:t>
                      </a:r>
                      <a:r>
                        <a:rPr lang="en-US" sz="1400" dirty="0" smtClean="0">
                          <a:effectLst/>
                        </a:rPr>
                        <a:t>-index value</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a:effectLst/>
                        </a:rPr>
                        <a:t>0</a:t>
                      </a:r>
                      <a:endParaRPr lang="ru-RU" sz="140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a:effectLst/>
                        </a:rPr>
                        <a:t>1</a:t>
                      </a:r>
                      <a:endParaRPr lang="ru-RU" sz="140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2</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3</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a:effectLst/>
                        </a:rPr>
                        <a:t>4</a:t>
                      </a:r>
                      <a:endParaRPr lang="ru-RU" sz="140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5</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a:effectLst/>
                        </a:rPr>
                        <a:t>6</a:t>
                      </a:r>
                      <a:endParaRPr lang="ru-RU" sz="140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a:effectLst/>
                        </a:rPr>
                        <a:t>7</a:t>
                      </a:r>
                      <a:endParaRPr lang="ru-RU" sz="140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a:effectLst/>
                        </a:rPr>
                        <a:t>8</a:t>
                      </a:r>
                      <a:endParaRPr lang="ru-RU" sz="140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9</a:t>
                      </a:r>
                      <a:endParaRPr lang="ru-RU" sz="1400" dirty="0">
                        <a:effectLst/>
                        <a:latin typeface="Times New Roman"/>
                        <a:ea typeface="Times New Roman"/>
                        <a:cs typeface="Times New Roman"/>
                      </a:endParaRPr>
                    </a:p>
                  </a:txBody>
                  <a:tcPr marL="71755" marR="71755" marT="0" marB="0" anchor="ctr"/>
                </a:tc>
                <a:extLst>
                  <a:ext uri="{0D108BD9-81ED-4DB2-BD59-A6C34878D82A}">
                    <a16:rowId xmlns:a16="http://schemas.microsoft.com/office/drawing/2014/main" val="10000"/>
                  </a:ext>
                </a:extLst>
              </a:tr>
              <a:tr h="288787">
                <a:tc>
                  <a:txBody>
                    <a:bodyPr/>
                    <a:lstStyle/>
                    <a:p>
                      <a:pPr algn="ctr">
                        <a:lnSpc>
                          <a:spcPct val="115000"/>
                        </a:lnSpc>
                        <a:spcAft>
                          <a:spcPts val="0"/>
                        </a:spcAft>
                      </a:pPr>
                      <a:r>
                        <a:rPr lang="en-US" sz="1400" dirty="0" smtClean="0">
                          <a:effectLst/>
                        </a:rPr>
                        <a:t>Upper limit (</a:t>
                      </a:r>
                      <a:r>
                        <a:rPr lang="en-US" sz="1400" dirty="0" err="1" smtClean="0">
                          <a:effectLst/>
                        </a:rPr>
                        <a:t>nT</a:t>
                      </a:r>
                      <a:r>
                        <a:rPr lang="en-US" sz="1400" dirty="0" smtClean="0">
                          <a:effectLst/>
                        </a:rPr>
                        <a:t>)</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5</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10</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20</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40</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70</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120</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200</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330</a:t>
                      </a:r>
                      <a:endParaRPr lang="ru-RU" sz="1400" dirty="0">
                        <a:effectLst/>
                        <a:latin typeface="Arial Unicode MS"/>
                        <a:cs typeface="Times New Roman"/>
                      </a:endParaRPr>
                    </a:p>
                  </a:txBody>
                  <a:tcPr marL="71755" marR="71755" marT="0" marB="0" anchor="ctr"/>
                </a:tc>
                <a:tc>
                  <a:txBody>
                    <a:bodyPr/>
                    <a:lstStyle/>
                    <a:p>
                      <a:pPr algn="ctr">
                        <a:lnSpc>
                          <a:spcPct val="115000"/>
                        </a:lnSpc>
                        <a:spcAft>
                          <a:spcPts val="0"/>
                        </a:spcAft>
                      </a:pPr>
                      <a:r>
                        <a:rPr lang="ru-RU" sz="1400" dirty="0">
                          <a:effectLst/>
                        </a:rPr>
                        <a:t>550</a:t>
                      </a:r>
                      <a:endParaRPr lang="ru-RU" sz="1400" dirty="0">
                        <a:effectLst/>
                        <a:latin typeface="Times New Roman"/>
                        <a:ea typeface="Times New Roman"/>
                        <a:cs typeface="Times New Roman"/>
                      </a:endParaRPr>
                    </a:p>
                  </a:txBody>
                  <a:tcPr marL="71755" marR="71755" marT="0" marB="0" anchor="ctr"/>
                </a:tc>
                <a:tc>
                  <a:txBody>
                    <a:bodyPr/>
                    <a:lstStyle/>
                    <a:p>
                      <a:pPr algn="ctr">
                        <a:lnSpc>
                          <a:spcPct val="115000"/>
                        </a:lnSpc>
                        <a:spcAft>
                          <a:spcPts val="0"/>
                        </a:spcAft>
                      </a:pPr>
                      <a:r>
                        <a:rPr lang="ru-RU" sz="1400" dirty="0">
                          <a:effectLst/>
                        </a:rPr>
                        <a:t>&gt;550</a:t>
                      </a:r>
                      <a:endParaRPr lang="ru-RU" sz="1400" dirty="0">
                        <a:effectLst/>
                        <a:latin typeface="Times New Roman"/>
                        <a:ea typeface="Times New Roman"/>
                        <a:cs typeface="Times New Roman"/>
                      </a:endParaRPr>
                    </a:p>
                  </a:txBody>
                  <a:tcPr marL="71755" marR="71755" marT="0" marB="0" anchor="ctr"/>
                </a:tc>
                <a:extLst>
                  <a:ext uri="{0D108BD9-81ED-4DB2-BD59-A6C34878D82A}">
                    <a16:rowId xmlns:a16="http://schemas.microsoft.com/office/drawing/2014/main" val="10001"/>
                  </a:ext>
                </a:extLst>
              </a:tr>
            </a:tbl>
          </a:graphicData>
        </a:graphic>
      </p:graphicFrame>
      <p:sp>
        <p:nvSpPr>
          <p:cNvPr id="28711" name="Rectangle 1"/>
          <p:cNvSpPr>
            <a:spLocks noChangeArrowheads="1"/>
          </p:cNvSpPr>
          <p:nvPr/>
        </p:nvSpPr>
        <p:spPr bwMode="auto">
          <a:xfrm>
            <a:off x="34925" y="5228223"/>
            <a:ext cx="8655703" cy="338554"/>
          </a:xfrm>
          <a:prstGeom prst="rect">
            <a:avLst/>
          </a:prstGeom>
          <a:noFill/>
          <a:ln w="9525">
            <a:noFill/>
            <a:miter lim="800000"/>
            <a:headEnd/>
            <a:tailEnd/>
          </a:ln>
        </p:spPr>
        <p:txBody>
          <a:bodyPr wrap="none" anchor="ctr">
            <a:spAutoFit/>
          </a:bodyPr>
          <a:lstStyle/>
          <a:p>
            <a:pPr indent="450850"/>
            <a:r>
              <a:rPr lang="en-US" altLang="ru-RU" sz="1600" b="1" dirty="0">
                <a:latin typeface="Arial" charset="0"/>
                <a:ea typeface="Times New Roman" pitchFamily="18" charset="0"/>
                <a:cs typeface="Arial" charset="0"/>
              </a:rPr>
              <a:t>Table 2. Scale of </a:t>
            </a:r>
            <a:r>
              <a:rPr lang="en-US" altLang="ru-RU" sz="1600" b="1" i="1" dirty="0" smtClean="0">
                <a:latin typeface="Arial" charset="0"/>
                <a:ea typeface="Times New Roman" pitchFamily="18" charset="0"/>
                <a:cs typeface="Arial" charset="0"/>
              </a:rPr>
              <a:t>K</a:t>
            </a:r>
            <a:r>
              <a:rPr lang="en-US" altLang="ru-RU" sz="1600" b="1" dirty="0" smtClean="0">
                <a:latin typeface="Arial" charset="0"/>
                <a:ea typeface="Times New Roman" pitchFamily="18" charset="0"/>
                <a:cs typeface="Arial" charset="0"/>
              </a:rPr>
              <a:t>-indices </a:t>
            </a:r>
            <a:r>
              <a:rPr lang="en-US" altLang="ru-RU" sz="1600" b="1" dirty="0">
                <a:latin typeface="Arial" charset="0"/>
                <a:ea typeface="Times New Roman" pitchFamily="18" charset="0"/>
                <a:cs typeface="Arial" charset="0"/>
              </a:rPr>
              <a:t>adopted at the </a:t>
            </a:r>
            <a:r>
              <a:rPr lang="en-US" altLang="ru-RU" sz="1600" b="1" dirty="0" err="1">
                <a:latin typeface="Arial" charset="0"/>
                <a:ea typeface="Times New Roman" pitchFamily="18" charset="0"/>
                <a:cs typeface="Arial" charset="0"/>
              </a:rPr>
              <a:t>Pleshchenitsy</a:t>
            </a:r>
            <a:r>
              <a:rPr lang="en-US" altLang="ru-RU" sz="1600" b="1" dirty="0">
                <a:latin typeface="Arial" charset="0"/>
                <a:ea typeface="Times New Roman" pitchFamily="18" charset="0"/>
                <a:cs typeface="Arial" charset="0"/>
              </a:rPr>
              <a:t> Geophysical Observatory</a:t>
            </a:r>
            <a:endParaRPr lang="ru-RU" altLang="ru-RU" sz="1600" dirty="0">
              <a:latin typeface="Arial" charset="0"/>
              <a:ea typeface="Times New Roman" pitchFamily="18" charset="0"/>
              <a:cs typeface="Arial" charset="0"/>
            </a:endParaRPr>
          </a:p>
        </p:txBody>
      </p:sp>
      <p:sp>
        <p:nvSpPr>
          <p:cNvPr id="9" name="Rectangle 4"/>
          <p:cNvSpPr>
            <a:spLocks noChangeArrowheads="1"/>
          </p:cNvSpPr>
          <p:nvPr/>
        </p:nvSpPr>
        <p:spPr bwMode="auto">
          <a:xfrm>
            <a:off x="3694113" y="4829145"/>
            <a:ext cx="1309974" cy="400110"/>
          </a:xfrm>
          <a:prstGeom prst="rect">
            <a:avLst/>
          </a:prstGeom>
          <a:noFill/>
          <a:ln>
            <a:noFill/>
          </a:ln>
          <a:effectLst/>
          <a:extLst/>
        </p:spPr>
        <p:txBody>
          <a:bodyPr wrap="none" anchor="ctr">
            <a:spAutoFit/>
          </a:bodyPr>
          <a:lstStyle/>
          <a:p>
            <a:pPr>
              <a:defRPr/>
            </a:pPr>
            <a:r>
              <a:rPr lang="ru-RU" sz="2000" b="1" i="1" dirty="0">
                <a:solidFill>
                  <a:schemeClr val="accent1">
                    <a:lumMod val="75000"/>
                  </a:schemeClr>
                </a:solidFill>
                <a:latin typeface="Arial" charset="0"/>
              </a:rPr>
              <a:t>К</a:t>
            </a:r>
            <a:r>
              <a:rPr lang="ru-RU" sz="2000" b="1" dirty="0">
                <a:solidFill>
                  <a:schemeClr val="accent1">
                    <a:lumMod val="75000"/>
                  </a:schemeClr>
                </a:solidFill>
                <a:latin typeface="Arial" charset="0"/>
              </a:rPr>
              <a:t>-</a:t>
            </a:r>
            <a:r>
              <a:rPr lang="en-US" sz="2000" b="1" dirty="0" smtClean="0">
                <a:solidFill>
                  <a:schemeClr val="accent1">
                    <a:lumMod val="75000"/>
                  </a:schemeClr>
                </a:solidFill>
                <a:latin typeface="Arial" charset="0"/>
              </a:rPr>
              <a:t>indices</a:t>
            </a:r>
            <a:endParaRPr lang="ru-RU" sz="1600" b="1" dirty="0">
              <a:solidFill>
                <a:schemeClr val="accent1">
                  <a:lumMod val="75000"/>
                </a:schemeClr>
              </a:solidFill>
              <a:latin typeface="Arial" charset="0"/>
            </a:endParaRPr>
          </a:p>
        </p:txBody>
      </p:sp>
      <p:sp>
        <p:nvSpPr>
          <p:cNvPr id="2" name="Номер слайда 1"/>
          <p:cNvSpPr>
            <a:spLocks noGrp="1"/>
          </p:cNvSpPr>
          <p:nvPr>
            <p:ph type="sldNum" sz="quarter" idx="12"/>
          </p:nvPr>
        </p:nvSpPr>
        <p:spPr>
          <a:xfrm>
            <a:off x="7783513" y="6448425"/>
            <a:ext cx="1828800" cy="365125"/>
          </a:xfrm>
        </p:spPr>
        <p:txBody>
          <a:bodyPr/>
          <a:lstStyle/>
          <a:p>
            <a:pPr>
              <a:defRPr/>
            </a:pPr>
            <a:fld id="{74F4B6DE-8CF9-4049-BE36-D3F7D8362AFF}" type="slidenum">
              <a:rPr lang="ru-RU" smtClean="0"/>
              <a:pPr>
                <a:defRPr/>
              </a:pPr>
              <a:t>13</a:t>
            </a:fld>
            <a:endParaRPr lang="ru-RU"/>
          </a:p>
        </p:txBody>
      </p:sp>
      <p:sp>
        <p:nvSpPr>
          <p:cNvPr id="10" name="Rectangle 16"/>
          <p:cNvSpPr>
            <a:spLocks noChangeArrowheads="1"/>
          </p:cNvSpPr>
          <p:nvPr/>
        </p:nvSpPr>
        <p:spPr bwMode="auto">
          <a:xfrm>
            <a:off x="0" y="0"/>
            <a:ext cx="9144000" cy="954107"/>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Geomagnetic field disturbance analysis </a:t>
            </a:r>
            <a:r>
              <a:rPr lang="en-US" sz="2800" b="1" i="1" dirty="0">
                <a:solidFill>
                  <a:schemeClr val="accent1">
                    <a:lumMod val="75000"/>
                  </a:schemeClr>
                </a:solidFill>
                <a:effectLst>
                  <a:outerShdw blurRad="38100" dist="38100" dir="2700000" algn="tl">
                    <a:srgbClr val="000000"/>
                  </a:outerShdw>
                </a:effectLst>
                <a:latin typeface="Arial" charset="0"/>
              </a:rPr>
              <a:t>based </a:t>
            </a:r>
            <a:r>
              <a:rPr lang="en-US" sz="2800" b="1" i="1" dirty="0" smtClean="0">
                <a:solidFill>
                  <a:schemeClr val="accent1">
                    <a:lumMod val="75000"/>
                  </a:schemeClr>
                </a:solidFill>
                <a:effectLst>
                  <a:outerShdw blurRad="38100" dist="38100" dir="2700000" algn="tl">
                    <a:srgbClr val="000000"/>
                  </a:outerShdw>
                </a:effectLst>
                <a:latin typeface="Arial" charset="0"/>
              </a:rPr>
              <a:t>        on </a:t>
            </a:r>
            <a:r>
              <a:rPr lang="en-US" sz="2800" b="1" i="1" dirty="0">
                <a:solidFill>
                  <a:schemeClr val="accent1">
                    <a:lumMod val="75000"/>
                  </a:schemeClr>
                </a:solidFill>
                <a:effectLst>
                  <a:outerShdw blurRad="38100" dist="38100" dir="2700000" algn="tl">
                    <a:srgbClr val="000000"/>
                  </a:outerShdw>
                </a:effectLst>
                <a:latin typeface="Arial" charset="0"/>
              </a:rPr>
              <a:t>the data </a:t>
            </a:r>
            <a:r>
              <a:rPr lang="en-US" sz="2800" b="1" i="1" dirty="0" smtClean="0">
                <a:solidFill>
                  <a:schemeClr val="accent1">
                    <a:lumMod val="75000"/>
                  </a:schemeClr>
                </a:solidFill>
                <a:effectLst>
                  <a:outerShdw blurRad="38100" dist="38100" dir="2700000" algn="tl">
                    <a:srgbClr val="000000"/>
                  </a:outerShdw>
                </a:effectLst>
                <a:latin typeface="Arial" charset="0"/>
              </a:rPr>
              <a:t>of </a:t>
            </a:r>
            <a:r>
              <a:rPr lang="en-US" sz="2800" b="1" i="1" dirty="0" err="1" smtClean="0">
                <a:solidFill>
                  <a:schemeClr val="accent1">
                    <a:lumMod val="75000"/>
                  </a:schemeClr>
                </a:solidFill>
                <a:effectLst>
                  <a:outerShdw blurRad="38100" dist="38100" dir="2700000" algn="tl">
                    <a:srgbClr val="000000"/>
                  </a:outerShdw>
                </a:effectLst>
                <a:latin typeface="Arial" charset="0"/>
              </a:rPr>
              <a:t>Pleshchenitsy</a:t>
            </a:r>
            <a:r>
              <a:rPr lang="en-US" sz="2800" b="1" i="1" dirty="0" smtClean="0">
                <a:solidFill>
                  <a:schemeClr val="accent1">
                    <a:lumMod val="75000"/>
                  </a:schemeClr>
                </a:solidFill>
                <a:effectLst>
                  <a:outerShdw blurRad="38100" dist="38100" dir="2700000" algn="tl">
                    <a:srgbClr val="000000"/>
                  </a:outerShdw>
                </a:effectLst>
                <a:latin typeface="Arial" charset="0"/>
              </a:rPr>
              <a:t>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28715" name="Прямоугольник 10"/>
          <p:cNvSpPr>
            <a:spLocks noChangeArrowheads="1"/>
          </p:cNvSpPr>
          <p:nvPr/>
        </p:nvSpPr>
        <p:spPr bwMode="auto">
          <a:xfrm>
            <a:off x="468313" y="1003300"/>
            <a:ext cx="8278812" cy="1446213"/>
          </a:xfrm>
          <a:prstGeom prst="rect">
            <a:avLst/>
          </a:prstGeom>
          <a:noFill/>
          <a:ln w="9525">
            <a:noFill/>
            <a:miter lim="800000"/>
            <a:headEnd/>
            <a:tailEnd/>
          </a:ln>
        </p:spPr>
        <p:txBody>
          <a:bodyPr>
            <a:spAutoFit/>
          </a:bodyPr>
          <a:lstStyle/>
          <a:p>
            <a:pPr marL="342900" indent="-342900">
              <a:buFont typeface="Wingdings" pitchFamily="2" charset="2"/>
              <a:buChar char="ü"/>
            </a:pPr>
            <a:r>
              <a:rPr lang="en-US" sz="2200" dirty="0">
                <a:latin typeface="Calibri" pitchFamily="34" charset="0"/>
              </a:rPr>
              <a:t>Monthly reviews of the magnetic field state composed at the </a:t>
            </a:r>
            <a:r>
              <a:rPr lang="en-US" sz="2200" dirty="0" err="1">
                <a:latin typeface="Calibri" pitchFamily="34" charset="0"/>
              </a:rPr>
              <a:t>Pleshchenitsy</a:t>
            </a:r>
            <a:r>
              <a:rPr lang="en-US" sz="2200" dirty="0">
                <a:latin typeface="Calibri" pitchFamily="34" charset="0"/>
              </a:rPr>
              <a:t> Geophysical Observatory describe the magnetic field disturbance using the magnetic storm characteristics and three-hourly values of the </a:t>
            </a:r>
            <a:r>
              <a:rPr lang="en-US" sz="2200" i="1" dirty="0" smtClean="0">
                <a:latin typeface="Calibri" pitchFamily="34" charset="0"/>
              </a:rPr>
              <a:t>K</a:t>
            </a:r>
            <a:r>
              <a:rPr lang="en-US" sz="2200" dirty="0" smtClean="0">
                <a:latin typeface="Calibri" pitchFamily="34" charset="0"/>
              </a:rPr>
              <a:t>-indices </a:t>
            </a:r>
            <a:r>
              <a:rPr lang="en-US" sz="2200" dirty="0">
                <a:latin typeface="Calibri" pitchFamily="34" charset="0"/>
              </a:rPr>
              <a:t>(9-scores scale)</a:t>
            </a:r>
            <a:endParaRPr lang="ru-RU" sz="2200" dirty="0">
              <a:latin typeface="Calibri"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746497698"/>
              </p:ext>
            </p:extLst>
          </p:nvPr>
        </p:nvGraphicFramePr>
        <p:xfrm>
          <a:off x="1116013" y="3429000"/>
          <a:ext cx="6624737" cy="1269488"/>
        </p:xfrm>
        <a:graphic>
          <a:graphicData uri="http://schemas.openxmlformats.org/drawingml/2006/table">
            <a:tbl>
              <a:tblPr firstRow="1" firstCol="1" lastRow="1" lastCol="1" bandRow="1" bandCol="1">
                <a:tableStyleId>{5C22544A-7EE6-4342-B048-85BDC9FD1C3A}</a:tableStyleId>
              </a:tblPr>
              <a:tblGrid>
                <a:gridCol w="1512168">
                  <a:extLst>
                    <a:ext uri="{9D8B030D-6E8A-4147-A177-3AD203B41FA5}">
                      <a16:colId xmlns:a16="http://schemas.microsoft.com/office/drawing/2014/main" val="20000"/>
                    </a:ext>
                  </a:extLst>
                </a:gridCol>
                <a:gridCol w="547040">
                  <a:extLst>
                    <a:ext uri="{9D8B030D-6E8A-4147-A177-3AD203B41FA5}">
                      <a16:colId xmlns:a16="http://schemas.microsoft.com/office/drawing/2014/main" val="20001"/>
                    </a:ext>
                  </a:extLst>
                </a:gridCol>
                <a:gridCol w="1541193">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tblGrid>
              <a:tr h="288032">
                <a:tc gridSpan="2">
                  <a:txBody>
                    <a:bodyPr/>
                    <a:lstStyle/>
                    <a:p>
                      <a:pPr algn="ctr">
                        <a:lnSpc>
                          <a:spcPct val="115000"/>
                        </a:lnSpc>
                        <a:spcAft>
                          <a:spcPts val="0"/>
                        </a:spcAft>
                      </a:pPr>
                      <a:r>
                        <a:rPr lang="en-US" sz="1400" b="1" dirty="0" smtClean="0">
                          <a:solidFill>
                            <a:schemeClr val="bg1"/>
                          </a:solidFill>
                          <a:effectLst/>
                          <a:latin typeface="+mn-lt"/>
                          <a:ea typeface="Times New Roman"/>
                          <a:cs typeface="Times New Roman"/>
                        </a:rPr>
                        <a:t>Storm type</a:t>
                      </a:r>
                      <a:endParaRPr lang="ru-RU" sz="1400" b="1" dirty="0">
                        <a:solidFill>
                          <a:schemeClr val="bg1"/>
                        </a:solidFill>
                        <a:effectLst/>
                        <a:latin typeface="+mn-lt"/>
                        <a:ea typeface="Times New Roman"/>
                        <a:cs typeface="Times New Roman"/>
                      </a:endParaRPr>
                    </a:p>
                  </a:txBody>
                  <a:tcPr marL="71755" marR="71755" marT="0" marB="0" anchor="ctr"/>
                </a:tc>
                <a:tc hMerge="1">
                  <a:txBody>
                    <a:bodyPr/>
                    <a:lstStyle/>
                    <a:p>
                      <a:endParaRPr lang="ru-RU"/>
                    </a:p>
                  </a:txBody>
                  <a:tcPr/>
                </a:tc>
                <a:tc>
                  <a:txBody>
                    <a:bodyPr/>
                    <a:lstStyle/>
                    <a:p>
                      <a:pPr algn="ctr">
                        <a:spcAft>
                          <a:spcPts val="0"/>
                        </a:spcAft>
                      </a:pPr>
                      <a:r>
                        <a:rPr lang="ru-RU" sz="1400" b="1" i="1" dirty="0" smtClean="0">
                          <a:solidFill>
                            <a:schemeClr val="bg1"/>
                          </a:solidFill>
                          <a:effectLst/>
                          <a:latin typeface="+mn-lt"/>
                          <a:cs typeface="Arial" pitchFamily="34" charset="0"/>
                        </a:rPr>
                        <a:t>D</a:t>
                      </a:r>
                      <a:r>
                        <a:rPr lang="en-US" sz="1400" b="1" dirty="0" smtClean="0">
                          <a:solidFill>
                            <a:schemeClr val="bg1"/>
                          </a:solidFill>
                          <a:effectLst/>
                          <a:latin typeface="+mn-lt"/>
                          <a:cs typeface="Arial" pitchFamily="34" charset="0"/>
                        </a:rPr>
                        <a:t> (</a:t>
                      </a:r>
                      <a:r>
                        <a:rPr lang="en-US" sz="1400" b="1" dirty="0" err="1" smtClean="0">
                          <a:solidFill>
                            <a:schemeClr val="bg1"/>
                          </a:solidFill>
                          <a:effectLst/>
                          <a:latin typeface="+mn-lt"/>
                          <a:cs typeface="Arial" pitchFamily="34" charset="0"/>
                        </a:rPr>
                        <a:t>arcmin</a:t>
                      </a:r>
                      <a:r>
                        <a:rPr lang="en-US" sz="1400" b="1" dirty="0" smtClean="0">
                          <a:solidFill>
                            <a:schemeClr val="bg1"/>
                          </a:solidFill>
                          <a:effectLst/>
                          <a:latin typeface="+mn-lt"/>
                          <a:cs typeface="Arial" pitchFamily="34" charset="0"/>
                        </a:rPr>
                        <a:t>)</a:t>
                      </a:r>
                      <a:endParaRPr lang="ru-RU" sz="1400" b="1" dirty="0">
                        <a:solidFill>
                          <a:schemeClr val="bg1"/>
                        </a:solidFill>
                        <a:effectLst/>
                        <a:latin typeface="+mn-lt"/>
                        <a:ea typeface="Times New Roman"/>
                        <a:cs typeface="Arial" pitchFamily="34" charset="0"/>
                      </a:endParaRPr>
                    </a:p>
                  </a:txBody>
                  <a:tcPr marL="68580" marR="68580" marT="0" marB="0" anchor="ctr"/>
                </a:tc>
                <a:tc>
                  <a:txBody>
                    <a:bodyPr/>
                    <a:lstStyle/>
                    <a:p>
                      <a:pPr algn="ctr">
                        <a:spcAft>
                          <a:spcPts val="0"/>
                        </a:spcAft>
                      </a:pPr>
                      <a:r>
                        <a:rPr lang="ru-RU" sz="1400" b="1" i="1" dirty="0" smtClean="0">
                          <a:solidFill>
                            <a:schemeClr val="bg1"/>
                          </a:solidFill>
                          <a:effectLst/>
                          <a:latin typeface="+mn-lt"/>
                          <a:cs typeface="Arial" pitchFamily="34" charset="0"/>
                        </a:rPr>
                        <a:t>Н</a:t>
                      </a:r>
                      <a:r>
                        <a:rPr lang="en-US" sz="1400" b="1" dirty="0" smtClean="0">
                          <a:solidFill>
                            <a:schemeClr val="bg1"/>
                          </a:solidFill>
                          <a:effectLst/>
                          <a:latin typeface="+mn-lt"/>
                          <a:cs typeface="Arial" pitchFamily="34" charset="0"/>
                        </a:rPr>
                        <a:t> (</a:t>
                      </a:r>
                      <a:r>
                        <a:rPr lang="en-US" sz="1400" b="1" dirty="0" err="1" smtClean="0">
                          <a:solidFill>
                            <a:schemeClr val="bg1"/>
                          </a:solidFill>
                          <a:effectLst/>
                          <a:latin typeface="+mn-lt"/>
                          <a:cs typeface="Arial" pitchFamily="34" charset="0"/>
                        </a:rPr>
                        <a:t>nT</a:t>
                      </a:r>
                      <a:r>
                        <a:rPr lang="en-US" sz="1400" b="1" dirty="0" smtClean="0">
                          <a:solidFill>
                            <a:schemeClr val="bg1"/>
                          </a:solidFill>
                          <a:effectLst/>
                          <a:latin typeface="+mn-lt"/>
                          <a:cs typeface="Arial" pitchFamily="34" charset="0"/>
                        </a:rPr>
                        <a:t>)</a:t>
                      </a:r>
                      <a:endParaRPr lang="ru-RU" sz="1400" b="1" dirty="0">
                        <a:solidFill>
                          <a:schemeClr val="bg1"/>
                        </a:solidFill>
                        <a:effectLst/>
                        <a:latin typeface="+mn-lt"/>
                        <a:ea typeface="Times New Roman"/>
                        <a:cs typeface="Arial" pitchFamily="34" charset="0"/>
                      </a:endParaRPr>
                    </a:p>
                  </a:txBody>
                  <a:tcPr marL="68580" marR="68580" marT="0" marB="0" anchor="ctr"/>
                </a:tc>
                <a:tc>
                  <a:txBody>
                    <a:bodyPr/>
                    <a:lstStyle/>
                    <a:p>
                      <a:pPr algn="ctr">
                        <a:spcAft>
                          <a:spcPts val="0"/>
                        </a:spcAft>
                      </a:pPr>
                      <a:r>
                        <a:rPr lang="ru-RU" sz="1400" b="1" i="1" dirty="0" smtClean="0">
                          <a:solidFill>
                            <a:schemeClr val="bg1"/>
                          </a:solidFill>
                          <a:effectLst/>
                          <a:latin typeface="+mn-lt"/>
                          <a:cs typeface="Arial" pitchFamily="34" charset="0"/>
                        </a:rPr>
                        <a:t>Z</a:t>
                      </a:r>
                      <a:r>
                        <a:rPr lang="en-US" sz="1400" b="1" dirty="0" smtClean="0">
                          <a:solidFill>
                            <a:schemeClr val="bg1"/>
                          </a:solidFill>
                          <a:effectLst/>
                          <a:latin typeface="+mn-lt"/>
                          <a:cs typeface="Arial" pitchFamily="34" charset="0"/>
                        </a:rPr>
                        <a:t> (</a:t>
                      </a:r>
                      <a:r>
                        <a:rPr lang="en-US" sz="1400" b="1" dirty="0" err="1" smtClean="0">
                          <a:solidFill>
                            <a:schemeClr val="bg1"/>
                          </a:solidFill>
                          <a:effectLst/>
                          <a:latin typeface="+mn-lt"/>
                          <a:cs typeface="Arial" pitchFamily="34" charset="0"/>
                        </a:rPr>
                        <a:t>nT</a:t>
                      </a:r>
                      <a:r>
                        <a:rPr lang="en-US" sz="1400" b="1" dirty="0" smtClean="0">
                          <a:solidFill>
                            <a:schemeClr val="bg1"/>
                          </a:solidFill>
                          <a:effectLst/>
                          <a:latin typeface="+mn-lt"/>
                          <a:cs typeface="Arial" pitchFamily="34" charset="0"/>
                        </a:rPr>
                        <a:t>)</a:t>
                      </a:r>
                      <a:endParaRPr lang="ru-RU" sz="1400" b="1" dirty="0">
                        <a:solidFill>
                          <a:schemeClr val="bg1"/>
                        </a:solidFill>
                        <a:effectLst/>
                        <a:latin typeface="+mn-lt"/>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72197">
                <a:tc>
                  <a:txBody>
                    <a:bodyPr/>
                    <a:lstStyle/>
                    <a:p>
                      <a:pPr algn="ctr">
                        <a:lnSpc>
                          <a:spcPct val="115000"/>
                        </a:lnSpc>
                        <a:spcAft>
                          <a:spcPts val="0"/>
                        </a:spcAft>
                      </a:pPr>
                      <a:r>
                        <a:rPr lang="en-US" sz="1400" b="1" dirty="0" smtClean="0">
                          <a:solidFill>
                            <a:schemeClr val="bg1"/>
                          </a:solidFill>
                          <a:effectLst/>
                          <a:latin typeface="+mn-lt"/>
                          <a:ea typeface="Times New Roman"/>
                          <a:cs typeface="Times New Roman"/>
                        </a:rPr>
                        <a:t>minor storm</a:t>
                      </a:r>
                      <a:endParaRPr lang="ru-RU" sz="1400" b="1" dirty="0">
                        <a:solidFill>
                          <a:schemeClr val="bg1"/>
                        </a:solidFill>
                        <a:effectLst/>
                        <a:latin typeface="+mn-lt"/>
                        <a:ea typeface="Times New Roman"/>
                        <a:cs typeface="Times New Roman"/>
                      </a:endParaRPr>
                    </a:p>
                  </a:txBody>
                  <a:tcPr marL="71755" marR="71755" marT="0" marB="0" anchor="ctr"/>
                </a:tc>
                <a:tc>
                  <a:txBody>
                    <a:bodyPr/>
                    <a:lstStyle/>
                    <a:p>
                      <a:pPr algn="ctr">
                        <a:lnSpc>
                          <a:spcPct val="115000"/>
                        </a:lnSpc>
                        <a:spcAft>
                          <a:spcPts val="0"/>
                        </a:spcAft>
                      </a:pPr>
                      <a:r>
                        <a:rPr lang="en-US" sz="1400" b="1" dirty="0" smtClean="0">
                          <a:solidFill>
                            <a:schemeClr val="bg1"/>
                          </a:solidFill>
                          <a:effectLst/>
                          <a:latin typeface="+mn-lt"/>
                          <a:ea typeface="Times New Roman"/>
                          <a:cs typeface="Times New Roman"/>
                        </a:rPr>
                        <a:t>(G1)</a:t>
                      </a:r>
                      <a:endParaRPr lang="ru-RU" sz="1400" b="1" dirty="0">
                        <a:solidFill>
                          <a:schemeClr val="bg1"/>
                        </a:solidFill>
                        <a:effectLst/>
                        <a:latin typeface="+mn-lt"/>
                        <a:ea typeface="Times New Roman"/>
                        <a:cs typeface="Times New Roman"/>
                      </a:endParaRPr>
                    </a:p>
                  </a:txBody>
                  <a:tcPr marL="71755" marR="71755" marT="0" marB="0" anchor="ctr">
                    <a:solidFill>
                      <a:schemeClr val="accent1"/>
                    </a:solidFill>
                  </a:tcPr>
                </a:tc>
                <a:tc>
                  <a:txBody>
                    <a:bodyPr/>
                    <a:lstStyle/>
                    <a:p>
                      <a:pPr algn="ctr">
                        <a:spcAft>
                          <a:spcPts val="0"/>
                        </a:spcAft>
                      </a:pPr>
                      <a:r>
                        <a:rPr lang="ru-RU" sz="1400" b="1" dirty="0" smtClean="0">
                          <a:solidFill>
                            <a:schemeClr val="bg1"/>
                          </a:solidFill>
                          <a:effectLst/>
                          <a:latin typeface="+mn-lt"/>
                          <a:cs typeface="Arial" pitchFamily="34" charset="0"/>
                        </a:rPr>
                        <a:t>1</a:t>
                      </a:r>
                      <a:r>
                        <a:rPr lang="en-US" sz="1400" b="1" dirty="0" smtClean="0">
                          <a:solidFill>
                            <a:schemeClr val="bg1"/>
                          </a:solidFill>
                          <a:effectLst/>
                          <a:latin typeface="+mn-lt"/>
                          <a:cs typeface="Arial" pitchFamily="34" charset="0"/>
                        </a:rPr>
                        <a:t>9</a:t>
                      </a:r>
                      <a:r>
                        <a:rPr lang="ru-RU" sz="1400" b="1" dirty="0" smtClean="0">
                          <a:solidFill>
                            <a:schemeClr val="bg1"/>
                          </a:solidFill>
                          <a:effectLst/>
                          <a:latin typeface="+mn-lt"/>
                          <a:cs typeface="Arial" pitchFamily="34" charset="0"/>
                        </a:rPr>
                        <a:t>-</a:t>
                      </a:r>
                      <a:r>
                        <a:rPr lang="en-US" sz="1400" b="1" dirty="0" smtClean="0">
                          <a:solidFill>
                            <a:schemeClr val="bg1"/>
                          </a:solidFill>
                          <a:effectLst/>
                          <a:latin typeface="+mn-lt"/>
                          <a:cs typeface="Arial" pitchFamily="34" charset="0"/>
                        </a:rPr>
                        <a:t>26</a:t>
                      </a:r>
                      <a:endParaRPr lang="ru-RU" sz="1400" b="1" dirty="0">
                        <a:solidFill>
                          <a:schemeClr val="bg1"/>
                        </a:solidFill>
                        <a:effectLst/>
                        <a:latin typeface="+mn-lt"/>
                        <a:ea typeface="Times New Roman"/>
                        <a:cs typeface="Arial" pitchFamily="34" charset="0"/>
                      </a:endParaRPr>
                    </a:p>
                  </a:txBody>
                  <a:tcPr marL="68580" marR="68580" marT="0" marB="0">
                    <a:solidFill>
                      <a:schemeClr val="accent1"/>
                    </a:solidFill>
                  </a:tcPr>
                </a:tc>
                <a:tc>
                  <a:txBody>
                    <a:bodyPr/>
                    <a:lstStyle/>
                    <a:p>
                      <a:pPr algn="ctr">
                        <a:spcAft>
                          <a:spcPts val="0"/>
                        </a:spcAft>
                      </a:pPr>
                      <a:r>
                        <a:rPr lang="ru-RU" sz="1400" b="1" dirty="0">
                          <a:solidFill>
                            <a:schemeClr val="bg1"/>
                          </a:solidFill>
                          <a:effectLst/>
                          <a:latin typeface="+mn-lt"/>
                          <a:cs typeface="Arial" pitchFamily="34" charset="0"/>
                        </a:rPr>
                        <a:t>80-125</a:t>
                      </a:r>
                      <a:endParaRPr lang="ru-RU" sz="1400" b="1" dirty="0">
                        <a:solidFill>
                          <a:schemeClr val="bg1"/>
                        </a:solidFill>
                        <a:effectLst/>
                        <a:latin typeface="+mn-lt"/>
                        <a:ea typeface="Times New Roman"/>
                        <a:cs typeface="Arial" pitchFamily="34" charset="0"/>
                      </a:endParaRPr>
                    </a:p>
                  </a:txBody>
                  <a:tcPr marL="68580" marR="68580" marT="0" marB="0">
                    <a:solidFill>
                      <a:schemeClr val="accent1"/>
                    </a:solidFill>
                  </a:tcPr>
                </a:tc>
                <a:tc>
                  <a:txBody>
                    <a:bodyPr/>
                    <a:lstStyle/>
                    <a:p>
                      <a:pPr algn="ctr">
                        <a:spcAft>
                          <a:spcPts val="0"/>
                        </a:spcAft>
                      </a:pPr>
                      <a:r>
                        <a:rPr lang="ru-RU" sz="1400" b="1" dirty="0">
                          <a:solidFill>
                            <a:schemeClr val="bg1"/>
                          </a:solidFill>
                          <a:effectLst/>
                          <a:latin typeface="+mn-lt"/>
                          <a:cs typeface="Arial" pitchFamily="34" charset="0"/>
                        </a:rPr>
                        <a:t>40-90</a:t>
                      </a:r>
                      <a:endParaRPr lang="ru-RU" sz="1400" b="1" dirty="0">
                        <a:solidFill>
                          <a:schemeClr val="bg1"/>
                        </a:solidFill>
                        <a:effectLst/>
                        <a:latin typeface="+mn-lt"/>
                        <a:ea typeface="Times New Roman"/>
                        <a:cs typeface="Arial" pitchFamily="34" charset="0"/>
                      </a:endParaRPr>
                    </a:p>
                  </a:txBody>
                  <a:tcPr marL="68580" marR="68580" marT="0" marB="0"/>
                </a:tc>
                <a:extLst>
                  <a:ext uri="{0D108BD9-81ED-4DB2-BD59-A6C34878D82A}">
                    <a16:rowId xmlns:a16="http://schemas.microsoft.com/office/drawing/2014/main" val="10001"/>
                  </a:ext>
                </a:extLst>
              </a:tr>
              <a:tr h="173167">
                <a:tc>
                  <a:txBody>
                    <a:bodyPr/>
                    <a:lstStyle/>
                    <a:p>
                      <a:pPr algn="ctr">
                        <a:lnSpc>
                          <a:spcPct val="115000"/>
                        </a:lnSpc>
                        <a:spcAft>
                          <a:spcPts val="0"/>
                        </a:spcAft>
                      </a:pPr>
                      <a:r>
                        <a:rPr lang="en-US" sz="1400" b="1" dirty="0" smtClean="0">
                          <a:solidFill>
                            <a:schemeClr val="bg1"/>
                          </a:solidFill>
                          <a:effectLst/>
                          <a:latin typeface="+mn-lt"/>
                          <a:ea typeface="Times New Roman"/>
                          <a:cs typeface="Times New Roman"/>
                        </a:rPr>
                        <a:t>moderate storm</a:t>
                      </a:r>
                      <a:endParaRPr lang="ru-RU" sz="1400" b="1" dirty="0">
                        <a:solidFill>
                          <a:schemeClr val="bg1"/>
                        </a:solidFill>
                        <a:effectLst/>
                        <a:latin typeface="+mn-lt"/>
                        <a:ea typeface="Times New Roman"/>
                        <a:cs typeface="Times New Roman"/>
                      </a:endParaRPr>
                    </a:p>
                  </a:txBody>
                  <a:tcPr marL="71755" marR="71755" marT="0" marB="0" anchor="ctr"/>
                </a:tc>
                <a:tc>
                  <a:txBody>
                    <a:bodyPr/>
                    <a:lstStyle/>
                    <a:p>
                      <a:pPr algn="ctr">
                        <a:lnSpc>
                          <a:spcPct val="115000"/>
                        </a:lnSpc>
                        <a:spcAft>
                          <a:spcPts val="0"/>
                        </a:spcAft>
                      </a:pPr>
                      <a:r>
                        <a:rPr lang="en-US" sz="1400" b="1" dirty="0" smtClean="0">
                          <a:solidFill>
                            <a:schemeClr val="bg1"/>
                          </a:solidFill>
                          <a:effectLst/>
                          <a:latin typeface="+mn-lt"/>
                          <a:ea typeface="Times New Roman"/>
                          <a:cs typeface="Times New Roman"/>
                        </a:rPr>
                        <a:t>(G2)</a:t>
                      </a:r>
                      <a:endParaRPr lang="ru-RU" sz="1400" b="1" dirty="0">
                        <a:solidFill>
                          <a:schemeClr val="bg1"/>
                        </a:solidFill>
                        <a:effectLst/>
                        <a:latin typeface="+mn-lt"/>
                        <a:ea typeface="Times New Roman"/>
                        <a:cs typeface="Times New Roman"/>
                      </a:endParaRPr>
                    </a:p>
                  </a:txBody>
                  <a:tcPr marL="71755" marR="71755" marT="0" marB="0" anchor="ctr">
                    <a:solidFill>
                      <a:schemeClr val="accent1"/>
                    </a:solidFill>
                  </a:tcPr>
                </a:tc>
                <a:tc>
                  <a:txBody>
                    <a:bodyPr/>
                    <a:lstStyle/>
                    <a:p>
                      <a:pPr algn="ctr">
                        <a:spcAft>
                          <a:spcPts val="0"/>
                        </a:spcAft>
                      </a:pPr>
                      <a:r>
                        <a:rPr lang="en-US" sz="1400" b="1" dirty="0" smtClean="0">
                          <a:solidFill>
                            <a:schemeClr val="bg1"/>
                          </a:solidFill>
                          <a:effectLst/>
                          <a:latin typeface="+mn-lt"/>
                          <a:cs typeface="Arial" pitchFamily="34" charset="0"/>
                        </a:rPr>
                        <a:t>27</a:t>
                      </a:r>
                      <a:r>
                        <a:rPr lang="ru-RU" sz="1400" b="1" dirty="0" smtClean="0">
                          <a:solidFill>
                            <a:schemeClr val="bg1"/>
                          </a:solidFill>
                          <a:effectLst/>
                          <a:latin typeface="+mn-lt"/>
                          <a:cs typeface="Arial" pitchFamily="34" charset="0"/>
                        </a:rPr>
                        <a:t>-</a:t>
                      </a:r>
                      <a:r>
                        <a:rPr lang="en-US" sz="1400" b="1" dirty="0" smtClean="0">
                          <a:solidFill>
                            <a:schemeClr val="bg1"/>
                          </a:solidFill>
                          <a:effectLst/>
                          <a:latin typeface="+mn-lt"/>
                          <a:cs typeface="Arial" pitchFamily="34" charset="0"/>
                        </a:rPr>
                        <a:t>38</a:t>
                      </a:r>
                      <a:endParaRPr lang="ru-RU" sz="1400" b="1" dirty="0">
                        <a:solidFill>
                          <a:schemeClr val="bg1"/>
                        </a:solidFill>
                        <a:effectLst/>
                        <a:latin typeface="+mn-lt"/>
                        <a:ea typeface="Times New Roman"/>
                        <a:cs typeface="Arial" pitchFamily="34" charset="0"/>
                      </a:endParaRPr>
                    </a:p>
                  </a:txBody>
                  <a:tcPr marL="68580" marR="68580" marT="0" marB="0">
                    <a:solidFill>
                      <a:schemeClr val="accent1"/>
                    </a:solidFill>
                  </a:tcPr>
                </a:tc>
                <a:tc>
                  <a:txBody>
                    <a:bodyPr/>
                    <a:lstStyle/>
                    <a:p>
                      <a:pPr algn="ctr">
                        <a:spcAft>
                          <a:spcPts val="0"/>
                        </a:spcAft>
                      </a:pPr>
                      <a:r>
                        <a:rPr lang="ru-RU" sz="1400" b="1" dirty="0">
                          <a:solidFill>
                            <a:schemeClr val="bg1"/>
                          </a:solidFill>
                          <a:effectLst/>
                          <a:latin typeface="+mn-lt"/>
                          <a:cs typeface="Arial" pitchFamily="34" charset="0"/>
                        </a:rPr>
                        <a:t>126-200</a:t>
                      </a:r>
                      <a:endParaRPr lang="ru-RU" sz="1400" b="1" dirty="0">
                        <a:solidFill>
                          <a:schemeClr val="bg1"/>
                        </a:solidFill>
                        <a:effectLst/>
                        <a:latin typeface="+mn-lt"/>
                        <a:ea typeface="Times New Roman"/>
                        <a:cs typeface="Arial" pitchFamily="34" charset="0"/>
                      </a:endParaRPr>
                    </a:p>
                  </a:txBody>
                  <a:tcPr marL="68580" marR="68580" marT="0" marB="0">
                    <a:solidFill>
                      <a:schemeClr val="accent1"/>
                    </a:solidFill>
                  </a:tcPr>
                </a:tc>
                <a:tc>
                  <a:txBody>
                    <a:bodyPr/>
                    <a:lstStyle/>
                    <a:p>
                      <a:pPr algn="ctr">
                        <a:spcAft>
                          <a:spcPts val="0"/>
                        </a:spcAft>
                      </a:pPr>
                      <a:r>
                        <a:rPr lang="ru-RU" sz="1400" b="1" dirty="0">
                          <a:solidFill>
                            <a:schemeClr val="bg1"/>
                          </a:solidFill>
                          <a:effectLst/>
                          <a:latin typeface="+mn-lt"/>
                          <a:cs typeface="Arial" pitchFamily="34" charset="0"/>
                        </a:rPr>
                        <a:t>91-140</a:t>
                      </a:r>
                      <a:endParaRPr lang="ru-RU" sz="1400" b="1" dirty="0">
                        <a:solidFill>
                          <a:schemeClr val="bg1"/>
                        </a:solidFill>
                        <a:effectLst/>
                        <a:latin typeface="+mn-lt"/>
                        <a:ea typeface="Times New Roman"/>
                        <a:cs typeface="Arial" pitchFamily="34" charset="0"/>
                      </a:endParaRPr>
                    </a:p>
                  </a:txBody>
                  <a:tcPr marL="68580" marR="68580" marT="0" marB="0"/>
                </a:tc>
                <a:extLst>
                  <a:ext uri="{0D108BD9-81ED-4DB2-BD59-A6C34878D82A}">
                    <a16:rowId xmlns:a16="http://schemas.microsoft.com/office/drawing/2014/main" val="10002"/>
                  </a:ext>
                </a:extLst>
              </a:tr>
              <a:tr h="173167">
                <a:tc>
                  <a:txBody>
                    <a:bodyPr/>
                    <a:lstStyle/>
                    <a:p>
                      <a:pPr algn="ctr">
                        <a:lnSpc>
                          <a:spcPct val="115000"/>
                        </a:lnSpc>
                        <a:spcAft>
                          <a:spcPts val="0"/>
                        </a:spcAft>
                      </a:pPr>
                      <a:r>
                        <a:rPr lang="en-US" sz="1400" b="1" dirty="0" smtClean="0">
                          <a:solidFill>
                            <a:schemeClr val="bg1"/>
                          </a:solidFill>
                          <a:effectLst/>
                          <a:latin typeface="+mn-lt"/>
                          <a:ea typeface="Times New Roman"/>
                          <a:cs typeface="Times New Roman"/>
                        </a:rPr>
                        <a:t>major storm</a:t>
                      </a:r>
                      <a:endParaRPr lang="ru-RU" sz="1400" b="1" dirty="0">
                        <a:solidFill>
                          <a:schemeClr val="bg1"/>
                        </a:solidFill>
                        <a:effectLst/>
                        <a:latin typeface="+mn-lt"/>
                        <a:ea typeface="Times New Roman"/>
                        <a:cs typeface="Times New Roman"/>
                      </a:endParaRPr>
                    </a:p>
                  </a:txBody>
                  <a:tcPr marL="71755" marR="71755" marT="0" marB="0" anchor="ctr">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n-US" sz="1400" b="1" dirty="0" smtClean="0">
                          <a:solidFill>
                            <a:schemeClr val="bg1"/>
                          </a:solidFill>
                          <a:effectLst/>
                          <a:latin typeface="+mn-lt"/>
                          <a:ea typeface="Times New Roman"/>
                          <a:cs typeface="Times New Roman"/>
                        </a:rPr>
                        <a:t>(G3)</a:t>
                      </a:r>
                      <a:endParaRPr lang="ru-RU" sz="1400" b="1" dirty="0">
                        <a:solidFill>
                          <a:schemeClr val="bg1"/>
                        </a:solidFill>
                        <a:effectLst/>
                        <a:latin typeface="+mn-lt"/>
                        <a:ea typeface="Times New Roman"/>
                        <a:cs typeface="Times New Roman"/>
                      </a:endParaRPr>
                    </a:p>
                  </a:txBody>
                  <a:tcPr marL="71755" marR="71755" marT="0" marB="0" anchor="ctr">
                    <a:lnB w="12700" cap="flat" cmpd="sng" algn="ctr">
                      <a:solidFill>
                        <a:schemeClr val="bg1"/>
                      </a:solidFill>
                      <a:prstDash val="solid"/>
                      <a:round/>
                      <a:headEnd type="none" w="med" len="med"/>
                      <a:tailEnd type="none" w="med" len="med"/>
                    </a:lnB>
                    <a:solidFill>
                      <a:schemeClr val="accent1"/>
                    </a:solidFill>
                  </a:tcPr>
                </a:tc>
                <a:tc>
                  <a:txBody>
                    <a:bodyPr/>
                    <a:lstStyle/>
                    <a:p>
                      <a:pPr algn="ctr">
                        <a:spcAft>
                          <a:spcPts val="0"/>
                        </a:spcAft>
                      </a:pPr>
                      <a:r>
                        <a:rPr lang="en-US" sz="1400" b="1" dirty="0" smtClean="0">
                          <a:solidFill>
                            <a:schemeClr val="bg1"/>
                          </a:solidFill>
                          <a:effectLst/>
                          <a:latin typeface="+mn-lt"/>
                          <a:cs typeface="Arial" pitchFamily="34" charset="0"/>
                        </a:rPr>
                        <a:t>39</a:t>
                      </a:r>
                      <a:r>
                        <a:rPr lang="ru-RU" sz="1400" b="1" dirty="0" smtClean="0">
                          <a:solidFill>
                            <a:schemeClr val="bg1"/>
                          </a:solidFill>
                          <a:effectLst/>
                          <a:latin typeface="+mn-lt"/>
                          <a:cs typeface="Arial" pitchFamily="34" charset="0"/>
                        </a:rPr>
                        <a:t>-</a:t>
                      </a:r>
                      <a:r>
                        <a:rPr lang="en-US" sz="1400" b="1" dirty="0" smtClean="0">
                          <a:solidFill>
                            <a:schemeClr val="bg1"/>
                          </a:solidFill>
                          <a:effectLst/>
                          <a:latin typeface="+mn-lt"/>
                          <a:cs typeface="Arial" pitchFamily="34" charset="0"/>
                        </a:rPr>
                        <a:t>55</a:t>
                      </a:r>
                      <a:endParaRPr lang="ru-RU" sz="1400" b="1" dirty="0">
                        <a:solidFill>
                          <a:schemeClr val="bg1"/>
                        </a:solidFill>
                        <a:effectLst/>
                        <a:latin typeface="+mn-lt"/>
                        <a:ea typeface="Times New Roman"/>
                        <a:cs typeface="Arial" pitchFamily="34" charset="0"/>
                      </a:endParaRPr>
                    </a:p>
                  </a:txBody>
                  <a:tcPr marL="68580" marR="68580" marT="0" marB="0">
                    <a:lnB w="12700" cap="flat" cmpd="sng" algn="ctr">
                      <a:solidFill>
                        <a:schemeClr val="bg1"/>
                      </a:solidFill>
                      <a:prstDash val="solid"/>
                      <a:round/>
                      <a:headEnd type="none" w="med" len="med"/>
                      <a:tailEnd type="none" w="med" len="med"/>
                    </a:lnB>
                    <a:solidFill>
                      <a:schemeClr val="accent1"/>
                    </a:solidFill>
                  </a:tcPr>
                </a:tc>
                <a:tc>
                  <a:txBody>
                    <a:bodyPr/>
                    <a:lstStyle/>
                    <a:p>
                      <a:pPr algn="ctr">
                        <a:spcAft>
                          <a:spcPts val="0"/>
                        </a:spcAft>
                      </a:pPr>
                      <a:r>
                        <a:rPr lang="ru-RU" sz="1400" b="1" dirty="0">
                          <a:solidFill>
                            <a:schemeClr val="bg1"/>
                          </a:solidFill>
                          <a:effectLst/>
                          <a:latin typeface="+mn-lt"/>
                          <a:cs typeface="Arial" pitchFamily="34" charset="0"/>
                        </a:rPr>
                        <a:t>201-270</a:t>
                      </a:r>
                      <a:endParaRPr lang="ru-RU" sz="1400" b="1" dirty="0">
                        <a:solidFill>
                          <a:schemeClr val="bg1"/>
                        </a:solidFill>
                        <a:effectLst/>
                        <a:latin typeface="+mn-lt"/>
                        <a:ea typeface="Times New Roman"/>
                        <a:cs typeface="Arial" pitchFamily="34" charset="0"/>
                      </a:endParaRPr>
                    </a:p>
                  </a:txBody>
                  <a:tcPr marL="68580" marR="68580" marT="0" marB="0">
                    <a:lnB w="12700" cap="flat" cmpd="sng" algn="ctr">
                      <a:solidFill>
                        <a:schemeClr val="bg1"/>
                      </a:solidFill>
                      <a:prstDash val="solid"/>
                      <a:round/>
                      <a:headEnd type="none" w="med" len="med"/>
                      <a:tailEnd type="none" w="med" len="med"/>
                    </a:lnB>
                    <a:solidFill>
                      <a:schemeClr val="accent1"/>
                    </a:solidFill>
                  </a:tcPr>
                </a:tc>
                <a:tc>
                  <a:txBody>
                    <a:bodyPr/>
                    <a:lstStyle/>
                    <a:p>
                      <a:pPr algn="ctr">
                        <a:spcAft>
                          <a:spcPts val="0"/>
                        </a:spcAft>
                      </a:pPr>
                      <a:r>
                        <a:rPr lang="ru-RU" sz="1400" b="1" dirty="0">
                          <a:solidFill>
                            <a:schemeClr val="bg1"/>
                          </a:solidFill>
                          <a:effectLst/>
                          <a:latin typeface="+mn-lt"/>
                          <a:cs typeface="Arial" pitchFamily="34" charset="0"/>
                        </a:rPr>
                        <a:t>141-250</a:t>
                      </a:r>
                      <a:endParaRPr lang="ru-RU" sz="1400" b="1" dirty="0">
                        <a:solidFill>
                          <a:schemeClr val="bg1"/>
                        </a:solidFill>
                        <a:effectLst/>
                        <a:latin typeface="+mn-lt"/>
                        <a:ea typeface="Times New Roman"/>
                        <a:cs typeface="Arial" pitchFamily="34" charset="0"/>
                      </a:endParaRPr>
                    </a:p>
                  </a:txBody>
                  <a:tcPr marL="68580" marR="68580" marT="0"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15000"/>
                        </a:lnSpc>
                        <a:spcAft>
                          <a:spcPts val="0"/>
                        </a:spcAft>
                      </a:pPr>
                      <a:r>
                        <a:rPr lang="en-US" sz="1400" b="1" dirty="0" smtClean="0">
                          <a:solidFill>
                            <a:schemeClr val="bg1"/>
                          </a:solidFill>
                          <a:effectLst/>
                          <a:latin typeface="+mn-lt"/>
                          <a:ea typeface="Times New Roman"/>
                          <a:cs typeface="Times New Roman"/>
                        </a:rPr>
                        <a:t>severe storm</a:t>
                      </a:r>
                      <a:endParaRPr lang="ru-RU" sz="1400" b="1" dirty="0">
                        <a:solidFill>
                          <a:schemeClr val="bg1"/>
                        </a:solidFill>
                        <a:effectLst/>
                        <a:latin typeface="+mn-lt"/>
                        <a:ea typeface="Times New Roman"/>
                        <a:cs typeface="Times New Roman"/>
                      </a:endParaRPr>
                    </a:p>
                  </a:txBody>
                  <a:tcPr marL="71755" marR="71755" marT="0" marB="0" anchor="ctr">
                    <a:lnT w="12700" cap="flat" cmpd="sng" algn="ctr">
                      <a:solidFill>
                        <a:schemeClr val="bg1"/>
                      </a:solidFill>
                      <a:prstDash val="solid"/>
                      <a:round/>
                      <a:headEnd type="none" w="med" len="med"/>
                      <a:tailEnd type="none" w="med" len="med"/>
                    </a:lnT>
                    <a:lnB w="38100" cmpd="sng">
                      <a:noFill/>
                    </a:lnB>
                  </a:tcPr>
                </a:tc>
                <a:tc>
                  <a:txBody>
                    <a:bodyPr/>
                    <a:lstStyle/>
                    <a:p>
                      <a:pPr algn="ctr">
                        <a:lnSpc>
                          <a:spcPct val="115000"/>
                        </a:lnSpc>
                        <a:spcAft>
                          <a:spcPts val="0"/>
                        </a:spcAft>
                      </a:pPr>
                      <a:r>
                        <a:rPr lang="en-US" sz="1400" b="1" dirty="0" smtClean="0">
                          <a:solidFill>
                            <a:schemeClr val="bg1"/>
                          </a:solidFill>
                          <a:effectLst/>
                          <a:latin typeface="+mn-lt"/>
                          <a:ea typeface="Times New Roman"/>
                          <a:cs typeface="Times New Roman"/>
                        </a:rPr>
                        <a:t>(G4)</a:t>
                      </a:r>
                      <a:endParaRPr lang="ru-RU" sz="1400" b="1" dirty="0">
                        <a:solidFill>
                          <a:schemeClr val="bg1"/>
                        </a:solidFill>
                        <a:effectLst/>
                        <a:latin typeface="+mn-lt"/>
                        <a:ea typeface="Times New Roman"/>
                        <a:cs typeface="Times New Roman"/>
                      </a:endParaRPr>
                    </a:p>
                  </a:txBody>
                  <a:tcPr marL="71755" marR="71755" marT="0" marB="0" anchor="ctr">
                    <a:lnT w="12700" cap="flat" cmpd="sng" algn="ctr">
                      <a:solidFill>
                        <a:schemeClr val="bg1"/>
                      </a:solidFill>
                      <a:prstDash val="solid"/>
                      <a:round/>
                      <a:headEnd type="none" w="med" len="med"/>
                      <a:tailEnd type="none" w="med" len="med"/>
                    </a:lnT>
                    <a:lnB w="38100" cmpd="sng">
                      <a:noFill/>
                    </a:lnB>
                  </a:tcPr>
                </a:tc>
                <a:tc>
                  <a:txBody>
                    <a:bodyPr/>
                    <a:lstStyle/>
                    <a:p>
                      <a:pPr algn="ctr">
                        <a:spcAft>
                          <a:spcPts val="0"/>
                        </a:spcAft>
                      </a:pPr>
                      <a:r>
                        <a:rPr lang="ru-RU" sz="1400" b="1" dirty="0" smtClean="0">
                          <a:solidFill>
                            <a:schemeClr val="bg1"/>
                          </a:solidFill>
                          <a:effectLst/>
                          <a:latin typeface="+mn-lt"/>
                          <a:cs typeface="Arial" pitchFamily="34" charset="0"/>
                        </a:rPr>
                        <a:t>&gt;</a:t>
                      </a:r>
                      <a:r>
                        <a:rPr lang="en-US" sz="1400" b="1" dirty="0" smtClean="0">
                          <a:solidFill>
                            <a:schemeClr val="bg1"/>
                          </a:solidFill>
                          <a:effectLst/>
                          <a:latin typeface="+mn-lt"/>
                          <a:cs typeface="Arial" pitchFamily="34" charset="0"/>
                        </a:rPr>
                        <a:t>55</a:t>
                      </a:r>
                      <a:endParaRPr lang="ru-RU" sz="1400" b="1" dirty="0">
                        <a:solidFill>
                          <a:schemeClr val="bg1"/>
                        </a:solidFill>
                        <a:effectLst/>
                        <a:latin typeface="+mn-lt"/>
                        <a:ea typeface="Times New Roman"/>
                        <a:cs typeface="Arial" pitchFamily="34" charset="0"/>
                      </a:endParaRPr>
                    </a:p>
                  </a:txBody>
                  <a:tcPr marL="68580" marR="68580" marT="0" marB="0">
                    <a:lnT w="12700" cap="flat" cmpd="sng" algn="ctr">
                      <a:solidFill>
                        <a:schemeClr val="bg1"/>
                      </a:solidFill>
                      <a:prstDash val="solid"/>
                      <a:round/>
                      <a:headEnd type="none" w="med" len="med"/>
                      <a:tailEnd type="none" w="med" len="med"/>
                    </a:lnT>
                    <a:lnB w="38100" cmpd="sng">
                      <a:noFill/>
                    </a:lnB>
                    <a:solidFill>
                      <a:schemeClr val="accent1"/>
                    </a:solidFill>
                  </a:tcPr>
                </a:tc>
                <a:tc>
                  <a:txBody>
                    <a:bodyPr/>
                    <a:lstStyle/>
                    <a:p>
                      <a:pPr algn="ctr">
                        <a:spcAft>
                          <a:spcPts val="0"/>
                        </a:spcAft>
                      </a:pPr>
                      <a:r>
                        <a:rPr lang="ru-RU" sz="1400" b="1" dirty="0">
                          <a:solidFill>
                            <a:schemeClr val="bg1"/>
                          </a:solidFill>
                          <a:effectLst/>
                          <a:latin typeface="+mn-lt"/>
                          <a:cs typeface="Arial" pitchFamily="34" charset="0"/>
                        </a:rPr>
                        <a:t>&gt;270</a:t>
                      </a:r>
                      <a:endParaRPr lang="ru-RU" sz="1400" b="1" dirty="0">
                        <a:solidFill>
                          <a:schemeClr val="bg1"/>
                        </a:solidFill>
                        <a:effectLst/>
                        <a:latin typeface="+mn-lt"/>
                        <a:ea typeface="Times New Roman"/>
                        <a:cs typeface="Arial" pitchFamily="34" charset="0"/>
                      </a:endParaRPr>
                    </a:p>
                  </a:txBody>
                  <a:tcPr marL="68580" marR="68580" marT="0" marB="0">
                    <a:lnT w="12700" cap="flat" cmpd="sng" algn="ctr">
                      <a:solidFill>
                        <a:schemeClr val="bg1"/>
                      </a:solidFill>
                      <a:prstDash val="solid"/>
                      <a:round/>
                      <a:headEnd type="none" w="med" len="med"/>
                      <a:tailEnd type="none" w="med" len="med"/>
                    </a:lnT>
                    <a:lnB w="38100" cmpd="sng">
                      <a:noFill/>
                    </a:lnB>
                    <a:solidFill>
                      <a:schemeClr val="accent1"/>
                    </a:solidFill>
                  </a:tcPr>
                </a:tc>
                <a:tc>
                  <a:txBody>
                    <a:bodyPr/>
                    <a:lstStyle/>
                    <a:p>
                      <a:pPr algn="ctr">
                        <a:spcAft>
                          <a:spcPts val="0"/>
                        </a:spcAft>
                      </a:pPr>
                      <a:r>
                        <a:rPr lang="ru-RU" sz="1400" b="1" dirty="0">
                          <a:solidFill>
                            <a:schemeClr val="bg1"/>
                          </a:solidFill>
                          <a:effectLst/>
                          <a:latin typeface="+mn-lt"/>
                          <a:cs typeface="Arial" pitchFamily="34" charset="0"/>
                        </a:rPr>
                        <a:t>&gt;250</a:t>
                      </a:r>
                      <a:endParaRPr lang="ru-RU" sz="1400" b="1" dirty="0">
                        <a:solidFill>
                          <a:schemeClr val="bg1"/>
                        </a:solidFill>
                        <a:effectLst/>
                        <a:latin typeface="+mn-lt"/>
                        <a:ea typeface="Times New Roman"/>
                        <a:cs typeface="Arial" pitchFamily="34" charset="0"/>
                      </a:endParaRPr>
                    </a:p>
                  </a:txBody>
                  <a:tcPr marL="68580" marR="68580" marT="0" marB="0">
                    <a:lnT w="12700" cap="flat" cmpd="sng" algn="ctr">
                      <a:solidFill>
                        <a:schemeClr val="bg1"/>
                      </a:solidFill>
                      <a:prstDash val="solid"/>
                      <a:round/>
                      <a:headEnd type="none" w="med" len="med"/>
                      <a:tailEnd type="none" w="med" len="med"/>
                    </a:lnT>
                    <a:lnB w="38100" cmpd="sng">
                      <a:noFill/>
                    </a:lnB>
                  </a:tcPr>
                </a:tc>
                <a:extLst>
                  <a:ext uri="{0D108BD9-81ED-4DB2-BD59-A6C34878D82A}">
                    <a16:rowId xmlns:a16="http://schemas.microsoft.com/office/drawing/2014/main" val="10004"/>
                  </a:ext>
                </a:extLst>
              </a:tr>
            </a:tbl>
          </a:graphicData>
        </a:graphic>
      </p:graphicFrame>
      <p:sp>
        <p:nvSpPr>
          <p:cNvPr id="13" name="Rectangle 4"/>
          <p:cNvSpPr>
            <a:spLocks noChangeArrowheads="1"/>
          </p:cNvSpPr>
          <p:nvPr/>
        </p:nvSpPr>
        <p:spPr bwMode="auto">
          <a:xfrm>
            <a:off x="3276600" y="2420938"/>
            <a:ext cx="2219325" cy="400050"/>
          </a:xfrm>
          <a:prstGeom prst="rect">
            <a:avLst/>
          </a:prstGeom>
          <a:noFill/>
          <a:ln>
            <a:noFill/>
          </a:ln>
          <a:effectLst/>
          <a:extLst/>
        </p:spPr>
        <p:txBody>
          <a:bodyPr wrap="none" anchor="ctr">
            <a:spAutoFit/>
          </a:bodyPr>
          <a:lstStyle/>
          <a:p>
            <a:pPr>
              <a:defRPr/>
            </a:pPr>
            <a:r>
              <a:rPr lang="en-US" sz="2000" b="1" dirty="0">
                <a:solidFill>
                  <a:schemeClr val="accent1">
                    <a:lumMod val="75000"/>
                  </a:schemeClr>
                </a:solidFill>
                <a:latin typeface="Arial" charset="0"/>
              </a:rPr>
              <a:t>Magnetic storms</a:t>
            </a:r>
            <a:endParaRPr lang="ru-RU" sz="1600" b="1" dirty="0">
              <a:solidFill>
                <a:schemeClr val="accent1">
                  <a:lumMod val="75000"/>
                </a:schemeClr>
              </a:solidFill>
              <a:latin typeface="Arial" charset="0"/>
            </a:endParaRPr>
          </a:p>
        </p:txBody>
      </p:sp>
      <p:sp>
        <p:nvSpPr>
          <p:cNvPr id="28753" name="Rectangle 1"/>
          <p:cNvSpPr>
            <a:spLocks noChangeArrowheads="1"/>
          </p:cNvSpPr>
          <p:nvPr/>
        </p:nvSpPr>
        <p:spPr bwMode="auto">
          <a:xfrm>
            <a:off x="539750" y="2781300"/>
            <a:ext cx="7777163" cy="584200"/>
          </a:xfrm>
          <a:prstGeom prst="rect">
            <a:avLst/>
          </a:prstGeom>
          <a:noFill/>
          <a:ln w="9525">
            <a:noFill/>
            <a:miter lim="800000"/>
            <a:headEnd/>
            <a:tailEnd/>
          </a:ln>
        </p:spPr>
        <p:txBody>
          <a:bodyPr anchor="ctr">
            <a:spAutoFit/>
          </a:bodyPr>
          <a:lstStyle/>
          <a:p>
            <a:r>
              <a:rPr lang="en-US" altLang="ru-RU" sz="1600" b="1" dirty="0">
                <a:latin typeface="Arial" charset="0"/>
                <a:ea typeface="Times New Roman" pitchFamily="18" charset="0"/>
                <a:cs typeface="Arial" charset="0"/>
              </a:rPr>
              <a:t>Table 1. Scale of magnetic storms adopted at the </a:t>
            </a:r>
            <a:r>
              <a:rPr lang="en-US" altLang="ru-RU" sz="1600" b="1" dirty="0" err="1">
                <a:latin typeface="Arial" charset="0"/>
                <a:ea typeface="Times New Roman" pitchFamily="18" charset="0"/>
                <a:cs typeface="Arial" charset="0"/>
              </a:rPr>
              <a:t>Pleshchenitsy</a:t>
            </a:r>
            <a:r>
              <a:rPr lang="en-US" altLang="ru-RU" sz="1600" b="1" dirty="0">
                <a:latin typeface="Arial" charset="0"/>
                <a:ea typeface="Times New Roman" pitchFamily="18" charset="0"/>
                <a:cs typeface="Arial" charset="0"/>
              </a:rPr>
              <a:t> Geophysical Observatory</a:t>
            </a:r>
            <a:endParaRPr lang="ru-RU" altLang="ru-RU" sz="1600" dirty="0">
              <a:latin typeface="Arial"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83513" y="6448425"/>
            <a:ext cx="1828800" cy="365125"/>
          </a:xfrm>
        </p:spPr>
        <p:txBody>
          <a:bodyPr/>
          <a:lstStyle/>
          <a:p>
            <a:pPr>
              <a:defRPr/>
            </a:pPr>
            <a:fld id="{2F0B26A2-A862-4179-8B2D-FA73E0973827}" type="slidenum">
              <a:rPr lang="ru-RU" smtClean="0"/>
              <a:pPr>
                <a:defRPr/>
              </a:pPr>
              <a:t>14</a:t>
            </a:fld>
            <a:endParaRPr lang="ru-RU"/>
          </a:p>
        </p:txBody>
      </p:sp>
      <p:sp>
        <p:nvSpPr>
          <p:cNvPr id="10"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Geomagnetic field disturbance analysis </a:t>
            </a:r>
            <a:r>
              <a:rPr lang="en-US" sz="2800" b="1" i="1" dirty="0">
                <a:solidFill>
                  <a:schemeClr val="accent1">
                    <a:lumMod val="75000"/>
                  </a:schemeClr>
                </a:solidFill>
                <a:effectLst>
                  <a:outerShdw blurRad="38100" dist="38100" dir="2700000" algn="tl">
                    <a:srgbClr val="000000"/>
                  </a:outerShdw>
                </a:effectLst>
                <a:latin typeface="Arial" charset="0"/>
              </a:rPr>
              <a:t>based         on the data of </a:t>
            </a: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11" name="Прямоугольник 10"/>
          <p:cNvSpPr/>
          <p:nvPr/>
        </p:nvSpPr>
        <p:spPr>
          <a:xfrm>
            <a:off x="323850" y="1355725"/>
            <a:ext cx="8278813" cy="1785938"/>
          </a:xfrm>
          <a:prstGeom prst="rect">
            <a:avLst/>
          </a:prstGeom>
        </p:spPr>
        <p:txBody>
          <a:bodyPr>
            <a:spAutoFit/>
          </a:bodyPr>
          <a:lstStyle/>
          <a:p>
            <a:pPr marL="342900" indent="-342900">
              <a:buFont typeface="Arial" panose="020B0604020202020204" pitchFamily="34" charset="0"/>
              <a:buChar char="•"/>
              <a:defRPr/>
            </a:pPr>
            <a:r>
              <a:rPr lang="en-US" sz="2200" dirty="0">
                <a:latin typeface="Calibri" panose="020F0502020204030204" pitchFamily="34" charset="0"/>
                <a:cs typeface="Calibri" panose="020F0502020204030204" pitchFamily="34" charset="0"/>
              </a:rPr>
              <a:t>61 magnetic storms were recorded and processed in 2022, which exceed by 32 the number of storms recorded in 2021 (29) and is 1.86 times the average value (32.8) of long-term observations over 52 years (1970–2021).</a:t>
            </a:r>
          </a:p>
          <a:p>
            <a:pPr>
              <a:defRPr/>
            </a:pPr>
            <a:endParaRPr lang="ru-RU" sz="2200" dirty="0">
              <a:latin typeface="Calibri" panose="020F0502020204030204" pitchFamily="34" charset="0"/>
              <a:cs typeface="Calibri" panose="020F0502020204030204" pitchFamily="34" charset="0"/>
            </a:endParaRPr>
          </a:p>
        </p:txBody>
      </p:sp>
      <p:sp>
        <p:nvSpPr>
          <p:cNvPr id="13" name="Rectangle 4"/>
          <p:cNvSpPr>
            <a:spLocks noChangeArrowheads="1"/>
          </p:cNvSpPr>
          <p:nvPr/>
        </p:nvSpPr>
        <p:spPr bwMode="auto">
          <a:xfrm>
            <a:off x="3276600" y="941388"/>
            <a:ext cx="2219325" cy="400050"/>
          </a:xfrm>
          <a:prstGeom prst="rect">
            <a:avLst/>
          </a:prstGeom>
          <a:noFill/>
          <a:ln>
            <a:noFill/>
          </a:ln>
          <a:effectLst/>
          <a:extLst/>
        </p:spPr>
        <p:txBody>
          <a:bodyPr wrap="none" anchor="ctr">
            <a:spAutoFit/>
          </a:bodyPr>
          <a:lstStyle/>
          <a:p>
            <a:pPr>
              <a:defRPr/>
            </a:pPr>
            <a:r>
              <a:rPr lang="en-US" sz="2000" b="1" dirty="0">
                <a:solidFill>
                  <a:schemeClr val="accent1">
                    <a:lumMod val="75000"/>
                  </a:schemeClr>
                </a:solidFill>
                <a:latin typeface="Arial" charset="0"/>
              </a:rPr>
              <a:t>Magnetic storms</a:t>
            </a:r>
            <a:endParaRPr lang="ru-RU" sz="1600" b="1" dirty="0">
              <a:solidFill>
                <a:schemeClr val="accent1">
                  <a:lumMod val="75000"/>
                </a:schemeClr>
              </a:solidFill>
              <a:latin typeface="Arial" charset="0"/>
            </a:endParaRPr>
          </a:p>
        </p:txBody>
      </p:sp>
      <p:sp>
        <p:nvSpPr>
          <p:cNvPr id="29701" name="Rectangle 1"/>
          <p:cNvSpPr>
            <a:spLocks noChangeArrowheads="1"/>
          </p:cNvSpPr>
          <p:nvPr/>
        </p:nvSpPr>
        <p:spPr bwMode="auto">
          <a:xfrm>
            <a:off x="972766" y="2879950"/>
            <a:ext cx="2951162" cy="2225225"/>
          </a:xfrm>
          <a:prstGeom prst="rect">
            <a:avLst/>
          </a:prstGeom>
          <a:noFill/>
          <a:ln w="9525">
            <a:noFill/>
            <a:miter lim="800000"/>
            <a:headEnd/>
            <a:tailEnd/>
          </a:ln>
        </p:spPr>
        <p:txBody>
          <a:bodyPr anchor="ctr">
            <a:spAutoFit/>
          </a:bodyPr>
          <a:lstStyle/>
          <a:p>
            <a:pPr>
              <a:lnSpc>
                <a:spcPct val="110000"/>
              </a:lnSpc>
            </a:pPr>
            <a:r>
              <a:rPr lang="en-US" altLang="ru-RU" b="1" u="sng" dirty="0">
                <a:latin typeface="Arial" charset="0"/>
                <a:ea typeface="Times New Roman" pitchFamily="18" charset="0"/>
                <a:cs typeface="Arial" charset="0"/>
              </a:rPr>
              <a:t>Change in the number of magnetic storms in 2022</a:t>
            </a:r>
            <a:r>
              <a:rPr lang="en-US" altLang="ru-RU" b="1" dirty="0">
                <a:latin typeface="Arial" charset="0"/>
                <a:ea typeface="Times New Roman" pitchFamily="18" charset="0"/>
                <a:cs typeface="Arial" charset="0"/>
              </a:rPr>
              <a:t>: the </a:t>
            </a:r>
            <a:r>
              <a:rPr lang="en-US" altLang="ru-RU" b="1" dirty="0" smtClean="0">
                <a:latin typeface="Arial" charset="0"/>
                <a:ea typeface="Times New Roman" pitchFamily="18" charset="0"/>
                <a:cs typeface="Arial" charset="0"/>
              </a:rPr>
              <a:t>greatest number of magnetic </a:t>
            </a:r>
            <a:r>
              <a:rPr lang="en-US" altLang="ru-RU" b="1" dirty="0">
                <a:latin typeface="Arial" charset="0"/>
                <a:ea typeface="Times New Roman" pitchFamily="18" charset="0"/>
                <a:cs typeface="Arial" charset="0"/>
              </a:rPr>
              <a:t>storms (8) </a:t>
            </a:r>
            <a:r>
              <a:rPr lang="en-US" altLang="ru-RU" b="1" dirty="0" smtClean="0">
                <a:latin typeface="Arial" charset="0"/>
                <a:ea typeface="Times New Roman" pitchFamily="18" charset="0"/>
                <a:cs typeface="Arial" charset="0"/>
              </a:rPr>
              <a:t>was </a:t>
            </a:r>
            <a:r>
              <a:rPr lang="en-US" altLang="ru-RU" b="1" dirty="0">
                <a:latin typeface="Arial" charset="0"/>
                <a:ea typeface="Times New Roman" pitchFamily="18" charset="0"/>
                <a:cs typeface="Arial" charset="0"/>
              </a:rPr>
              <a:t>observed in December, and the least </a:t>
            </a:r>
            <a:r>
              <a:rPr lang="en-US" altLang="ru-RU" b="1" dirty="0" smtClean="0">
                <a:latin typeface="Arial" charset="0"/>
                <a:ea typeface="Times New Roman" pitchFamily="18" charset="0"/>
                <a:cs typeface="Arial" charset="0"/>
              </a:rPr>
              <a:t>number </a:t>
            </a:r>
            <a:r>
              <a:rPr lang="en-US" altLang="ru-RU" b="1" dirty="0" smtClean="0">
                <a:latin typeface="Arial" charset="0"/>
                <a:cs typeface="Arial" charset="0"/>
              </a:rPr>
              <a:t>– </a:t>
            </a:r>
            <a:r>
              <a:rPr lang="en-US" altLang="ru-RU" b="1" dirty="0" smtClean="0">
                <a:latin typeface="Arial" charset="0"/>
                <a:ea typeface="Times New Roman" pitchFamily="18" charset="0"/>
                <a:cs typeface="Arial" charset="0"/>
              </a:rPr>
              <a:t>in </a:t>
            </a:r>
            <a:r>
              <a:rPr lang="en-US" altLang="ru-RU" b="1" dirty="0">
                <a:latin typeface="Arial" charset="0"/>
                <a:ea typeface="Times New Roman" pitchFamily="18" charset="0"/>
                <a:cs typeface="Arial" charset="0"/>
              </a:rPr>
              <a:t>June (3).</a:t>
            </a:r>
            <a:endParaRPr lang="ru-RU" altLang="ru-RU" dirty="0">
              <a:latin typeface="Arial" charset="0"/>
              <a:ea typeface="Times New Roman" pitchFamily="18" charset="0"/>
              <a:cs typeface="Arial" charset="0"/>
            </a:endParaRPr>
          </a:p>
        </p:txBody>
      </p:sp>
      <p:sp>
        <p:nvSpPr>
          <p:cNvPr id="16" name="Прямоугольник 15"/>
          <p:cNvSpPr/>
          <p:nvPr/>
        </p:nvSpPr>
        <p:spPr>
          <a:xfrm>
            <a:off x="323850" y="5367338"/>
            <a:ext cx="8278813" cy="1431925"/>
          </a:xfrm>
          <a:prstGeom prst="rect">
            <a:avLst/>
          </a:prstGeom>
        </p:spPr>
        <p:txBody>
          <a:bodyPr>
            <a:spAutoFit/>
          </a:bodyPr>
          <a:lstStyle/>
          <a:p>
            <a:pPr marL="342900" indent="-342900">
              <a:buFont typeface="Arial" charset="0"/>
              <a:buChar char="•"/>
            </a:pPr>
            <a:r>
              <a:rPr lang="en-US" sz="2200" dirty="0">
                <a:latin typeface="Calibri" pitchFamily="34" charset="0"/>
              </a:rPr>
              <a:t>24 storms were recorded during the first half of 2023, which is indicative of a high degree of the geomagnetic field disturbance in the current year.</a:t>
            </a:r>
          </a:p>
          <a:p>
            <a:pPr marL="342900" indent="-342900"/>
            <a:endParaRPr lang="ru-RU" sz="2200" dirty="0">
              <a:latin typeface="Calibri" pitchFamily="34" charset="0"/>
            </a:endParaRPr>
          </a:p>
        </p:txBody>
      </p:sp>
      <p:sp>
        <p:nvSpPr>
          <p:cNvPr id="9" name="Стрелка вправо 8"/>
          <p:cNvSpPr/>
          <p:nvPr/>
        </p:nvSpPr>
        <p:spPr>
          <a:xfrm>
            <a:off x="3995936" y="3841750"/>
            <a:ext cx="288925" cy="30162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45" t="7313" r="10266" b="4440"/>
          <a:stretch/>
        </p:blipFill>
        <p:spPr bwMode="auto">
          <a:xfrm>
            <a:off x="4411457" y="2559634"/>
            <a:ext cx="3472911" cy="281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19250" y="940718"/>
            <a:ext cx="5938838" cy="400050"/>
          </a:xfrm>
          <a:prstGeom prst="rect">
            <a:avLst/>
          </a:prstGeom>
          <a:noFill/>
          <a:ln>
            <a:noFill/>
          </a:ln>
          <a:effectLst/>
          <a:extLst/>
        </p:spPr>
        <p:txBody>
          <a:bodyPr wrap="none" anchor="ctr">
            <a:spAutoFit/>
          </a:bodyPr>
          <a:lstStyle/>
          <a:p>
            <a:pPr>
              <a:defRPr/>
            </a:pPr>
            <a:r>
              <a:rPr lang="en-US" sz="2000" b="1" dirty="0">
                <a:solidFill>
                  <a:schemeClr val="accent1">
                    <a:lumMod val="75000"/>
                  </a:schemeClr>
                </a:solidFill>
                <a:latin typeface="Arial" charset="0"/>
              </a:rPr>
              <a:t>Dynamics of the geomagnetic field disturbance</a:t>
            </a:r>
            <a:endParaRPr lang="ru-RU" sz="1600" b="1" dirty="0">
              <a:solidFill>
                <a:schemeClr val="accent1">
                  <a:lumMod val="75000"/>
                </a:schemeClr>
              </a:solidFill>
              <a:latin typeface="Arial" charset="0"/>
            </a:endParaRPr>
          </a:p>
        </p:txBody>
      </p:sp>
      <p:sp>
        <p:nvSpPr>
          <p:cNvPr id="2" name="Номер слайда 1"/>
          <p:cNvSpPr>
            <a:spLocks noGrp="1"/>
          </p:cNvSpPr>
          <p:nvPr>
            <p:ph type="sldNum" sz="quarter" idx="12"/>
          </p:nvPr>
        </p:nvSpPr>
        <p:spPr>
          <a:xfrm>
            <a:off x="7783513" y="6448425"/>
            <a:ext cx="1828800" cy="365125"/>
          </a:xfrm>
        </p:spPr>
        <p:txBody>
          <a:bodyPr/>
          <a:lstStyle/>
          <a:p>
            <a:pPr>
              <a:defRPr/>
            </a:pPr>
            <a:fld id="{AFF93F59-BA3E-4121-8761-F92B732153FF}" type="slidenum">
              <a:rPr lang="ru-RU" smtClean="0"/>
              <a:pPr>
                <a:defRPr/>
              </a:pPr>
              <a:t>15</a:t>
            </a:fld>
            <a:endParaRPr lang="ru-RU"/>
          </a:p>
        </p:txBody>
      </p:sp>
      <p:sp>
        <p:nvSpPr>
          <p:cNvPr id="10"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Geomagnetic field disturbance analysis </a:t>
            </a:r>
            <a:r>
              <a:rPr lang="en-US" sz="2800" b="1" i="1" dirty="0">
                <a:solidFill>
                  <a:schemeClr val="accent1">
                    <a:lumMod val="75000"/>
                  </a:schemeClr>
                </a:solidFill>
                <a:effectLst>
                  <a:outerShdw blurRad="38100" dist="38100" dir="2700000" algn="tl">
                    <a:srgbClr val="000000"/>
                  </a:outerShdw>
                </a:effectLst>
                <a:latin typeface="Arial" charset="0"/>
              </a:rPr>
              <a:t>based         on the data of </a:t>
            </a: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30724" name="Text Box 5"/>
          <p:cNvSpPr txBox="1">
            <a:spLocks noChangeArrowheads="1"/>
          </p:cNvSpPr>
          <p:nvPr/>
        </p:nvSpPr>
        <p:spPr bwMode="auto">
          <a:xfrm>
            <a:off x="323850" y="1340768"/>
            <a:ext cx="8529638" cy="2022092"/>
          </a:xfrm>
          <a:prstGeom prst="rect">
            <a:avLst/>
          </a:prstGeom>
          <a:noFill/>
          <a:ln w="9525">
            <a:noFill/>
            <a:miter lim="800000"/>
            <a:headEnd/>
            <a:tailEnd/>
          </a:ln>
        </p:spPr>
        <p:txBody>
          <a:bodyPr>
            <a:spAutoFit/>
          </a:bodyPr>
          <a:lstStyle/>
          <a:p>
            <a:pPr marL="342900" indent="-342900">
              <a:lnSpc>
                <a:spcPct val="95000"/>
              </a:lnSpc>
              <a:spcAft>
                <a:spcPts val="1200"/>
              </a:spcAft>
              <a:buFont typeface="Arial" charset="0"/>
              <a:buChar char="•"/>
            </a:pPr>
            <a:r>
              <a:rPr lang="en-US" sz="2200" dirty="0" smtClean="0">
                <a:solidFill>
                  <a:schemeClr val="tx2"/>
                </a:solidFill>
                <a:latin typeface="Calibri" pitchFamily="34" charset="0"/>
              </a:rPr>
              <a:t>The </a:t>
            </a:r>
            <a:r>
              <a:rPr lang="en-US" sz="2200" dirty="0">
                <a:solidFill>
                  <a:schemeClr val="tx2"/>
                </a:solidFill>
                <a:latin typeface="Calibri" pitchFamily="34" charset="0"/>
              </a:rPr>
              <a:t>impact of the solar plasma stream (solar wind) on the Earth’s magnetosphere, the internal </a:t>
            </a:r>
            <a:r>
              <a:rPr lang="en-US" sz="2200" dirty="0" err="1">
                <a:solidFill>
                  <a:schemeClr val="tx2"/>
                </a:solidFill>
                <a:latin typeface="Calibri" pitchFamily="34" charset="0"/>
              </a:rPr>
              <a:t>magnetospheric</a:t>
            </a:r>
            <a:r>
              <a:rPr lang="en-US" sz="2200" dirty="0">
                <a:solidFill>
                  <a:schemeClr val="tx2"/>
                </a:solidFill>
                <a:latin typeface="Calibri" pitchFamily="34" charset="0"/>
              </a:rPr>
              <a:t> changes and the magnetosphere and ionosphere interaction influence the geomagnetic field disturbance which manifests itself as irregular magnetic field </a:t>
            </a:r>
            <a:r>
              <a:rPr lang="en-US" sz="2200" dirty="0" smtClean="0">
                <a:solidFill>
                  <a:schemeClr val="tx2"/>
                </a:solidFill>
                <a:latin typeface="Calibri" pitchFamily="34" charset="0"/>
              </a:rPr>
              <a:t>variations </a:t>
            </a:r>
            <a:r>
              <a:rPr lang="ru-RU" sz="2200" dirty="0" smtClean="0">
                <a:solidFill>
                  <a:schemeClr val="tx2"/>
                </a:solidFill>
                <a:latin typeface="Calibri" pitchFamily="34" charset="0"/>
              </a:rPr>
              <a:t>(</a:t>
            </a:r>
            <a:r>
              <a:rPr lang="en-US" sz="2200" dirty="0" err="1" smtClean="0">
                <a:solidFill>
                  <a:schemeClr val="tx2"/>
                </a:solidFill>
                <a:latin typeface="Calibri" pitchFamily="34" charset="0"/>
              </a:rPr>
              <a:t>Adushkin</a:t>
            </a:r>
            <a:r>
              <a:rPr lang="ru-RU" sz="2200" dirty="0" smtClean="0">
                <a:solidFill>
                  <a:schemeClr val="tx2"/>
                </a:solidFill>
                <a:latin typeface="Calibri" pitchFamily="34" charset="0"/>
              </a:rPr>
              <a:t> </a:t>
            </a:r>
            <a:r>
              <a:rPr lang="en-US" sz="2200" dirty="0" smtClean="0">
                <a:solidFill>
                  <a:schemeClr val="tx2"/>
                </a:solidFill>
                <a:latin typeface="Calibri" pitchFamily="34" charset="0"/>
              </a:rPr>
              <a:t>V</a:t>
            </a:r>
            <a:r>
              <a:rPr lang="ru-RU" sz="2200" dirty="0" smtClean="0">
                <a:solidFill>
                  <a:schemeClr val="tx2"/>
                </a:solidFill>
                <a:latin typeface="Calibri" pitchFamily="34" charset="0"/>
              </a:rPr>
              <a:t>.</a:t>
            </a:r>
            <a:r>
              <a:rPr lang="en-US" sz="2200" dirty="0" smtClean="0">
                <a:solidFill>
                  <a:schemeClr val="tx2"/>
                </a:solidFill>
                <a:latin typeface="Calibri" pitchFamily="34" charset="0"/>
              </a:rPr>
              <a:t>V</a:t>
            </a:r>
            <a:r>
              <a:rPr lang="ru-RU" sz="2200" dirty="0" smtClean="0">
                <a:solidFill>
                  <a:schemeClr val="tx2"/>
                </a:solidFill>
                <a:latin typeface="Calibri" pitchFamily="34" charset="0"/>
              </a:rPr>
              <a:t>. </a:t>
            </a:r>
            <a:r>
              <a:rPr lang="en-US" sz="2200" dirty="0">
                <a:solidFill>
                  <a:schemeClr val="tx2"/>
                </a:solidFill>
                <a:latin typeface="Calibri" pitchFamily="34" charset="0"/>
              </a:rPr>
              <a:t>et al.</a:t>
            </a:r>
            <a:r>
              <a:rPr lang="ru-RU" sz="2200" dirty="0" smtClean="0">
                <a:solidFill>
                  <a:schemeClr val="tx2"/>
                </a:solidFill>
                <a:latin typeface="Calibri" pitchFamily="34" charset="0"/>
              </a:rPr>
              <a:t>, </a:t>
            </a:r>
            <a:r>
              <a:rPr lang="en-US" sz="2200" dirty="0" smtClean="0">
                <a:solidFill>
                  <a:schemeClr val="tx2"/>
                </a:solidFill>
                <a:latin typeface="Calibri" pitchFamily="34" charset="0"/>
              </a:rPr>
              <a:t>GEOS</a:t>
            </a:r>
            <a:r>
              <a:rPr lang="ru-RU" sz="2200" dirty="0" smtClean="0">
                <a:solidFill>
                  <a:schemeClr val="tx2"/>
                </a:solidFill>
                <a:latin typeface="Calibri" pitchFamily="34" charset="0"/>
              </a:rPr>
              <a:t>, </a:t>
            </a:r>
            <a:r>
              <a:rPr lang="ru-RU" sz="2200" dirty="0">
                <a:solidFill>
                  <a:schemeClr val="tx2"/>
                </a:solidFill>
                <a:latin typeface="Calibri" pitchFamily="34" charset="0"/>
              </a:rPr>
              <a:t>2021; </a:t>
            </a:r>
            <a:r>
              <a:rPr lang="en-US" sz="2200" dirty="0" err="1">
                <a:solidFill>
                  <a:schemeClr val="tx2"/>
                </a:solidFill>
                <a:latin typeface="Calibri" pitchFamily="34" charset="0"/>
              </a:rPr>
              <a:t>Kilifarska</a:t>
            </a:r>
            <a:r>
              <a:rPr lang="en-US" sz="2200" dirty="0">
                <a:solidFill>
                  <a:schemeClr val="tx2"/>
                </a:solidFill>
                <a:latin typeface="Calibri" pitchFamily="34" charset="0"/>
              </a:rPr>
              <a:t> et al., Elsevier, 2020; </a:t>
            </a:r>
            <a:r>
              <a:rPr lang="en-US" sz="2200" dirty="0" err="1" smtClean="0">
                <a:solidFill>
                  <a:schemeClr val="tx2"/>
                </a:solidFill>
                <a:latin typeface="Calibri" pitchFamily="34" charset="0"/>
              </a:rPr>
              <a:t>Bezrodnykh</a:t>
            </a:r>
            <a:r>
              <a:rPr lang="ru-RU" sz="2200" dirty="0" smtClean="0">
                <a:solidFill>
                  <a:schemeClr val="tx2"/>
                </a:solidFill>
                <a:latin typeface="Calibri" pitchFamily="34" charset="0"/>
              </a:rPr>
              <a:t> </a:t>
            </a:r>
            <a:r>
              <a:rPr lang="en-US" sz="2200" dirty="0" smtClean="0">
                <a:solidFill>
                  <a:schemeClr val="tx2"/>
                </a:solidFill>
                <a:latin typeface="Calibri" pitchFamily="34" charset="0"/>
              </a:rPr>
              <a:t>I</a:t>
            </a:r>
            <a:r>
              <a:rPr lang="ru-RU" sz="2200" dirty="0" smtClean="0">
                <a:solidFill>
                  <a:schemeClr val="tx2"/>
                </a:solidFill>
                <a:latin typeface="Calibri" pitchFamily="34" charset="0"/>
              </a:rPr>
              <a:t>.</a:t>
            </a:r>
            <a:r>
              <a:rPr lang="en-US" sz="2200" dirty="0" smtClean="0">
                <a:solidFill>
                  <a:schemeClr val="tx2"/>
                </a:solidFill>
                <a:latin typeface="Calibri" pitchFamily="34" charset="0"/>
              </a:rPr>
              <a:t>P</a:t>
            </a:r>
            <a:r>
              <a:rPr lang="ru-RU" sz="2200" dirty="0" smtClean="0">
                <a:solidFill>
                  <a:schemeClr val="tx2"/>
                </a:solidFill>
                <a:latin typeface="Calibri" pitchFamily="34" charset="0"/>
              </a:rPr>
              <a:t>. </a:t>
            </a:r>
            <a:r>
              <a:rPr lang="en-US" sz="2200" dirty="0">
                <a:solidFill>
                  <a:schemeClr val="tx2"/>
                </a:solidFill>
                <a:latin typeface="Calibri" pitchFamily="34" charset="0"/>
              </a:rPr>
              <a:t>et al</a:t>
            </a:r>
            <a:r>
              <a:rPr lang="en-US" sz="2200" dirty="0" smtClean="0">
                <a:solidFill>
                  <a:schemeClr val="tx2"/>
                </a:solidFill>
                <a:latin typeface="Calibri" pitchFamily="34" charset="0"/>
              </a:rPr>
              <a:t>.</a:t>
            </a:r>
            <a:r>
              <a:rPr lang="ru-RU" sz="2200" dirty="0" smtClean="0">
                <a:solidFill>
                  <a:schemeClr val="tx2"/>
                </a:solidFill>
                <a:latin typeface="Calibri" pitchFamily="34" charset="0"/>
              </a:rPr>
              <a:t>, </a:t>
            </a:r>
            <a:r>
              <a:rPr lang="en-US" sz="2200" dirty="0" smtClean="0">
                <a:solidFill>
                  <a:schemeClr val="tx2"/>
                </a:solidFill>
                <a:latin typeface="Calibri" pitchFamily="34" charset="0"/>
              </a:rPr>
              <a:t>VNIIEM Proceedings</a:t>
            </a:r>
            <a:r>
              <a:rPr lang="ru-RU" sz="2200" dirty="0" smtClean="0">
                <a:solidFill>
                  <a:schemeClr val="tx2"/>
                </a:solidFill>
                <a:latin typeface="Calibri" pitchFamily="34" charset="0"/>
              </a:rPr>
              <a:t>, </a:t>
            </a:r>
            <a:r>
              <a:rPr lang="ru-RU" sz="2200" dirty="0">
                <a:solidFill>
                  <a:schemeClr val="tx2"/>
                </a:solidFill>
                <a:latin typeface="Calibri" pitchFamily="34" charset="0"/>
              </a:rPr>
              <a:t>2019)</a:t>
            </a:r>
            <a:r>
              <a:rPr lang="en-US" sz="2200" dirty="0" smtClean="0">
                <a:solidFill>
                  <a:schemeClr val="tx2"/>
                </a:solidFill>
                <a:latin typeface="Calibri" pitchFamily="34" charset="0"/>
              </a:rPr>
              <a:t>.</a:t>
            </a:r>
            <a:endParaRPr lang="en-US" sz="2200" dirty="0">
              <a:solidFill>
                <a:schemeClr val="tx2"/>
              </a:solidFill>
              <a:latin typeface="Calibri" pitchFamily="34" charset="0"/>
            </a:endParaRPr>
          </a:p>
        </p:txBody>
      </p:sp>
      <p:sp>
        <p:nvSpPr>
          <p:cNvPr id="30726" name="Text Box 5"/>
          <p:cNvSpPr txBox="1">
            <a:spLocks noChangeArrowheads="1"/>
          </p:cNvSpPr>
          <p:nvPr/>
        </p:nvSpPr>
        <p:spPr bwMode="auto">
          <a:xfrm>
            <a:off x="327025" y="3343374"/>
            <a:ext cx="4029075" cy="2101850"/>
          </a:xfrm>
          <a:prstGeom prst="rect">
            <a:avLst/>
          </a:prstGeom>
          <a:noFill/>
          <a:ln w="9525">
            <a:noFill/>
            <a:miter lim="800000"/>
            <a:headEnd/>
            <a:tailEnd/>
          </a:ln>
        </p:spPr>
        <p:txBody>
          <a:bodyPr>
            <a:spAutoFit/>
          </a:bodyPr>
          <a:lstStyle/>
          <a:p>
            <a:pPr marL="342900" indent="-342900">
              <a:lnSpc>
                <a:spcPct val="95000"/>
              </a:lnSpc>
              <a:spcAft>
                <a:spcPts val="1200"/>
              </a:spcAft>
              <a:buFont typeface="Arial" charset="0"/>
              <a:buChar char="•"/>
            </a:pPr>
            <a:r>
              <a:rPr lang="en-US" sz="2200" dirty="0">
                <a:solidFill>
                  <a:schemeClr val="tx2"/>
                </a:solidFill>
                <a:latin typeface="Calibri" pitchFamily="34" charset="0"/>
              </a:rPr>
              <a:t>In this </a:t>
            </a:r>
            <a:r>
              <a:rPr lang="en-US" sz="2200" dirty="0" smtClean="0">
                <a:solidFill>
                  <a:schemeClr val="tx2"/>
                </a:solidFill>
                <a:latin typeface="Calibri" pitchFamily="34" charset="0"/>
              </a:rPr>
              <a:t>context, the analysis of  </a:t>
            </a:r>
            <a:r>
              <a:rPr lang="en-US" sz="2200" dirty="0">
                <a:solidFill>
                  <a:schemeClr val="tx2"/>
                </a:solidFill>
                <a:latin typeface="Calibri" pitchFamily="34" charset="0"/>
              </a:rPr>
              <a:t>the dynamics of the geomagnetic field disturbance </a:t>
            </a:r>
            <a:r>
              <a:rPr lang="en-US" sz="2200" dirty="0" smtClean="0">
                <a:solidFill>
                  <a:schemeClr val="tx2"/>
                </a:solidFill>
                <a:latin typeface="Calibri" pitchFamily="34" charset="0"/>
              </a:rPr>
              <a:t>is presented in </a:t>
            </a:r>
            <a:r>
              <a:rPr lang="en-US" sz="2200" dirty="0">
                <a:solidFill>
                  <a:schemeClr val="tx2"/>
                </a:solidFill>
                <a:latin typeface="Calibri" pitchFamily="34" charset="0"/>
              </a:rPr>
              <a:t>comparison with the solar activity within four adjacent 11-year cycles:</a:t>
            </a:r>
          </a:p>
        </p:txBody>
      </p:sp>
      <p:sp>
        <p:nvSpPr>
          <p:cNvPr id="30727" name="Text Box 5"/>
          <p:cNvSpPr txBox="1">
            <a:spLocks noChangeArrowheads="1"/>
          </p:cNvSpPr>
          <p:nvPr/>
        </p:nvSpPr>
        <p:spPr bwMode="auto">
          <a:xfrm>
            <a:off x="1447800" y="5335468"/>
            <a:ext cx="2619375" cy="1261884"/>
          </a:xfrm>
          <a:prstGeom prst="rect">
            <a:avLst/>
          </a:prstGeom>
          <a:noFill/>
          <a:ln w="9525">
            <a:noFill/>
            <a:miter lim="800000"/>
            <a:headEnd/>
            <a:tailEnd/>
          </a:ln>
        </p:spPr>
        <p:txBody>
          <a:bodyPr>
            <a:spAutoFit/>
          </a:bodyPr>
          <a:lstStyle/>
          <a:p>
            <a:pPr>
              <a:lnSpc>
                <a:spcPct val="95000"/>
              </a:lnSpc>
            </a:pPr>
            <a:r>
              <a:rPr lang="en-US" sz="2000" b="1" dirty="0">
                <a:solidFill>
                  <a:schemeClr val="tx2"/>
                </a:solidFill>
                <a:latin typeface="Calibri" pitchFamily="34" charset="0"/>
              </a:rPr>
              <a:t>21st (1976–1986),</a:t>
            </a:r>
          </a:p>
          <a:p>
            <a:pPr>
              <a:lnSpc>
                <a:spcPct val="95000"/>
              </a:lnSpc>
            </a:pPr>
            <a:r>
              <a:rPr lang="en-US" sz="2000" b="1" dirty="0">
                <a:solidFill>
                  <a:schemeClr val="tx2"/>
                </a:solidFill>
                <a:latin typeface="Calibri" pitchFamily="34" charset="0"/>
              </a:rPr>
              <a:t>22nd (1986–1996),</a:t>
            </a:r>
          </a:p>
          <a:p>
            <a:pPr>
              <a:lnSpc>
                <a:spcPct val="95000"/>
              </a:lnSpc>
            </a:pPr>
            <a:r>
              <a:rPr lang="en-US" sz="2000" b="1" dirty="0">
                <a:solidFill>
                  <a:schemeClr val="tx2"/>
                </a:solidFill>
                <a:latin typeface="Calibri" pitchFamily="34" charset="0"/>
              </a:rPr>
              <a:t>23rd (1996–2008),</a:t>
            </a:r>
          </a:p>
          <a:p>
            <a:pPr>
              <a:lnSpc>
                <a:spcPct val="95000"/>
              </a:lnSpc>
            </a:pPr>
            <a:r>
              <a:rPr lang="en-US" sz="2000" b="1" dirty="0">
                <a:solidFill>
                  <a:schemeClr val="tx2"/>
                </a:solidFill>
                <a:latin typeface="Calibri" pitchFamily="34" charset="0"/>
              </a:rPr>
              <a:t>24th (2008–2019).</a:t>
            </a:r>
          </a:p>
        </p:txBody>
      </p:sp>
      <p:sp>
        <p:nvSpPr>
          <p:cNvPr id="11" name="Стрелка вправо 10"/>
          <p:cNvSpPr/>
          <p:nvPr/>
        </p:nvSpPr>
        <p:spPr>
          <a:xfrm>
            <a:off x="4212654" y="5000625"/>
            <a:ext cx="287338" cy="30003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32" t="8585" r="11132" b="-1"/>
          <a:stretch/>
        </p:blipFill>
        <p:spPr bwMode="auto">
          <a:xfrm>
            <a:off x="4592388" y="3319264"/>
            <a:ext cx="3940052" cy="349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322263" y="981075"/>
            <a:ext cx="8713787" cy="400050"/>
          </a:xfrm>
          <a:prstGeom prst="rect">
            <a:avLst/>
          </a:prstGeom>
          <a:noFill/>
          <a:ln>
            <a:noFill/>
          </a:ln>
          <a:effectLst/>
          <a:extLst/>
        </p:spPr>
        <p:txBody>
          <a:bodyPr wrap="none" anchor="ctr">
            <a:spAutoFit/>
          </a:bodyPr>
          <a:lstStyle/>
          <a:p>
            <a:pPr>
              <a:defRPr/>
            </a:pPr>
            <a:r>
              <a:rPr lang="en-US" sz="2000" b="1" dirty="0">
                <a:solidFill>
                  <a:schemeClr val="accent1">
                    <a:lumMod val="75000"/>
                  </a:schemeClr>
                </a:solidFill>
                <a:latin typeface="Arial" charset="0"/>
              </a:rPr>
              <a:t>Long-term variations of the magnetic storm number during 1970–2022</a:t>
            </a:r>
            <a:endParaRPr lang="ru-RU" sz="1600" b="1" dirty="0">
              <a:solidFill>
                <a:schemeClr val="accent1">
                  <a:lumMod val="75000"/>
                </a:schemeClr>
              </a:solidFill>
              <a:latin typeface="Arial" charset="0"/>
            </a:endParaRPr>
          </a:p>
        </p:txBody>
      </p:sp>
      <p:sp>
        <p:nvSpPr>
          <p:cNvPr id="2" name="Номер слайда 1"/>
          <p:cNvSpPr>
            <a:spLocks noGrp="1"/>
          </p:cNvSpPr>
          <p:nvPr>
            <p:ph type="sldNum" sz="quarter" idx="12"/>
          </p:nvPr>
        </p:nvSpPr>
        <p:spPr>
          <a:xfrm>
            <a:off x="7783513" y="6448425"/>
            <a:ext cx="1828800" cy="365125"/>
          </a:xfrm>
        </p:spPr>
        <p:txBody>
          <a:bodyPr/>
          <a:lstStyle/>
          <a:p>
            <a:pPr>
              <a:defRPr/>
            </a:pPr>
            <a:fld id="{A5D560A7-ADB5-432C-B754-E8456EDCE7AF}" type="slidenum">
              <a:rPr lang="ru-RU" smtClean="0"/>
              <a:pPr>
                <a:defRPr/>
              </a:pPr>
              <a:t>16</a:t>
            </a:fld>
            <a:endParaRPr lang="ru-RU"/>
          </a:p>
        </p:txBody>
      </p:sp>
      <p:sp>
        <p:nvSpPr>
          <p:cNvPr id="10"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Geomagnetic field disturbance analysis </a:t>
            </a:r>
            <a:r>
              <a:rPr lang="en-US" sz="2800" b="1" i="1" dirty="0">
                <a:solidFill>
                  <a:schemeClr val="accent1">
                    <a:lumMod val="75000"/>
                  </a:schemeClr>
                </a:solidFill>
                <a:effectLst>
                  <a:outerShdw blurRad="38100" dist="38100" dir="2700000" algn="tl">
                    <a:srgbClr val="000000"/>
                  </a:outerShdw>
                </a:effectLst>
                <a:latin typeface="Arial" charset="0"/>
              </a:rPr>
              <a:t>based         on the data of </a:t>
            </a: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31748" name="Text Box 5"/>
          <p:cNvSpPr txBox="1">
            <a:spLocks noChangeArrowheads="1"/>
          </p:cNvSpPr>
          <p:nvPr/>
        </p:nvSpPr>
        <p:spPr bwMode="auto">
          <a:xfrm>
            <a:off x="323850" y="5468132"/>
            <a:ext cx="8529638" cy="1057212"/>
          </a:xfrm>
          <a:prstGeom prst="rect">
            <a:avLst/>
          </a:prstGeom>
          <a:noFill/>
          <a:ln w="9525">
            <a:noFill/>
            <a:miter lim="800000"/>
            <a:headEnd/>
            <a:tailEnd/>
          </a:ln>
        </p:spPr>
        <p:txBody>
          <a:bodyPr>
            <a:spAutoFit/>
          </a:bodyPr>
          <a:lstStyle/>
          <a:p>
            <a:pPr marL="342900" indent="-342900">
              <a:lnSpc>
                <a:spcPct val="95000"/>
              </a:lnSpc>
              <a:spcAft>
                <a:spcPts val="1200"/>
              </a:spcAft>
              <a:buFont typeface="Arial" charset="0"/>
              <a:buChar char="•"/>
            </a:pPr>
            <a:r>
              <a:rPr lang="en-US" sz="2200" dirty="0" smtClean="0">
                <a:solidFill>
                  <a:schemeClr val="tx2"/>
                </a:solidFill>
                <a:latin typeface="Calibri" pitchFamily="34" charset="0"/>
              </a:rPr>
              <a:t>In </a:t>
            </a:r>
            <a:r>
              <a:rPr lang="en-US" sz="2200" dirty="0">
                <a:solidFill>
                  <a:schemeClr val="tx2"/>
                </a:solidFill>
                <a:latin typeface="Calibri" pitchFamily="34" charset="0"/>
              </a:rPr>
              <a:t>2021-2022 there was a great increase in the number of magnetic storms, while from 2016 to 2020 there was a decrease in their number.</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55"/>
          <a:stretch/>
        </p:blipFill>
        <p:spPr bwMode="auto">
          <a:xfrm>
            <a:off x="3387797" y="1556793"/>
            <a:ext cx="5144643" cy="382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323528" y="2165401"/>
            <a:ext cx="2880320" cy="2343719"/>
          </a:xfrm>
          <a:prstGeom prst="rect">
            <a:avLst/>
          </a:prstGeom>
          <a:noFill/>
          <a:ln w="9525">
            <a:noFill/>
            <a:miter lim="800000"/>
            <a:headEnd/>
            <a:tailEnd/>
          </a:ln>
        </p:spPr>
        <p:txBody>
          <a:bodyPr wrap="square">
            <a:spAutoFit/>
          </a:bodyPr>
          <a:lstStyle/>
          <a:p>
            <a:pPr marL="342900" indent="-342900">
              <a:lnSpc>
                <a:spcPct val="95000"/>
              </a:lnSpc>
              <a:spcAft>
                <a:spcPts val="1200"/>
              </a:spcAft>
              <a:buFont typeface="Arial" charset="0"/>
              <a:buChar char="•"/>
            </a:pPr>
            <a:r>
              <a:rPr lang="en-US" sz="2200" dirty="0">
                <a:solidFill>
                  <a:schemeClr val="tx2"/>
                </a:solidFill>
                <a:latin typeface="Calibri" pitchFamily="34" charset="0"/>
              </a:rPr>
              <a:t>The maximum number of magnetic storms (&gt; 60) was observed in 1989 and 2022, and the minimum one - in </a:t>
            </a:r>
            <a:r>
              <a:rPr lang="en-US" sz="2200" dirty="0" smtClean="0">
                <a:solidFill>
                  <a:schemeClr val="tx2"/>
                </a:solidFill>
                <a:latin typeface="Calibri" pitchFamily="34" charset="0"/>
              </a:rPr>
              <a:t>2008-2010</a:t>
            </a:r>
            <a:r>
              <a:rPr lang="en-US" sz="2200" dirty="0">
                <a:solidFill>
                  <a:schemeClr val="tx2"/>
                </a:solidFill>
                <a:latin typeface="Calibri"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83513" y="6448425"/>
            <a:ext cx="1828800" cy="365125"/>
          </a:xfrm>
        </p:spPr>
        <p:txBody>
          <a:bodyPr/>
          <a:lstStyle/>
          <a:p>
            <a:pPr>
              <a:defRPr/>
            </a:pPr>
            <a:fld id="{F304E4CB-F129-4E0E-880A-F4250223C2FA}" type="slidenum">
              <a:rPr lang="ru-RU" smtClean="0"/>
              <a:pPr>
                <a:defRPr/>
              </a:pPr>
              <a:t>17</a:t>
            </a:fld>
            <a:endParaRPr lang="ru-RU"/>
          </a:p>
        </p:txBody>
      </p:sp>
      <p:sp>
        <p:nvSpPr>
          <p:cNvPr id="10"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Geomagnetic field disturbance analysis </a:t>
            </a:r>
            <a:r>
              <a:rPr lang="en-US" sz="2800" b="1" i="1" dirty="0">
                <a:solidFill>
                  <a:schemeClr val="accent1">
                    <a:lumMod val="75000"/>
                  </a:schemeClr>
                </a:solidFill>
                <a:effectLst>
                  <a:outerShdw blurRad="38100" dist="38100" dir="2700000" algn="tl">
                    <a:srgbClr val="000000"/>
                  </a:outerShdw>
                </a:effectLst>
                <a:latin typeface="Arial" charset="0"/>
              </a:rPr>
              <a:t>based         on the data of </a:t>
            </a: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32771" name="Text Box 5"/>
          <p:cNvSpPr txBox="1">
            <a:spLocks noChangeArrowheads="1"/>
          </p:cNvSpPr>
          <p:nvPr/>
        </p:nvSpPr>
        <p:spPr bwMode="auto">
          <a:xfrm>
            <a:off x="323850" y="1576388"/>
            <a:ext cx="8424863" cy="4955203"/>
          </a:xfrm>
          <a:prstGeom prst="rect">
            <a:avLst/>
          </a:prstGeom>
          <a:noFill/>
          <a:ln w="9525">
            <a:noFill/>
            <a:miter lim="800000"/>
            <a:headEnd/>
            <a:tailEnd/>
          </a:ln>
        </p:spPr>
        <p:txBody>
          <a:bodyPr>
            <a:spAutoFit/>
          </a:bodyPr>
          <a:lstStyle/>
          <a:p>
            <a:pPr marL="342900" indent="-342900">
              <a:spcAft>
                <a:spcPts val="1200"/>
              </a:spcAft>
              <a:buFont typeface="Arial" charset="0"/>
              <a:buChar char="•"/>
            </a:pPr>
            <a:r>
              <a:rPr lang="en-US" sz="2200" dirty="0">
                <a:solidFill>
                  <a:schemeClr val="tx2"/>
                </a:solidFill>
                <a:latin typeface="Calibri" pitchFamily="34" charset="0"/>
              </a:rPr>
              <a:t>Long-term variations of the magnetic storm number suggest that phases of storm number reduction are followed by phases of increasing number of storms.</a:t>
            </a:r>
          </a:p>
          <a:p>
            <a:pPr marL="342900" indent="-342900">
              <a:spcAft>
                <a:spcPts val="1200"/>
              </a:spcAft>
              <a:buFont typeface="Arial" charset="0"/>
              <a:buChar char="•"/>
            </a:pPr>
            <a:r>
              <a:rPr lang="en-US" sz="2200" dirty="0">
                <a:solidFill>
                  <a:schemeClr val="tx2"/>
                </a:solidFill>
                <a:latin typeface="Calibri" pitchFamily="34" charset="0"/>
              </a:rPr>
              <a:t>The period between the minimum values is 11-12 years that coincides with the current period of solar activity.</a:t>
            </a:r>
          </a:p>
          <a:p>
            <a:pPr marL="342900" indent="-342900">
              <a:spcAft>
                <a:spcPts val="1200"/>
              </a:spcAft>
              <a:buFont typeface="Arial" charset="0"/>
              <a:buChar char="•"/>
            </a:pPr>
            <a:r>
              <a:rPr lang="en-US" sz="2200" dirty="0">
                <a:solidFill>
                  <a:schemeClr val="tx2"/>
                </a:solidFill>
                <a:latin typeface="Calibri" pitchFamily="34" charset="0"/>
              </a:rPr>
              <a:t>At the same time, the maxima of the magnetic storm number do not coincide with the maxima of Wolf numbers, but are shifted toward the phase of decreasing solar </a:t>
            </a:r>
            <a:r>
              <a:rPr lang="en-US" sz="2200" dirty="0" smtClean="0">
                <a:solidFill>
                  <a:schemeClr val="tx2"/>
                </a:solidFill>
                <a:latin typeface="Calibri" pitchFamily="34" charset="0"/>
              </a:rPr>
              <a:t>activity </a:t>
            </a:r>
            <a:r>
              <a:rPr lang="en-US" sz="2200" dirty="0" smtClean="0">
                <a:solidFill>
                  <a:schemeClr val="tx2"/>
                </a:solidFill>
                <a:latin typeface="Calibri" pitchFamily="34" charset="0"/>
              </a:rPr>
              <a:t>which</a:t>
            </a:r>
            <a:r>
              <a:rPr lang="en-US" sz="2200" dirty="0" smtClean="0">
                <a:solidFill>
                  <a:schemeClr val="tx2"/>
                </a:solidFill>
                <a:latin typeface="Calibri" pitchFamily="34" charset="0"/>
              </a:rPr>
              <a:t> corresponds to other authors results </a:t>
            </a:r>
            <a:r>
              <a:rPr lang="ru-RU" sz="2200" dirty="0" smtClean="0">
                <a:solidFill>
                  <a:schemeClr val="tx2"/>
                </a:solidFill>
                <a:latin typeface="Calibri" pitchFamily="34" charset="0"/>
              </a:rPr>
              <a:t>(</a:t>
            </a:r>
            <a:r>
              <a:rPr lang="en-US" sz="2200" dirty="0" err="1" smtClean="0">
                <a:solidFill>
                  <a:schemeClr val="tx2"/>
                </a:solidFill>
                <a:latin typeface="Calibri" pitchFamily="34" charset="0"/>
              </a:rPr>
              <a:t>Obridko</a:t>
            </a:r>
            <a:r>
              <a:rPr lang="en-US" sz="2200" dirty="0" smtClean="0">
                <a:solidFill>
                  <a:schemeClr val="tx2"/>
                </a:solidFill>
                <a:latin typeface="Calibri" pitchFamily="34" charset="0"/>
              </a:rPr>
              <a:t> V</a:t>
            </a:r>
            <a:r>
              <a:rPr lang="ru-RU" sz="2200" dirty="0" smtClean="0">
                <a:solidFill>
                  <a:schemeClr val="tx2"/>
                </a:solidFill>
                <a:latin typeface="Calibri" pitchFamily="34" charset="0"/>
              </a:rPr>
              <a:t>.</a:t>
            </a:r>
            <a:r>
              <a:rPr lang="en-US" sz="2200" dirty="0" smtClean="0">
                <a:solidFill>
                  <a:schemeClr val="tx2"/>
                </a:solidFill>
                <a:latin typeface="Calibri" pitchFamily="34" charset="0"/>
              </a:rPr>
              <a:t>N</a:t>
            </a:r>
            <a:r>
              <a:rPr lang="ru-RU" sz="2200" dirty="0" smtClean="0">
                <a:solidFill>
                  <a:schemeClr val="tx2"/>
                </a:solidFill>
                <a:latin typeface="Calibri" pitchFamily="34" charset="0"/>
              </a:rPr>
              <a:t>. </a:t>
            </a:r>
            <a:r>
              <a:rPr lang="en-US" sz="2200" dirty="0">
                <a:solidFill>
                  <a:schemeClr val="tx2"/>
                </a:solidFill>
                <a:latin typeface="Calibri" pitchFamily="34" charset="0"/>
              </a:rPr>
              <a:t>et al.</a:t>
            </a:r>
            <a:r>
              <a:rPr lang="ru-RU" sz="2200" dirty="0" smtClean="0">
                <a:solidFill>
                  <a:schemeClr val="tx2"/>
                </a:solidFill>
                <a:latin typeface="Calibri" pitchFamily="34" charset="0"/>
              </a:rPr>
              <a:t>, </a:t>
            </a:r>
            <a:r>
              <a:rPr lang="en-US" sz="2200" dirty="0" err="1" smtClean="0">
                <a:solidFill>
                  <a:schemeClr val="tx2"/>
                </a:solidFill>
                <a:latin typeface="Calibri" pitchFamily="34" charset="0"/>
              </a:rPr>
              <a:t>Geomagn</a:t>
            </a:r>
            <a:r>
              <a:rPr lang="en-US" sz="2200" dirty="0" smtClean="0">
                <a:solidFill>
                  <a:schemeClr val="tx2"/>
                </a:solidFill>
                <a:latin typeface="Calibri" pitchFamily="34" charset="0"/>
              </a:rPr>
              <a:t>. Aeron+</a:t>
            </a:r>
            <a:r>
              <a:rPr lang="ru-RU" sz="2200" dirty="0" smtClean="0">
                <a:solidFill>
                  <a:schemeClr val="tx2"/>
                </a:solidFill>
                <a:latin typeface="Calibri" pitchFamily="34" charset="0"/>
              </a:rPr>
              <a:t>, </a:t>
            </a:r>
            <a:r>
              <a:rPr lang="ru-RU" sz="2200" dirty="0">
                <a:solidFill>
                  <a:schemeClr val="tx2"/>
                </a:solidFill>
                <a:latin typeface="Calibri" pitchFamily="34" charset="0"/>
              </a:rPr>
              <a:t>2013; </a:t>
            </a:r>
            <a:r>
              <a:rPr lang="en-US" sz="2200" dirty="0">
                <a:solidFill>
                  <a:schemeClr val="tx2"/>
                </a:solidFill>
                <a:latin typeface="Calibri" pitchFamily="34" charset="0"/>
              </a:rPr>
              <a:t>Reyes P.I. et al., Space Weather, 2021; Owens M.J. et al., Solar Physics, 2021).</a:t>
            </a:r>
            <a:endParaRPr lang="en-US" sz="2200" dirty="0">
              <a:solidFill>
                <a:schemeClr val="tx2"/>
              </a:solidFill>
              <a:latin typeface="Calibri" pitchFamily="34" charset="0"/>
            </a:endParaRPr>
          </a:p>
          <a:p>
            <a:pPr marL="342900" indent="-342900">
              <a:spcAft>
                <a:spcPts val="1200"/>
              </a:spcAft>
              <a:buFont typeface="Arial" charset="0"/>
              <a:buChar char="•"/>
            </a:pPr>
            <a:r>
              <a:rPr lang="en-US" sz="2200" dirty="0">
                <a:solidFill>
                  <a:schemeClr val="tx2"/>
                </a:solidFill>
                <a:latin typeface="Calibri" pitchFamily="34" charset="0"/>
              </a:rPr>
              <a:t>An increase of the geomagnetic field disturbance was observed in 2021–2022 simultaneously with an increase of the solar activity.</a:t>
            </a:r>
          </a:p>
        </p:txBody>
      </p:sp>
      <p:sp>
        <p:nvSpPr>
          <p:cNvPr id="6" name="Rectangle 4"/>
          <p:cNvSpPr>
            <a:spLocks noChangeArrowheads="1"/>
          </p:cNvSpPr>
          <p:nvPr/>
        </p:nvSpPr>
        <p:spPr bwMode="auto">
          <a:xfrm>
            <a:off x="322263" y="981075"/>
            <a:ext cx="8713787" cy="400050"/>
          </a:xfrm>
          <a:prstGeom prst="rect">
            <a:avLst/>
          </a:prstGeom>
          <a:noFill/>
          <a:ln>
            <a:noFill/>
          </a:ln>
          <a:effectLst/>
          <a:extLst/>
        </p:spPr>
        <p:txBody>
          <a:bodyPr wrap="none" anchor="ctr">
            <a:spAutoFit/>
          </a:bodyPr>
          <a:lstStyle/>
          <a:p>
            <a:pPr>
              <a:defRPr/>
            </a:pPr>
            <a:r>
              <a:rPr lang="en-US" sz="2000" b="1" dirty="0">
                <a:solidFill>
                  <a:schemeClr val="accent1">
                    <a:lumMod val="75000"/>
                  </a:schemeClr>
                </a:solidFill>
                <a:latin typeface="Arial" charset="0"/>
              </a:rPr>
              <a:t>Long-term variations of the magnetic storm number during 1970–2022</a:t>
            </a:r>
            <a:endParaRPr lang="ru-RU" sz="1600" b="1" dirty="0">
              <a:solidFill>
                <a:schemeClr val="accent1">
                  <a:lumMod val="75000"/>
                </a:schemeClr>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827088" y="923925"/>
            <a:ext cx="7561262" cy="701675"/>
          </a:xfrm>
          <a:prstGeom prst="rect">
            <a:avLst/>
          </a:prstGeom>
          <a:noFill/>
          <a:ln>
            <a:noFill/>
          </a:ln>
          <a:effectLst/>
          <a:extLst/>
        </p:spPr>
        <p:txBody>
          <a:bodyPr anchor="ctr">
            <a:spAutoFit/>
          </a:bodyPr>
          <a:lstStyle/>
          <a:p>
            <a:pPr algn="ctr"/>
            <a:r>
              <a:rPr lang="en-US" sz="2000" b="1">
                <a:solidFill>
                  <a:srgbClr val="31489F"/>
                </a:solidFill>
                <a:latin typeface="Arial" charset="0"/>
              </a:rPr>
              <a:t>Long-term variations of the annual mean values of the total </a:t>
            </a:r>
            <a:r>
              <a:rPr lang="en-US" sz="2000" b="1" i="1">
                <a:solidFill>
                  <a:srgbClr val="31489F"/>
                </a:solidFill>
                <a:latin typeface="Arial" charset="0"/>
              </a:rPr>
              <a:t>K</a:t>
            </a:r>
            <a:r>
              <a:rPr lang="en-US" sz="2000" b="1">
                <a:solidFill>
                  <a:srgbClr val="31489F"/>
                </a:solidFill>
                <a:latin typeface="Arial" charset="0"/>
              </a:rPr>
              <a:t>-indexes during 1971–2022</a:t>
            </a:r>
            <a:endParaRPr lang="ru-RU" sz="1600" b="1">
              <a:solidFill>
                <a:srgbClr val="31489F"/>
              </a:solidFill>
              <a:latin typeface="Arial" charset="0"/>
            </a:endParaRPr>
          </a:p>
        </p:txBody>
      </p:sp>
      <p:sp>
        <p:nvSpPr>
          <p:cNvPr id="2" name="Номер слайда 1"/>
          <p:cNvSpPr>
            <a:spLocks noGrp="1"/>
          </p:cNvSpPr>
          <p:nvPr>
            <p:ph type="sldNum" sz="quarter" idx="12"/>
          </p:nvPr>
        </p:nvSpPr>
        <p:spPr>
          <a:xfrm>
            <a:off x="7783513" y="6448425"/>
            <a:ext cx="1828800" cy="365125"/>
          </a:xfrm>
        </p:spPr>
        <p:txBody>
          <a:bodyPr/>
          <a:lstStyle/>
          <a:p>
            <a:pPr>
              <a:defRPr/>
            </a:pPr>
            <a:fld id="{15D53DF9-37E8-4B7B-A6B1-CFFB9D30384C}" type="slidenum">
              <a:rPr lang="ru-RU" smtClean="0"/>
              <a:pPr>
                <a:defRPr/>
              </a:pPr>
              <a:t>18</a:t>
            </a:fld>
            <a:endParaRPr lang="ru-RU"/>
          </a:p>
        </p:txBody>
      </p:sp>
      <p:sp>
        <p:nvSpPr>
          <p:cNvPr id="10"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Geomagnetic field disturbance analysis </a:t>
            </a:r>
            <a:r>
              <a:rPr lang="en-US" sz="2800" b="1" i="1" dirty="0">
                <a:solidFill>
                  <a:schemeClr val="accent1">
                    <a:lumMod val="75000"/>
                  </a:schemeClr>
                </a:solidFill>
                <a:effectLst>
                  <a:outerShdw blurRad="38100" dist="38100" dir="2700000" algn="tl">
                    <a:srgbClr val="000000"/>
                  </a:outerShdw>
                </a:effectLst>
                <a:latin typeface="Arial" charset="0"/>
              </a:rPr>
              <a:t>based         on the data of </a:t>
            </a: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33796" name="Text Box 5"/>
          <p:cNvSpPr txBox="1">
            <a:spLocks noChangeArrowheads="1"/>
          </p:cNvSpPr>
          <p:nvPr/>
        </p:nvSpPr>
        <p:spPr bwMode="auto">
          <a:xfrm>
            <a:off x="323850" y="1662113"/>
            <a:ext cx="3671888" cy="2343150"/>
          </a:xfrm>
          <a:prstGeom prst="rect">
            <a:avLst/>
          </a:prstGeom>
          <a:noFill/>
          <a:ln w="9525">
            <a:noFill/>
            <a:miter lim="800000"/>
            <a:headEnd/>
            <a:tailEnd/>
          </a:ln>
        </p:spPr>
        <p:txBody>
          <a:bodyPr>
            <a:spAutoFit/>
          </a:bodyPr>
          <a:lstStyle/>
          <a:p>
            <a:pPr marL="342900" indent="-342900">
              <a:lnSpc>
                <a:spcPct val="95000"/>
              </a:lnSpc>
              <a:spcAft>
                <a:spcPts val="1200"/>
              </a:spcAft>
              <a:buFont typeface="Arial" charset="0"/>
              <a:buChar char="•"/>
            </a:pPr>
            <a:r>
              <a:rPr lang="en-US" sz="2200">
                <a:solidFill>
                  <a:schemeClr val="tx2"/>
                </a:solidFill>
                <a:latin typeface="Calibri" pitchFamily="34" charset="0"/>
              </a:rPr>
              <a:t>The maximum values of the annual mean total </a:t>
            </a:r>
            <a:r>
              <a:rPr lang="en-US" sz="2200" i="1">
                <a:solidFill>
                  <a:schemeClr val="tx2"/>
                </a:solidFill>
                <a:latin typeface="Calibri" pitchFamily="34" charset="0"/>
              </a:rPr>
              <a:t>K</a:t>
            </a:r>
            <a:r>
              <a:rPr lang="en-US" sz="2200">
                <a:solidFill>
                  <a:schemeClr val="tx2"/>
                </a:solidFill>
                <a:latin typeface="Calibri" pitchFamily="34" charset="0"/>
              </a:rPr>
              <a:t>-indexes (&gt;23) were recorded in 2000 and 2005, the minimum ones (&lt;13) were observed within 2009–2010. </a:t>
            </a:r>
          </a:p>
        </p:txBody>
      </p:sp>
      <p:sp>
        <p:nvSpPr>
          <p:cNvPr id="33798" name="Text Box 5"/>
          <p:cNvSpPr txBox="1">
            <a:spLocks noChangeArrowheads="1"/>
          </p:cNvSpPr>
          <p:nvPr/>
        </p:nvSpPr>
        <p:spPr bwMode="auto">
          <a:xfrm>
            <a:off x="323850" y="4005263"/>
            <a:ext cx="3671888" cy="2343150"/>
          </a:xfrm>
          <a:prstGeom prst="rect">
            <a:avLst/>
          </a:prstGeom>
          <a:noFill/>
          <a:ln w="9525">
            <a:noFill/>
            <a:miter lim="800000"/>
            <a:headEnd/>
            <a:tailEnd/>
          </a:ln>
        </p:spPr>
        <p:txBody>
          <a:bodyPr>
            <a:spAutoFit/>
          </a:bodyPr>
          <a:lstStyle/>
          <a:p>
            <a:pPr marL="342900" indent="-342900">
              <a:lnSpc>
                <a:spcPct val="95000"/>
              </a:lnSpc>
              <a:spcAft>
                <a:spcPts val="1200"/>
              </a:spcAft>
              <a:buFont typeface="Arial" charset="0"/>
              <a:buChar char="•"/>
            </a:pPr>
            <a:r>
              <a:rPr lang="en-US" sz="2200">
                <a:solidFill>
                  <a:schemeClr val="tx2"/>
                </a:solidFill>
                <a:latin typeface="Calibri" pitchFamily="34" charset="0"/>
              </a:rPr>
              <a:t>In 2021–2022 a growth of the annual mean values of the total </a:t>
            </a:r>
            <a:r>
              <a:rPr lang="en-US" sz="2200" i="1">
                <a:solidFill>
                  <a:schemeClr val="tx2"/>
                </a:solidFill>
                <a:latin typeface="Calibri" pitchFamily="34" charset="0"/>
              </a:rPr>
              <a:t>K</a:t>
            </a:r>
            <a:r>
              <a:rPr lang="en-US" sz="2200">
                <a:solidFill>
                  <a:schemeClr val="tx2"/>
                </a:solidFill>
                <a:latin typeface="Calibri" pitchFamily="34" charset="0"/>
              </a:rPr>
              <a:t>-index was outlined which testifies to the onset of the next activation period within the 25th solar cycle.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70" t="8209" r="11420" b="642"/>
          <a:stretch/>
        </p:blipFill>
        <p:spPr bwMode="auto">
          <a:xfrm>
            <a:off x="4139952" y="2060848"/>
            <a:ext cx="4366136" cy="376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827088" y="923925"/>
            <a:ext cx="7561262" cy="701675"/>
          </a:xfrm>
          <a:prstGeom prst="rect">
            <a:avLst/>
          </a:prstGeom>
          <a:noFill/>
          <a:ln>
            <a:noFill/>
          </a:ln>
          <a:effectLst/>
          <a:extLst/>
        </p:spPr>
        <p:txBody>
          <a:bodyPr anchor="ctr">
            <a:spAutoFit/>
          </a:bodyPr>
          <a:lstStyle/>
          <a:p>
            <a:pPr algn="ctr"/>
            <a:r>
              <a:rPr lang="en-US" sz="2000" b="1" dirty="0">
                <a:solidFill>
                  <a:srgbClr val="31489F"/>
                </a:solidFill>
                <a:latin typeface="Arial" charset="0"/>
              </a:rPr>
              <a:t>Long-term variations of the annual mean values of the total </a:t>
            </a:r>
            <a:r>
              <a:rPr lang="en-US" sz="2000" b="1" i="1" dirty="0" smtClean="0">
                <a:solidFill>
                  <a:srgbClr val="31489F"/>
                </a:solidFill>
                <a:latin typeface="Arial" charset="0"/>
              </a:rPr>
              <a:t>K</a:t>
            </a:r>
            <a:r>
              <a:rPr lang="en-US" sz="2000" b="1" dirty="0" smtClean="0">
                <a:solidFill>
                  <a:srgbClr val="31489F"/>
                </a:solidFill>
                <a:latin typeface="Arial" charset="0"/>
              </a:rPr>
              <a:t>-indices </a:t>
            </a:r>
            <a:r>
              <a:rPr lang="en-US" sz="2000" b="1" dirty="0">
                <a:solidFill>
                  <a:srgbClr val="31489F"/>
                </a:solidFill>
                <a:latin typeface="Arial" charset="0"/>
              </a:rPr>
              <a:t>during 1971–2022</a:t>
            </a:r>
            <a:endParaRPr lang="ru-RU" sz="1600" b="1" dirty="0">
              <a:solidFill>
                <a:srgbClr val="31489F"/>
              </a:solidFill>
              <a:latin typeface="Arial" charset="0"/>
            </a:endParaRPr>
          </a:p>
        </p:txBody>
      </p:sp>
      <p:sp>
        <p:nvSpPr>
          <p:cNvPr id="2" name="Номер слайда 1"/>
          <p:cNvSpPr>
            <a:spLocks noGrp="1"/>
          </p:cNvSpPr>
          <p:nvPr>
            <p:ph type="sldNum" sz="quarter" idx="12"/>
          </p:nvPr>
        </p:nvSpPr>
        <p:spPr>
          <a:xfrm>
            <a:off x="7783513" y="6448425"/>
            <a:ext cx="1828800" cy="365125"/>
          </a:xfrm>
        </p:spPr>
        <p:txBody>
          <a:bodyPr/>
          <a:lstStyle/>
          <a:p>
            <a:pPr>
              <a:defRPr/>
            </a:pPr>
            <a:fld id="{47168CE9-4C07-4794-9543-2FCA7DD1EBF9}" type="slidenum">
              <a:rPr lang="ru-RU" smtClean="0"/>
              <a:pPr>
                <a:defRPr/>
              </a:pPr>
              <a:t>19</a:t>
            </a:fld>
            <a:endParaRPr lang="ru-RU"/>
          </a:p>
        </p:txBody>
      </p:sp>
      <p:sp>
        <p:nvSpPr>
          <p:cNvPr id="10"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Geomagnetic field disturbance analysis </a:t>
            </a:r>
            <a:r>
              <a:rPr lang="en-US" sz="2800" b="1" i="1" dirty="0">
                <a:solidFill>
                  <a:schemeClr val="accent1">
                    <a:lumMod val="75000"/>
                  </a:schemeClr>
                </a:solidFill>
                <a:effectLst>
                  <a:outerShdw blurRad="38100" dist="38100" dir="2700000" algn="tl">
                    <a:srgbClr val="000000"/>
                  </a:outerShdw>
                </a:effectLst>
                <a:latin typeface="Arial" charset="0"/>
              </a:rPr>
              <a:t>based         on the data of </a:t>
            </a: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34820" name="Text Box 5"/>
          <p:cNvSpPr txBox="1">
            <a:spLocks noChangeArrowheads="1"/>
          </p:cNvSpPr>
          <p:nvPr/>
        </p:nvSpPr>
        <p:spPr bwMode="auto">
          <a:xfrm>
            <a:off x="323850" y="1674988"/>
            <a:ext cx="8064500" cy="5498428"/>
          </a:xfrm>
          <a:prstGeom prst="rect">
            <a:avLst/>
          </a:prstGeom>
          <a:noFill/>
          <a:ln w="9525">
            <a:noFill/>
            <a:miter lim="800000"/>
            <a:headEnd/>
            <a:tailEnd/>
          </a:ln>
        </p:spPr>
        <p:txBody>
          <a:bodyPr wrap="square">
            <a:spAutoFit/>
          </a:bodyPr>
          <a:lstStyle/>
          <a:p>
            <a:pPr marL="342900" indent="-342900">
              <a:lnSpc>
                <a:spcPct val="110000"/>
              </a:lnSpc>
              <a:spcAft>
                <a:spcPts val="1200"/>
              </a:spcAft>
              <a:buFont typeface="Arial" charset="0"/>
              <a:buChar char="•"/>
            </a:pPr>
            <a:r>
              <a:rPr lang="en-US" sz="2200" dirty="0">
                <a:solidFill>
                  <a:schemeClr val="tx2"/>
                </a:solidFill>
                <a:latin typeface="Calibri" pitchFamily="34" charset="0"/>
              </a:rPr>
              <a:t>Long-term variations of the annual mean values of the total </a:t>
            </a:r>
            <a:r>
              <a:rPr lang="en-US" sz="2200" dirty="0" smtClean="0">
                <a:solidFill>
                  <a:schemeClr val="tx2"/>
                </a:solidFill>
                <a:latin typeface="Calibri" pitchFamily="34" charset="0"/>
              </a:rPr>
              <a:t>             </a:t>
            </a:r>
            <a:r>
              <a:rPr lang="en-US" sz="2200" i="1" dirty="0" smtClean="0">
                <a:solidFill>
                  <a:schemeClr val="tx2"/>
                </a:solidFill>
                <a:latin typeface="Calibri" pitchFamily="34" charset="0"/>
              </a:rPr>
              <a:t>K</a:t>
            </a:r>
            <a:r>
              <a:rPr lang="en-US" sz="2200" dirty="0" smtClean="0">
                <a:solidFill>
                  <a:schemeClr val="tx2"/>
                </a:solidFill>
                <a:latin typeface="Calibri" pitchFamily="34" charset="0"/>
              </a:rPr>
              <a:t>-indices </a:t>
            </a:r>
            <a:r>
              <a:rPr lang="en-US" sz="2200" dirty="0">
                <a:solidFill>
                  <a:schemeClr val="tx2"/>
                </a:solidFill>
                <a:latin typeface="Calibri" pitchFamily="34" charset="0"/>
              </a:rPr>
              <a:t>show </a:t>
            </a:r>
            <a:r>
              <a:rPr lang="en-US" sz="2200" dirty="0" smtClean="0">
                <a:solidFill>
                  <a:schemeClr val="tx2"/>
                </a:solidFill>
                <a:latin typeface="Calibri" pitchFamily="34" charset="0"/>
              </a:rPr>
              <a:t>quite a</a:t>
            </a:r>
            <a:r>
              <a:rPr lang="en-US" sz="2200" dirty="0" smtClean="0">
                <a:solidFill>
                  <a:schemeClr val="tx2"/>
                </a:solidFill>
                <a:latin typeface="Calibri" pitchFamily="34" charset="0"/>
              </a:rPr>
              <a:t> complicated pattern. There are the  fluctuations with the </a:t>
            </a:r>
            <a:r>
              <a:rPr lang="en-US" sz="2200" dirty="0">
                <a:solidFill>
                  <a:schemeClr val="tx2"/>
                </a:solidFill>
                <a:latin typeface="Calibri" pitchFamily="34" charset="0"/>
              </a:rPr>
              <a:t>period </a:t>
            </a:r>
            <a:r>
              <a:rPr lang="en-US" sz="2200" dirty="0" smtClean="0">
                <a:solidFill>
                  <a:schemeClr val="tx2"/>
                </a:solidFill>
                <a:latin typeface="Calibri" pitchFamily="34" charset="0"/>
              </a:rPr>
              <a:t>smaller </a:t>
            </a:r>
            <a:r>
              <a:rPr lang="en-US" sz="2200" dirty="0">
                <a:solidFill>
                  <a:schemeClr val="tx2"/>
                </a:solidFill>
                <a:latin typeface="Calibri" pitchFamily="34" charset="0"/>
              </a:rPr>
              <a:t>than the 11-year solar activity period.</a:t>
            </a:r>
          </a:p>
          <a:p>
            <a:pPr marL="342900" indent="-342900">
              <a:lnSpc>
                <a:spcPct val="110000"/>
              </a:lnSpc>
              <a:spcAft>
                <a:spcPts val="1200"/>
              </a:spcAft>
              <a:buFont typeface="Arial" charset="0"/>
              <a:buChar char="•"/>
            </a:pPr>
            <a:r>
              <a:rPr lang="en-US" sz="2200" dirty="0" smtClean="0">
                <a:solidFill>
                  <a:schemeClr val="tx2"/>
                </a:solidFill>
                <a:latin typeface="Calibri" pitchFamily="34" charset="0"/>
              </a:rPr>
              <a:t>In </a:t>
            </a:r>
            <a:r>
              <a:rPr lang="en-US" sz="2200" dirty="0">
                <a:solidFill>
                  <a:schemeClr val="tx2"/>
                </a:solidFill>
                <a:latin typeface="Calibri" pitchFamily="34" charset="0"/>
              </a:rPr>
              <a:t>the years when the Wolf numbers </a:t>
            </a:r>
            <a:r>
              <a:rPr lang="en-US" sz="2200" i="1" dirty="0">
                <a:solidFill>
                  <a:schemeClr val="tx2"/>
                </a:solidFill>
                <a:latin typeface="Calibri" pitchFamily="34" charset="0"/>
              </a:rPr>
              <a:t>W</a:t>
            </a:r>
            <a:r>
              <a:rPr lang="en-US" sz="2200" dirty="0">
                <a:solidFill>
                  <a:schemeClr val="tx2"/>
                </a:solidFill>
                <a:latin typeface="Calibri" pitchFamily="34" charset="0"/>
              </a:rPr>
              <a:t> have the minimum values (1976, 1986, 1996, 2008, 2019), the annual mean values of </a:t>
            </a:r>
            <a:r>
              <a:rPr lang="en-US" sz="2200" dirty="0" smtClean="0">
                <a:solidFill>
                  <a:schemeClr val="tx2"/>
                </a:solidFill>
                <a:latin typeface="Calibri" pitchFamily="34" charset="0"/>
              </a:rPr>
              <a:t>             </a:t>
            </a:r>
            <a:r>
              <a:rPr lang="en-US" sz="2200" i="1" dirty="0" smtClean="0">
                <a:solidFill>
                  <a:schemeClr val="tx2"/>
                </a:solidFill>
                <a:latin typeface="Calibri" pitchFamily="34" charset="0"/>
              </a:rPr>
              <a:t>K</a:t>
            </a:r>
            <a:r>
              <a:rPr lang="en-US" sz="2200" dirty="0" smtClean="0">
                <a:solidFill>
                  <a:schemeClr val="tx2"/>
                </a:solidFill>
                <a:latin typeface="Calibri" pitchFamily="34" charset="0"/>
              </a:rPr>
              <a:t>-indices </a:t>
            </a:r>
            <a:r>
              <a:rPr lang="en-US" sz="2200" dirty="0">
                <a:solidFill>
                  <a:schemeClr val="tx2"/>
                </a:solidFill>
                <a:latin typeface="Calibri" pitchFamily="34" charset="0"/>
              </a:rPr>
              <a:t>also tends to the minimum values.</a:t>
            </a:r>
          </a:p>
          <a:p>
            <a:pPr marL="342900" indent="-342900">
              <a:lnSpc>
                <a:spcPct val="110000"/>
              </a:lnSpc>
              <a:spcAft>
                <a:spcPts val="1200"/>
              </a:spcAft>
              <a:buFont typeface="Arial" charset="0"/>
              <a:buChar char="•"/>
            </a:pPr>
            <a:r>
              <a:rPr lang="en-US" sz="2200" dirty="0" smtClean="0">
                <a:solidFill>
                  <a:schemeClr val="tx2"/>
                </a:solidFill>
                <a:latin typeface="Calibri" pitchFamily="34" charset="0"/>
              </a:rPr>
              <a:t>There </a:t>
            </a:r>
            <a:r>
              <a:rPr lang="en-US" sz="2200" dirty="0">
                <a:solidFill>
                  <a:schemeClr val="tx2"/>
                </a:solidFill>
                <a:latin typeface="Calibri" pitchFamily="34" charset="0"/>
              </a:rPr>
              <a:t>is one or two years lag </a:t>
            </a:r>
            <a:r>
              <a:rPr lang="en-US" sz="2200" dirty="0" smtClean="0">
                <a:solidFill>
                  <a:schemeClr val="tx2"/>
                </a:solidFill>
                <a:latin typeface="Calibri" pitchFamily="34" charset="0"/>
              </a:rPr>
              <a:t>of the growth </a:t>
            </a:r>
            <a:r>
              <a:rPr lang="en-US" sz="2200" dirty="0">
                <a:solidFill>
                  <a:schemeClr val="tx2"/>
                </a:solidFill>
                <a:latin typeface="Calibri" pitchFamily="34" charset="0"/>
              </a:rPr>
              <a:t>and </a:t>
            </a:r>
            <a:r>
              <a:rPr lang="en-US" sz="2200" dirty="0">
                <a:solidFill>
                  <a:schemeClr val="tx2"/>
                </a:solidFill>
                <a:latin typeface="Calibri" pitchFamily="34" charset="0"/>
              </a:rPr>
              <a:t>decrease </a:t>
            </a:r>
            <a:r>
              <a:rPr lang="en-US" sz="2200" dirty="0" smtClean="0">
                <a:solidFill>
                  <a:schemeClr val="tx2"/>
                </a:solidFill>
                <a:latin typeface="Calibri" pitchFamily="34" charset="0"/>
              </a:rPr>
              <a:t>stages </a:t>
            </a:r>
            <a:r>
              <a:rPr lang="en-US" sz="2200" dirty="0">
                <a:solidFill>
                  <a:schemeClr val="tx2"/>
                </a:solidFill>
                <a:latin typeface="Calibri" pitchFamily="34" charset="0"/>
              </a:rPr>
              <a:t>with </a:t>
            </a:r>
            <a:r>
              <a:rPr lang="en-US" sz="2200" dirty="0">
                <a:solidFill>
                  <a:schemeClr val="tx2"/>
                </a:solidFill>
                <a:latin typeface="Calibri" pitchFamily="34" charset="0"/>
              </a:rPr>
              <a:t>respect to </a:t>
            </a:r>
            <a:r>
              <a:rPr lang="en-US" sz="2200" dirty="0" smtClean="0">
                <a:solidFill>
                  <a:schemeClr val="tx2"/>
                </a:solidFill>
                <a:latin typeface="Calibri" pitchFamily="34" charset="0"/>
              </a:rPr>
              <a:t>11-year </a:t>
            </a:r>
            <a:r>
              <a:rPr lang="en-US" sz="2200" dirty="0">
                <a:solidFill>
                  <a:schemeClr val="tx2"/>
                </a:solidFill>
                <a:latin typeface="Calibri" pitchFamily="34" charset="0"/>
              </a:rPr>
              <a:t>solar </a:t>
            </a:r>
            <a:r>
              <a:rPr lang="en-US" sz="2200" dirty="0">
                <a:solidFill>
                  <a:schemeClr val="tx2"/>
                </a:solidFill>
                <a:latin typeface="Calibri" pitchFamily="34" charset="0"/>
              </a:rPr>
              <a:t>cycles </a:t>
            </a:r>
            <a:r>
              <a:rPr lang="en-US" sz="2200" dirty="0" smtClean="0">
                <a:solidFill>
                  <a:schemeClr val="tx2"/>
                </a:solidFill>
                <a:latin typeface="Calibri" pitchFamily="34" charset="0"/>
              </a:rPr>
              <a:t>as it was also revealed in </a:t>
            </a:r>
            <a:r>
              <a:rPr lang="en-US" sz="2200" dirty="0">
                <a:solidFill>
                  <a:schemeClr val="tx2"/>
                </a:solidFill>
                <a:latin typeface="Calibri" pitchFamily="34" charset="0"/>
              </a:rPr>
              <a:t>the case </a:t>
            </a:r>
            <a:r>
              <a:rPr lang="en-US" sz="2200" dirty="0" smtClean="0">
                <a:solidFill>
                  <a:schemeClr val="tx2"/>
                </a:solidFill>
                <a:latin typeface="Calibri" pitchFamily="34" charset="0"/>
              </a:rPr>
              <a:t>of </a:t>
            </a:r>
            <a:r>
              <a:rPr lang="en-US" sz="2200" dirty="0">
                <a:solidFill>
                  <a:schemeClr val="tx2"/>
                </a:solidFill>
                <a:latin typeface="Calibri" pitchFamily="34" charset="0"/>
              </a:rPr>
              <a:t>the magnetic </a:t>
            </a:r>
            <a:r>
              <a:rPr lang="en-US" sz="2200" dirty="0" smtClean="0">
                <a:solidFill>
                  <a:schemeClr val="tx2"/>
                </a:solidFill>
                <a:latin typeface="Calibri" pitchFamily="34" charset="0"/>
              </a:rPr>
              <a:t>storms </a:t>
            </a:r>
            <a:r>
              <a:rPr lang="en-US" sz="2200" dirty="0">
                <a:solidFill>
                  <a:schemeClr val="tx2"/>
                </a:solidFill>
                <a:latin typeface="Calibri" pitchFamily="34" charset="0"/>
              </a:rPr>
              <a:t>quantity</a:t>
            </a:r>
            <a:r>
              <a:rPr lang="en-US" sz="2200" dirty="0" smtClean="0">
                <a:solidFill>
                  <a:schemeClr val="tx2"/>
                </a:solidFill>
                <a:latin typeface="Calibri" pitchFamily="34" charset="0"/>
              </a:rPr>
              <a:t>.</a:t>
            </a:r>
            <a:endParaRPr lang="en-US" sz="2200" dirty="0">
              <a:solidFill>
                <a:schemeClr val="tx2"/>
              </a:solidFill>
              <a:latin typeface="Calibri" pitchFamily="34" charset="0"/>
            </a:endParaRPr>
          </a:p>
          <a:p>
            <a:pPr marL="342900" indent="-342900">
              <a:lnSpc>
                <a:spcPct val="110000"/>
              </a:lnSpc>
              <a:spcAft>
                <a:spcPts val="1200"/>
              </a:spcAft>
              <a:buFont typeface="Arial" charset="0"/>
              <a:buChar char="•"/>
            </a:pPr>
            <a:r>
              <a:rPr lang="en-US" sz="2200" dirty="0" smtClean="0">
                <a:solidFill>
                  <a:schemeClr val="tx2"/>
                </a:solidFill>
                <a:latin typeface="Calibri" pitchFamily="34" charset="0"/>
              </a:rPr>
              <a:t>After </a:t>
            </a:r>
            <a:r>
              <a:rPr lang="en-US" sz="2200" dirty="0">
                <a:solidFill>
                  <a:schemeClr val="tx2"/>
                </a:solidFill>
                <a:latin typeface="Calibri" pitchFamily="34" charset="0"/>
              </a:rPr>
              <a:t>the early growth stage a decrease (sufficiently great in some </a:t>
            </a:r>
            <a:r>
              <a:rPr lang="en-US" sz="2200" dirty="0">
                <a:solidFill>
                  <a:schemeClr val="tx2"/>
                </a:solidFill>
                <a:latin typeface="Calibri" pitchFamily="34" charset="0"/>
              </a:rPr>
              <a:t>solar cycles) </a:t>
            </a:r>
            <a:r>
              <a:rPr lang="en-US" sz="2200" dirty="0">
                <a:solidFill>
                  <a:schemeClr val="tx2"/>
                </a:solidFill>
                <a:latin typeface="Calibri" pitchFamily="34" charset="0"/>
              </a:rPr>
              <a:t>of the annual mean values of the </a:t>
            </a:r>
            <a:r>
              <a:rPr lang="en-US" sz="2200" i="1" dirty="0">
                <a:solidFill>
                  <a:schemeClr val="tx2"/>
                </a:solidFill>
                <a:latin typeface="Calibri" pitchFamily="34" charset="0"/>
              </a:rPr>
              <a:t>K</a:t>
            </a:r>
            <a:r>
              <a:rPr lang="en-US" sz="2200" dirty="0">
                <a:solidFill>
                  <a:schemeClr val="tx2"/>
                </a:solidFill>
                <a:latin typeface="Calibri" pitchFamily="34" charset="0"/>
              </a:rPr>
              <a:t>-index is observed. </a:t>
            </a:r>
          </a:p>
          <a:p>
            <a:pPr marL="342900" indent="-342900">
              <a:lnSpc>
                <a:spcPct val="95000"/>
              </a:lnSpc>
              <a:spcAft>
                <a:spcPts val="1200"/>
              </a:spcAft>
              <a:buFont typeface="Arial" charset="0"/>
              <a:buChar char="•"/>
            </a:pPr>
            <a:endParaRPr lang="en-US" sz="2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98" name="Rectangle 16"/>
          <p:cNvSpPr>
            <a:spLocks noChangeArrowheads="1"/>
          </p:cNvSpPr>
          <p:nvPr/>
        </p:nvSpPr>
        <p:spPr bwMode="auto">
          <a:xfrm>
            <a:off x="0" y="0"/>
            <a:ext cx="9144000" cy="523875"/>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Outline</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2" name="Номер слайда 1"/>
          <p:cNvSpPr>
            <a:spLocks noGrp="1"/>
          </p:cNvSpPr>
          <p:nvPr>
            <p:ph type="sldNum" sz="quarter" idx="12"/>
          </p:nvPr>
        </p:nvSpPr>
        <p:spPr>
          <a:xfrm>
            <a:off x="7783513" y="6448425"/>
            <a:ext cx="1828800" cy="365125"/>
          </a:xfrm>
        </p:spPr>
        <p:txBody>
          <a:bodyPr/>
          <a:lstStyle/>
          <a:p>
            <a:pPr>
              <a:defRPr/>
            </a:pPr>
            <a:fld id="{871B7E7E-0105-48FE-987A-8FDC8798191F}" type="slidenum">
              <a:rPr lang="ru-RU" smtClean="0"/>
              <a:pPr>
                <a:defRPr/>
              </a:pPr>
              <a:t>2</a:t>
            </a:fld>
            <a:endParaRPr lang="ru-RU"/>
          </a:p>
        </p:txBody>
      </p:sp>
      <p:sp>
        <p:nvSpPr>
          <p:cNvPr id="11" name="Text Box 5"/>
          <p:cNvSpPr txBox="1">
            <a:spLocks noChangeArrowheads="1"/>
          </p:cNvSpPr>
          <p:nvPr/>
        </p:nvSpPr>
        <p:spPr bwMode="auto">
          <a:xfrm>
            <a:off x="290513" y="1290638"/>
            <a:ext cx="8529637" cy="4524375"/>
          </a:xfrm>
          <a:prstGeom prst="rect">
            <a:avLst/>
          </a:prstGeom>
          <a:noFill/>
          <a:ln w="9525">
            <a:noFill/>
            <a:miter lim="800000"/>
            <a:headEnd/>
            <a:tailEnd/>
          </a:ln>
        </p:spPr>
        <p:txBody>
          <a:bodyPr>
            <a:spAutoFit/>
          </a:bodyPr>
          <a:lstStyle/>
          <a:p>
            <a:pPr marL="342900" indent="-342900" fontAlgn="auto">
              <a:spcBef>
                <a:spcPts val="0"/>
              </a:spcBef>
              <a:spcAft>
                <a:spcPts val="0"/>
              </a:spcAft>
              <a:buFont typeface="Courier New" panose="02070309020205020404" pitchFamily="49" charset="0"/>
              <a:buChar char="o"/>
              <a:defRPr/>
            </a:pPr>
            <a:r>
              <a:rPr lang="fr-FR" sz="2400" dirty="0">
                <a:solidFill>
                  <a:schemeClr val="tx2"/>
                </a:solidFill>
                <a:latin typeface="Calibri" panose="020F0502020204030204" pitchFamily="34" charset="0"/>
                <a:cs typeface="Calibri" panose="020F0502020204030204" pitchFamily="34" charset="0"/>
              </a:rPr>
              <a:t>Historical </a:t>
            </a:r>
            <a:r>
              <a:rPr lang="en-US" sz="2400" dirty="0">
                <a:solidFill>
                  <a:schemeClr val="tx2"/>
                </a:solidFill>
                <a:latin typeface="Calibri" panose="020F0502020204030204" pitchFamily="34" charset="0"/>
                <a:cs typeface="Calibri" panose="020F0502020204030204" pitchFamily="34" charset="0"/>
              </a:rPr>
              <a:t>investigations of the Earth’s magnetic field in Belarus</a:t>
            </a:r>
          </a:p>
          <a:p>
            <a:pPr marL="342900" indent="-342900" fontAlgn="auto">
              <a:spcBef>
                <a:spcPts val="0"/>
              </a:spcBef>
              <a:spcAft>
                <a:spcPts val="0"/>
              </a:spcAft>
              <a:buFont typeface="Courier New" panose="02070309020205020404" pitchFamily="49" charset="0"/>
              <a:buChar char="o"/>
              <a:defRPr/>
            </a:pPr>
            <a:endParaRPr lang="en-US" sz="2400" dirty="0">
              <a:solidFill>
                <a:schemeClr val="tx2"/>
              </a:solidFill>
              <a:latin typeface="Calibri" panose="020F0502020204030204" pitchFamily="34" charset="0"/>
              <a:cs typeface="Calibri" panose="020F0502020204030204" pitchFamily="34" charset="0"/>
            </a:endParaRPr>
          </a:p>
          <a:p>
            <a:pPr marL="342900" indent="-342900" fontAlgn="auto">
              <a:spcBef>
                <a:spcPts val="0"/>
              </a:spcBef>
              <a:spcAft>
                <a:spcPts val="0"/>
              </a:spcAft>
              <a:buFont typeface="Courier New" panose="02070309020205020404" pitchFamily="49" charset="0"/>
              <a:buChar char="o"/>
              <a:defRPr/>
            </a:pPr>
            <a:r>
              <a:rPr lang="en-US" sz="2400" dirty="0">
                <a:solidFill>
                  <a:schemeClr val="tx2"/>
                </a:solidFill>
                <a:latin typeface="Calibri" panose="020F0502020204030204" pitchFamily="34" charset="0"/>
                <a:cs typeface="Calibri" panose="020F0502020204030204" pitchFamily="34" charset="0"/>
              </a:rPr>
              <a:t>Description of the </a:t>
            </a:r>
            <a:r>
              <a:rPr lang="en-US" sz="2400" dirty="0" err="1">
                <a:solidFill>
                  <a:schemeClr val="tx2"/>
                </a:solidFill>
                <a:latin typeface="Calibri" panose="020F0502020204030204" pitchFamily="34" charset="0"/>
                <a:cs typeface="Calibri" panose="020F0502020204030204" pitchFamily="34" charset="0"/>
              </a:rPr>
              <a:t>Pleshchenitsy</a:t>
            </a:r>
            <a:r>
              <a:rPr lang="en-US" sz="2400" dirty="0">
                <a:solidFill>
                  <a:schemeClr val="tx2"/>
                </a:solidFill>
                <a:latin typeface="Calibri" panose="020F0502020204030204" pitchFamily="34" charset="0"/>
                <a:cs typeface="Calibri" panose="020F0502020204030204" pitchFamily="34" charset="0"/>
              </a:rPr>
              <a:t> Geophysical Observatory</a:t>
            </a:r>
          </a:p>
          <a:p>
            <a:pPr marL="342900" indent="-342900" fontAlgn="auto">
              <a:spcBef>
                <a:spcPts val="0"/>
              </a:spcBef>
              <a:spcAft>
                <a:spcPts val="0"/>
              </a:spcAft>
              <a:buFont typeface="Courier New" panose="02070309020205020404" pitchFamily="49" charset="0"/>
              <a:buChar char="o"/>
              <a:defRPr/>
            </a:pPr>
            <a:endParaRPr lang="en-US" sz="2400" dirty="0">
              <a:solidFill>
                <a:schemeClr val="tx2"/>
              </a:solidFill>
              <a:latin typeface="Calibri" panose="020F0502020204030204" pitchFamily="34" charset="0"/>
              <a:cs typeface="Calibri" panose="020F0502020204030204" pitchFamily="34" charset="0"/>
            </a:endParaRPr>
          </a:p>
          <a:p>
            <a:pPr marL="342900" indent="-342900" fontAlgn="auto">
              <a:spcBef>
                <a:spcPts val="0"/>
              </a:spcBef>
              <a:spcAft>
                <a:spcPts val="0"/>
              </a:spcAft>
              <a:buFont typeface="Courier New" panose="02070309020205020404" pitchFamily="49" charset="0"/>
              <a:buChar char="o"/>
              <a:defRPr/>
            </a:pPr>
            <a:r>
              <a:rPr lang="en-US" sz="2400" dirty="0">
                <a:solidFill>
                  <a:schemeClr val="tx2"/>
                </a:solidFill>
                <a:latin typeface="Calibri" panose="020F0502020204030204" pitchFamily="34" charset="0"/>
                <a:cs typeface="Calibri" panose="020F0502020204030204" pitchFamily="34" charset="0"/>
              </a:rPr>
              <a:t>Observations of the geomagnetic field elements at the </a:t>
            </a:r>
            <a:r>
              <a:rPr lang="en-US" sz="2400" dirty="0" err="1">
                <a:solidFill>
                  <a:schemeClr val="tx2"/>
                </a:solidFill>
                <a:latin typeface="Calibri" panose="020F0502020204030204" pitchFamily="34" charset="0"/>
                <a:cs typeface="Calibri" panose="020F0502020204030204" pitchFamily="34" charset="0"/>
              </a:rPr>
              <a:t>Pleshchenitsy</a:t>
            </a:r>
            <a:r>
              <a:rPr lang="en-US" sz="2400" dirty="0">
                <a:solidFill>
                  <a:schemeClr val="tx2"/>
                </a:solidFill>
                <a:latin typeface="Calibri" panose="020F0502020204030204" pitchFamily="34" charset="0"/>
                <a:cs typeface="Calibri" panose="020F0502020204030204" pitchFamily="34" charset="0"/>
              </a:rPr>
              <a:t> Geophysical Observatory</a:t>
            </a:r>
          </a:p>
          <a:p>
            <a:pPr marL="342900" indent="-342900" fontAlgn="auto">
              <a:spcBef>
                <a:spcPts val="0"/>
              </a:spcBef>
              <a:spcAft>
                <a:spcPts val="0"/>
              </a:spcAft>
              <a:buFont typeface="Courier New" panose="02070309020205020404" pitchFamily="49" charset="0"/>
              <a:buChar char="o"/>
              <a:defRPr/>
            </a:pPr>
            <a:endParaRPr lang="en-US" sz="2400" dirty="0">
              <a:solidFill>
                <a:schemeClr val="tx2"/>
              </a:solidFill>
              <a:latin typeface="Calibri" panose="020F0502020204030204" pitchFamily="34" charset="0"/>
              <a:cs typeface="Calibri" panose="020F0502020204030204" pitchFamily="34" charset="0"/>
            </a:endParaRPr>
          </a:p>
          <a:p>
            <a:pPr marL="342900" indent="-342900" fontAlgn="auto">
              <a:spcBef>
                <a:spcPts val="0"/>
              </a:spcBef>
              <a:spcAft>
                <a:spcPts val="0"/>
              </a:spcAft>
              <a:buFont typeface="Courier New" panose="02070309020205020404" pitchFamily="49" charset="0"/>
              <a:buChar char="o"/>
              <a:defRPr/>
            </a:pPr>
            <a:r>
              <a:rPr lang="en-US" sz="2400" dirty="0">
                <a:solidFill>
                  <a:schemeClr val="tx2"/>
                </a:solidFill>
                <a:latin typeface="Calibri" panose="020F0502020204030204" pitchFamily="34" charset="0"/>
                <a:cs typeface="Calibri" panose="020F0502020204030204" pitchFamily="34" charset="0"/>
              </a:rPr>
              <a:t>Analysis of the geomagnetic field disturbance </a:t>
            </a:r>
            <a:r>
              <a:rPr lang="en-US" sz="2400" dirty="0" smtClean="0">
                <a:solidFill>
                  <a:schemeClr val="tx2"/>
                </a:solidFill>
                <a:latin typeface="Calibri" panose="020F0502020204030204" pitchFamily="34" charset="0"/>
                <a:cs typeface="Calibri" panose="020F0502020204030204" pitchFamily="34" charset="0"/>
              </a:rPr>
              <a:t>based on the data of </a:t>
            </a:r>
            <a:r>
              <a:rPr lang="en-US" sz="2400" dirty="0">
                <a:solidFill>
                  <a:schemeClr val="tx2"/>
                </a:solidFill>
                <a:latin typeface="Calibri" panose="020F0502020204030204" pitchFamily="34" charset="0"/>
                <a:cs typeface="Calibri" panose="020F0502020204030204" pitchFamily="34" charset="0"/>
              </a:rPr>
              <a:t>the </a:t>
            </a:r>
            <a:r>
              <a:rPr lang="en-US" sz="2400" dirty="0" err="1">
                <a:solidFill>
                  <a:schemeClr val="tx2"/>
                </a:solidFill>
                <a:latin typeface="Calibri" panose="020F0502020204030204" pitchFamily="34" charset="0"/>
                <a:cs typeface="Calibri" panose="020F0502020204030204" pitchFamily="34" charset="0"/>
              </a:rPr>
              <a:t>Pleshchenitsy</a:t>
            </a:r>
            <a:r>
              <a:rPr lang="en-US" sz="2400" dirty="0">
                <a:solidFill>
                  <a:schemeClr val="tx2"/>
                </a:solidFill>
                <a:latin typeface="Calibri" panose="020F0502020204030204" pitchFamily="34" charset="0"/>
                <a:cs typeface="Calibri" panose="020F0502020204030204" pitchFamily="34" charset="0"/>
              </a:rPr>
              <a:t> Geophysical Observatory</a:t>
            </a:r>
          </a:p>
          <a:p>
            <a:pPr marL="342900" indent="-342900" fontAlgn="auto">
              <a:spcBef>
                <a:spcPts val="0"/>
              </a:spcBef>
              <a:spcAft>
                <a:spcPts val="0"/>
              </a:spcAft>
              <a:buFont typeface="Courier New" panose="02070309020205020404" pitchFamily="49" charset="0"/>
              <a:buChar char="o"/>
              <a:defRPr/>
            </a:pPr>
            <a:endParaRPr lang="en-US" sz="2400" dirty="0">
              <a:solidFill>
                <a:schemeClr val="tx2"/>
              </a:solidFill>
              <a:latin typeface="Calibri" panose="020F0502020204030204" pitchFamily="34" charset="0"/>
              <a:cs typeface="Calibri" panose="020F0502020204030204" pitchFamily="34" charset="0"/>
            </a:endParaRPr>
          </a:p>
          <a:p>
            <a:pPr marL="342900" indent="-342900" fontAlgn="auto">
              <a:spcBef>
                <a:spcPts val="0"/>
              </a:spcBef>
              <a:spcAft>
                <a:spcPts val="0"/>
              </a:spcAft>
              <a:buFont typeface="Courier New" panose="02070309020205020404" pitchFamily="49" charset="0"/>
              <a:buChar char="o"/>
              <a:defRPr/>
            </a:pPr>
            <a:r>
              <a:rPr lang="en-US" sz="2400" dirty="0">
                <a:solidFill>
                  <a:schemeClr val="tx2"/>
                </a:solidFill>
                <a:latin typeface="Calibri" panose="020F0502020204030204" pitchFamily="34" charset="0"/>
                <a:cs typeface="Calibri" panose="020F0502020204030204" pitchFamily="34" charset="0"/>
              </a:rPr>
              <a:t> Conclusions</a:t>
            </a:r>
          </a:p>
          <a:p>
            <a:pPr fontAlgn="auto">
              <a:spcBef>
                <a:spcPts val="0"/>
              </a:spcBef>
              <a:spcAft>
                <a:spcPts val="0"/>
              </a:spcAft>
              <a:defRPr/>
            </a:pPr>
            <a:r>
              <a:rPr lang="en-US" sz="2400" dirty="0">
                <a:solidFill>
                  <a:schemeClr val="tx2"/>
                </a:solidFill>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83513" y="6448425"/>
            <a:ext cx="1828800" cy="365125"/>
          </a:xfrm>
        </p:spPr>
        <p:txBody>
          <a:bodyPr/>
          <a:lstStyle/>
          <a:p>
            <a:pPr>
              <a:defRPr/>
            </a:pPr>
            <a:fld id="{C8D3AC5E-78A6-485C-B52C-45878B007C5C}" type="slidenum">
              <a:rPr lang="ru-RU" smtClean="0"/>
              <a:pPr>
                <a:defRPr/>
              </a:pPr>
              <a:t>20</a:t>
            </a:fld>
            <a:endParaRPr lang="ru-RU"/>
          </a:p>
        </p:txBody>
      </p:sp>
      <p:sp>
        <p:nvSpPr>
          <p:cNvPr id="10" name="Rectangle 16"/>
          <p:cNvSpPr>
            <a:spLocks noChangeArrowheads="1"/>
          </p:cNvSpPr>
          <p:nvPr/>
        </p:nvSpPr>
        <p:spPr bwMode="auto">
          <a:xfrm>
            <a:off x="0" y="0"/>
            <a:ext cx="9144000" cy="523875"/>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Conclusions</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35843" name="Text Box 5"/>
          <p:cNvSpPr txBox="1">
            <a:spLocks noChangeArrowheads="1"/>
          </p:cNvSpPr>
          <p:nvPr/>
        </p:nvSpPr>
        <p:spPr bwMode="auto">
          <a:xfrm>
            <a:off x="323850" y="620713"/>
            <a:ext cx="8280400" cy="6786473"/>
          </a:xfrm>
          <a:prstGeom prst="rect">
            <a:avLst/>
          </a:prstGeom>
          <a:noFill/>
          <a:ln w="9525">
            <a:noFill/>
            <a:miter lim="800000"/>
            <a:headEnd/>
            <a:tailEnd/>
          </a:ln>
        </p:spPr>
        <p:txBody>
          <a:bodyPr>
            <a:spAutoFit/>
          </a:bodyPr>
          <a:lstStyle/>
          <a:p>
            <a:pPr marL="342900" indent="-342900">
              <a:lnSpc>
                <a:spcPct val="110000"/>
              </a:lnSpc>
              <a:spcAft>
                <a:spcPts val="1200"/>
              </a:spcAft>
              <a:buFont typeface="Arial" charset="0"/>
              <a:buChar char="•"/>
            </a:pPr>
            <a:r>
              <a:rPr lang="en-US" sz="2400" dirty="0">
                <a:solidFill>
                  <a:schemeClr val="tx2"/>
                </a:solidFill>
                <a:latin typeface="Calibri" pitchFamily="34" charset="0"/>
              </a:rPr>
              <a:t>In Republic of </a:t>
            </a:r>
            <a:r>
              <a:rPr lang="en-US" sz="2400" dirty="0" smtClean="0">
                <a:solidFill>
                  <a:schemeClr val="tx2"/>
                </a:solidFill>
                <a:latin typeface="Calibri" pitchFamily="34" charset="0"/>
              </a:rPr>
              <a:t>Belarus, the </a:t>
            </a:r>
            <a:r>
              <a:rPr lang="en-US" sz="2400" dirty="0" smtClean="0">
                <a:solidFill>
                  <a:schemeClr val="tx2"/>
                </a:solidFill>
                <a:latin typeface="Calibri" pitchFamily="34" charset="0"/>
              </a:rPr>
              <a:t>determination </a:t>
            </a:r>
            <a:r>
              <a:rPr lang="en-US" sz="2400" dirty="0">
                <a:solidFill>
                  <a:schemeClr val="tx2"/>
                </a:solidFill>
                <a:latin typeface="Calibri" pitchFamily="34" charset="0"/>
              </a:rPr>
              <a:t>of the secular variations of the Earth’s magnetic field elements </a:t>
            </a:r>
            <a:r>
              <a:rPr lang="en-US" sz="2400" i="1" dirty="0">
                <a:solidFill>
                  <a:schemeClr val="tx2"/>
                </a:solidFill>
                <a:latin typeface="Calibri" pitchFamily="34" charset="0"/>
              </a:rPr>
              <a:t>D</a:t>
            </a:r>
            <a:r>
              <a:rPr lang="en-US" sz="2400" dirty="0">
                <a:solidFill>
                  <a:schemeClr val="tx2"/>
                </a:solidFill>
                <a:latin typeface="Calibri" pitchFamily="34" charset="0"/>
              </a:rPr>
              <a:t>, </a:t>
            </a:r>
            <a:r>
              <a:rPr lang="en-US" sz="2400" i="1" dirty="0">
                <a:solidFill>
                  <a:schemeClr val="tx2"/>
                </a:solidFill>
                <a:latin typeface="Calibri" pitchFamily="34" charset="0"/>
              </a:rPr>
              <a:t>H</a:t>
            </a:r>
            <a:r>
              <a:rPr lang="en-US" sz="2400" dirty="0">
                <a:solidFill>
                  <a:schemeClr val="tx2"/>
                </a:solidFill>
                <a:latin typeface="Calibri" pitchFamily="34" charset="0"/>
              </a:rPr>
              <a:t>, </a:t>
            </a:r>
            <a:r>
              <a:rPr lang="en-US" sz="2400" i="1" dirty="0">
                <a:solidFill>
                  <a:schemeClr val="tx2"/>
                </a:solidFill>
                <a:latin typeface="Calibri" pitchFamily="34" charset="0"/>
              </a:rPr>
              <a:t>Z</a:t>
            </a:r>
            <a:r>
              <a:rPr lang="en-US" sz="2400" dirty="0">
                <a:solidFill>
                  <a:schemeClr val="tx2"/>
                </a:solidFill>
                <a:latin typeface="Calibri" pitchFamily="34" charset="0"/>
              </a:rPr>
              <a:t>, </a:t>
            </a:r>
            <a:r>
              <a:rPr lang="en-US" sz="2400" i="1" dirty="0">
                <a:solidFill>
                  <a:schemeClr val="tx2"/>
                </a:solidFill>
                <a:latin typeface="Calibri" pitchFamily="34" charset="0"/>
              </a:rPr>
              <a:t>F</a:t>
            </a:r>
            <a:r>
              <a:rPr lang="en-US" sz="2400" dirty="0">
                <a:solidFill>
                  <a:schemeClr val="tx2"/>
                </a:solidFill>
                <a:latin typeface="Calibri" pitchFamily="34" charset="0"/>
              </a:rPr>
              <a:t> </a:t>
            </a:r>
            <a:r>
              <a:rPr lang="en-US" sz="2400" dirty="0" smtClean="0">
                <a:solidFill>
                  <a:schemeClr val="tx2"/>
                </a:solidFill>
                <a:latin typeface="Calibri" pitchFamily="34" charset="0"/>
              </a:rPr>
              <a:t>is</a:t>
            </a:r>
            <a:r>
              <a:rPr lang="en-US" sz="2400" dirty="0" smtClean="0">
                <a:solidFill>
                  <a:schemeClr val="tx2"/>
                </a:solidFill>
                <a:latin typeface="Calibri" pitchFamily="34" charset="0"/>
              </a:rPr>
              <a:t> </a:t>
            </a:r>
            <a:r>
              <a:rPr lang="en-US" sz="2400" dirty="0">
                <a:solidFill>
                  <a:schemeClr val="tx2"/>
                </a:solidFill>
                <a:latin typeface="Calibri" pitchFamily="34" charset="0"/>
              </a:rPr>
              <a:t>c</a:t>
            </a:r>
            <a:r>
              <a:rPr lang="en-US" sz="2400" dirty="0" smtClean="0">
                <a:solidFill>
                  <a:schemeClr val="tx2"/>
                </a:solidFill>
                <a:latin typeface="Calibri" pitchFamily="34" charset="0"/>
              </a:rPr>
              <a:t>ontinuously </a:t>
            </a:r>
            <a:r>
              <a:rPr lang="en-US" sz="2400" dirty="0">
                <a:solidFill>
                  <a:schemeClr val="tx2"/>
                </a:solidFill>
                <a:latin typeface="Calibri" pitchFamily="34" charset="0"/>
              </a:rPr>
              <a:t>carried </a:t>
            </a:r>
            <a:r>
              <a:rPr lang="en-US" sz="2400" dirty="0">
                <a:solidFill>
                  <a:schemeClr val="tx2"/>
                </a:solidFill>
                <a:latin typeface="Calibri" pitchFamily="34" charset="0"/>
              </a:rPr>
              <a:t>out </a:t>
            </a:r>
            <a:r>
              <a:rPr lang="en-US" sz="2400" dirty="0" smtClean="0">
                <a:solidFill>
                  <a:schemeClr val="tx2"/>
                </a:solidFill>
                <a:latin typeface="Calibri" pitchFamily="34" charset="0"/>
              </a:rPr>
              <a:t>by the geomagnetic station at </a:t>
            </a:r>
            <a:r>
              <a:rPr lang="en-US" sz="2400" dirty="0">
                <a:solidFill>
                  <a:schemeClr val="tx2"/>
                </a:solidFill>
                <a:latin typeface="Calibri" pitchFamily="34" charset="0"/>
              </a:rPr>
              <a:t>the </a:t>
            </a:r>
            <a:r>
              <a:rPr lang="en-US" sz="2400" dirty="0" err="1">
                <a:solidFill>
                  <a:schemeClr val="tx2"/>
                </a:solidFill>
                <a:latin typeface="Calibri" pitchFamily="34" charset="0"/>
              </a:rPr>
              <a:t>Pleshchenitsy</a:t>
            </a:r>
            <a:r>
              <a:rPr lang="en-US" sz="2400" dirty="0">
                <a:solidFill>
                  <a:schemeClr val="tx2"/>
                </a:solidFill>
                <a:latin typeface="Calibri" pitchFamily="34" charset="0"/>
              </a:rPr>
              <a:t> Geophysical Observatory </a:t>
            </a:r>
            <a:r>
              <a:rPr lang="en-US" sz="2400" dirty="0" smtClean="0">
                <a:solidFill>
                  <a:schemeClr val="tx2"/>
                </a:solidFill>
                <a:latin typeface="Calibri" pitchFamily="34" charset="0"/>
              </a:rPr>
              <a:t>(65 km out of Minsk) </a:t>
            </a:r>
            <a:r>
              <a:rPr lang="en-US" sz="2400" dirty="0">
                <a:solidFill>
                  <a:schemeClr val="tx2"/>
                </a:solidFill>
                <a:latin typeface="Calibri" pitchFamily="34" charset="0"/>
              </a:rPr>
              <a:t>since 1960.</a:t>
            </a:r>
          </a:p>
          <a:p>
            <a:pPr marL="342900" indent="-342900">
              <a:lnSpc>
                <a:spcPct val="110000"/>
              </a:lnSpc>
              <a:spcAft>
                <a:spcPts val="1200"/>
              </a:spcAft>
              <a:buFont typeface="Arial" charset="0"/>
              <a:buChar char="•"/>
            </a:pPr>
            <a:r>
              <a:rPr lang="en-US" sz="2400" dirty="0">
                <a:solidFill>
                  <a:schemeClr val="tx2"/>
                </a:solidFill>
                <a:latin typeface="Calibri" pitchFamily="34" charset="0"/>
              </a:rPr>
              <a:t>An increase in the geomagnetic field elements </a:t>
            </a:r>
            <a:r>
              <a:rPr lang="en-US" sz="2400" i="1" dirty="0">
                <a:solidFill>
                  <a:schemeClr val="tx2"/>
                </a:solidFill>
                <a:latin typeface="Calibri" pitchFamily="34" charset="0"/>
              </a:rPr>
              <a:t>D</a:t>
            </a:r>
            <a:r>
              <a:rPr lang="en-US" sz="2400" dirty="0">
                <a:solidFill>
                  <a:schemeClr val="tx2"/>
                </a:solidFill>
                <a:latin typeface="Calibri" pitchFamily="34" charset="0"/>
              </a:rPr>
              <a:t>, </a:t>
            </a:r>
            <a:r>
              <a:rPr lang="en-US" sz="2400" i="1" dirty="0">
                <a:solidFill>
                  <a:schemeClr val="tx2"/>
                </a:solidFill>
                <a:latin typeface="Calibri" pitchFamily="34" charset="0"/>
              </a:rPr>
              <a:t>Z</a:t>
            </a:r>
            <a:r>
              <a:rPr lang="en-US" sz="2400" dirty="0">
                <a:solidFill>
                  <a:schemeClr val="tx2"/>
                </a:solidFill>
                <a:latin typeface="Calibri" pitchFamily="34" charset="0"/>
              </a:rPr>
              <a:t>, </a:t>
            </a:r>
            <a:r>
              <a:rPr lang="en-US" sz="2400" i="1" dirty="0">
                <a:solidFill>
                  <a:schemeClr val="tx2"/>
                </a:solidFill>
                <a:latin typeface="Calibri" pitchFamily="34" charset="0"/>
              </a:rPr>
              <a:t>F</a:t>
            </a:r>
            <a:r>
              <a:rPr lang="en-US" sz="2400" dirty="0">
                <a:solidFill>
                  <a:schemeClr val="tx2"/>
                </a:solidFill>
                <a:latin typeface="Calibri" pitchFamily="34" charset="0"/>
              </a:rPr>
              <a:t> </a:t>
            </a:r>
            <a:r>
              <a:rPr lang="en-US" sz="2400" dirty="0" smtClean="0">
                <a:solidFill>
                  <a:schemeClr val="tx2"/>
                </a:solidFill>
                <a:latin typeface="Calibri" pitchFamily="34" charset="0"/>
              </a:rPr>
              <a:t>observed </a:t>
            </a:r>
            <a:r>
              <a:rPr lang="en-US" sz="2400" dirty="0" smtClean="0">
                <a:solidFill>
                  <a:schemeClr val="tx2"/>
                </a:solidFill>
                <a:latin typeface="Calibri" pitchFamily="34" charset="0"/>
              </a:rPr>
              <a:t>is likely connected with the </a:t>
            </a:r>
            <a:r>
              <a:rPr lang="en-US" sz="2400" dirty="0">
                <a:solidFill>
                  <a:schemeClr val="tx2"/>
                </a:solidFill>
                <a:latin typeface="Calibri" pitchFamily="34" charset="0"/>
              </a:rPr>
              <a:t>continuing displacement of the Earth’s magnetic </a:t>
            </a:r>
            <a:r>
              <a:rPr lang="en-US" sz="2400" dirty="0" smtClean="0">
                <a:solidFill>
                  <a:schemeClr val="tx2"/>
                </a:solidFill>
                <a:latin typeface="Calibri" pitchFamily="34" charset="0"/>
              </a:rPr>
              <a:t>poles.</a:t>
            </a:r>
            <a:endParaRPr lang="en-US" sz="2400" dirty="0">
              <a:solidFill>
                <a:schemeClr val="tx2"/>
              </a:solidFill>
              <a:latin typeface="Calibri" pitchFamily="34" charset="0"/>
            </a:endParaRPr>
          </a:p>
          <a:p>
            <a:pPr marL="342900" indent="-342900">
              <a:lnSpc>
                <a:spcPct val="110000"/>
              </a:lnSpc>
              <a:spcAft>
                <a:spcPts val="1200"/>
              </a:spcAft>
              <a:buFont typeface="Arial" charset="0"/>
              <a:buChar char="•"/>
            </a:pPr>
            <a:r>
              <a:rPr lang="en-US" sz="2400" dirty="0">
                <a:solidFill>
                  <a:schemeClr val="tx2"/>
                </a:solidFill>
                <a:latin typeface="Calibri" pitchFamily="34" charset="0"/>
              </a:rPr>
              <a:t>A periodic character of the change of the geomagnetic field disturbance which corresponds to the solar activity cycles with a shift towards the solar activity decrease phase is revealed.</a:t>
            </a:r>
          </a:p>
          <a:p>
            <a:pPr marL="342900" indent="-342900">
              <a:lnSpc>
                <a:spcPct val="110000"/>
              </a:lnSpc>
              <a:spcAft>
                <a:spcPts val="1200"/>
              </a:spcAft>
              <a:buFont typeface="Arial" charset="0"/>
              <a:buChar char="•"/>
            </a:pPr>
            <a:r>
              <a:rPr lang="en-US" sz="2400" dirty="0" smtClean="0">
                <a:solidFill>
                  <a:schemeClr val="tx2"/>
                </a:solidFill>
                <a:latin typeface="Calibri" pitchFamily="34" charset="0"/>
              </a:rPr>
              <a:t>The </a:t>
            </a:r>
            <a:r>
              <a:rPr lang="en-US" sz="2400" dirty="0">
                <a:solidFill>
                  <a:schemeClr val="tx2"/>
                </a:solidFill>
                <a:latin typeface="Calibri" pitchFamily="34" charset="0"/>
              </a:rPr>
              <a:t>Earth’s magnetic field in 2022 </a:t>
            </a:r>
            <a:r>
              <a:rPr lang="en-US" sz="2400" dirty="0" smtClean="0">
                <a:solidFill>
                  <a:schemeClr val="tx2"/>
                </a:solidFill>
                <a:latin typeface="Calibri" pitchFamily="34" charset="0"/>
              </a:rPr>
              <a:t>is </a:t>
            </a:r>
            <a:r>
              <a:rPr lang="en-US" sz="2400" dirty="0">
                <a:solidFill>
                  <a:schemeClr val="tx2"/>
                </a:solidFill>
                <a:latin typeface="Calibri" pitchFamily="34" charset="0"/>
              </a:rPr>
              <a:t>rather </a:t>
            </a:r>
            <a:r>
              <a:rPr lang="en-US" sz="2400" dirty="0" smtClean="0">
                <a:solidFill>
                  <a:schemeClr val="tx2"/>
                </a:solidFill>
                <a:latin typeface="Calibri" pitchFamily="34" charset="0"/>
              </a:rPr>
              <a:t>disturbed, and </a:t>
            </a:r>
            <a:r>
              <a:rPr lang="en-US" sz="2400" dirty="0" smtClean="0">
                <a:solidFill>
                  <a:schemeClr val="tx2"/>
                </a:solidFill>
                <a:latin typeface="Calibri" pitchFamily="34" charset="0"/>
              </a:rPr>
              <a:t>geomagnetic </a:t>
            </a:r>
            <a:r>
              <a:rPr lang="en-US" sz="2400" dirty="0">
                <a:solidFill>
                  <a:schemeClr val="tx2"/>
                </a:solidFill>
                <a:latin typeface="Calibri" pitchFamily="34" charset="0"/>
              </a:rPr>
              <a:t>activity level </a:t>
            </a:r>
            <a:r>
              <a:rPr lang="en-US" sz="2400" dirty="0" smtClean="0">
                <a:solidFill>
                  <a:schemeClr val="tx2"/>
                </a:solidFill>
                <a:latin typeface="Calibri" pitchFamily="34" charset="0"/>
              </a:rPr>
              <a:t>higher </a:t>
            </a:r>
            <a:r>
              <a:rPr lang="en-US" sz="2400" dirty="0">
                <a:solidFill>
                  <a:schemeClr val="tx2"/>
                </a:solidFill>
                <a:latin typeface="Calibri" pitchFamily="34" charset="0"/>
              </a:rPr>
              <a:t>than </a:t>
            </a:r>
            <a:r>
              <a:rPr lang="en-US" sz="2400" dirty="0" smtClean="0">
                <a:solidFill>
                  <a:schemeClr val="tx2"/>
                </a:solidFill>
                <a:latin typeface="Calibri" pitchFamily="34" charset="0"/>
              </a:rPr>
              <a:t>the </a:t>
            </a:r>
            <a:r>
              <a:rPr lang="en-US" sz="2400" dirty="0">
                <a:solidFill>
                  <a:schemeClr val="tx2"/>
                </a:solidFill>
                <a:latin typeface="Calibri" pitchFamily="34" charset="0"/>
              </a:rPr>
              <a:t>previous </a:t>
            </a:r>
            <a:r>
              <a:rPr lang="en-US" sz="2400" dirty="0" smtClean="0">
                <a:solidFill>
                  <a:schemeClr val="tx2"/>
                </a:solidFill>
                <a:latin typeface="Calibri" pitchFamily="34" charset="0"/>
              </a:rPr>
              <a:t>year one.</a:t>
            </a:r>
            <a:endParaRPr lang="en-US" sz="2400" dirty="0">
              <a:solidFill>
                <a:schemeClr val="tx2"/>
              </a:solidFill>
              <a:latin typeface="Calibri" pitchFamily="34" charset="0"/>
            </a:endParaRPr>
          </a:p>
          <a:p>
            <a:pPr marL="342900" indent="-342900">
              <a:lnSpc>
                <a:spcPct val="95000"/>
              </a:lnSpc>
              <a:spcAft>
                <a:spcPts val="1200"/>
              </a:spcAft>
              <a:buFont typeface="Arial" charset="0"/>
              <a:buChar char="•"/>
            </a:pPr>
            <a:endParaRPr lang="en-US" sz="2200" dirty="0">
              <a:solidFill>
                <a:schemeClr val="tx2"/>
              </a:solidFill>
              <a:latin typeface="Calibri" pitchFamily="34" charset="0"/>
            </a:endParaRPr>
          </a:p>
          <a:p>
            <a:pPr marL="342900" indent="-342900">
              <a:lnSpc>
                <a:spcPct val="95000"/>
              </a:lnSpc>
              <a:spcAft>
                <a:spcPts val="1200"/>
              </a:spcAft>
              <a:buFont typeface="Arial" charset="0"/>
              <a:buChar char="•"/>
            </a:pPr>
            <a:endParaRPr lang="en-US" sz="2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783513" y="6448425"/>
            <a:ext cx="1828800" cy="365125"/>
          </a:xfrm>
        </p:spPr>
        <p:txBody>
          <a:bodyPr/>
          <a:lstStyle/>
          <a:p>
            <a:pPr>
              <a:defRPr/>
            </a:pPr>
            <a:fld id="{C8D3AC5E-78A6-485C-B52C-45878B007C5C}" type="slidenum">
              <a:rPr lang="ru-RU" smtClean="0"/>
              <a:pPr>
                <a:defRPr/>
              </a:pPr>
              <a:t>21</a:t>
            </a:fld>
            <a:endParaRPr lang="ru-RU"/>
          </a:p>
        </p:txBody>
      </p:sp>
      <p:sp>
        <p:nvSpPr>
          <p:cNvPr id="10" name="Rectangle 16"/>
          <p:cNvSpPr>
            <a:spLocks noChangeArrowheads="1"/>
          </p:cNvSpPr>
          <p:nvPr/>
        </p:nvSpPr>
        <p:spPr bwMode="auto">
          <a:xfrm>
            <a:off x="0" y="2394754"/>
            <a:ext cx="9144000" cy="1754326"/>
          </a:xfrm>
          <a:prstGeom prst="rect">
            <a:avLst/>
          </a:prstGeom>
          <a:noFill/>
          <a:ln>
            <a:noFill/>
          </a:ln>
          <a:extLst/>
        </p:spPr>
        <p:txBody>
          <a:bodyPr>
            <a:spAutoFit/>
          </a:bodyPr>
          <a:lstStyle/>
          <a:p>
            <a:pPr algn="ctr">
              <a:defRPr/>
            </a:pPr>
            <a:r>
              <a:rPr lang="en-US" sz="5400" b="1" i="1" dirty="0">
                <a:solidFill>
                  <a:schemeClr val="accent1">
                    <a:lumMod val="75000"/>
                  </a:schemeClr>
                </a:solidFill>
                <a:effectLst>
                  <a:outerShdw blurRad="38100" dist="38100" dir="2700000" algn="tl">
                    <a:srgbClr val="000000"/>
                  </a:outerShdw>
                </a:effectLst>
                <a:latin typeface="Arial" charset="0"/>
              </a:rPr>
              <a:t>T</a:t>
            </a:r>
            <a:r>
              <a:rPr lang="en-US" sz="5400" b="1" i="1" dirty="0" smtClean="0">
                <a:solidFill>
                  <a:schemeClr val="accent1">
                    <a:lumMod val="75000"/>
                  </a:schemeClr>
                </a:solidFill>
                <a:effectLst>
                  <a:outerShdw blurRad="38100" dist="38100" dir="2700000" algn="tl">
                    <a:srgbClr val="000000"/>
                  </a:outerShdw>
                </a:effectLst>
                <a:latin typeface="Arial" charset="0"/>
              </a:rPr>
              <a:t>hank </a:t>
            </a:r>
            <a:r>
              <a:rPr lang="en-US" sz="5400" b="1" i="1" dirty="0">
                <a:solidFill>
                  <a:schemeClr val="accent1">
                    <a:lumMod val="75000"/>
                  </a:schemeClr>
                </a:solidFill>
                <a:effectLst>
                  <a:outerShdw blurRad="38100" dist="38100" dir="2700000" algn="tl">
                    <a:srgbClr val="000000"/>
                  </a:outerShdw>
                </a:effectLst>
                <a:latin typeface="Arial" charset="0"/>
              </a:rPr>
              <a:t>you for your </a:t>
            </a:r>
            <a:r>
              <a:rPr lang="en-US" sz="5400" b="1" i="1" dirty="0" smtClean="0">
                <a:solidFill>
                  <a:schemeClr val="accent1">
                    <a:lumMod val="75000"/>
                  </a:schemeClr>
                </a:solidFill>
                <a:effectLst>
                  <a:outerShdw blurRad="38100" dist="38100" dir="2700000" algn="tl">
                    <a:srgbClr val="000000"/>
                  </a:outerShdw>
                </a:effectLst>
                <a:latin typeface="Arial" charset="0"/>
              </a:rPr>
              <a:t>attention!</a:t>
            </a:r>
            <a:endParaRPr lang="ru-RU" sz="5400" b="1" i="1" dirty="0">
              <a:solidFill>
                <a:schemeClr val="accent1">
                  <a:lumMod val="75000"/>
                </a:schemeClr>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535111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ChangeArrowheads="1"/>
          </p:cNvSpPr>
          <p:nvPr/>
        </p:nvSpPr>
        <p:spPr bwMode="auto">
          <a:xfrm>
            <a:off x="0" y="1919288"/>
            <a:ext cx="9144000" cy="0"/>
          </a:xfrm>
          <a:prstGeom prst="rect">
            <a:avLst/>
          </a:prstGeom>
          <a:noFill/>
          <a:ln w="9525">
            <a:noFill/>
            <a:miter lim="800000"/>
            <a:headEnd/>
            <a:tailEnd/>
          </a:ln>
        </p:spPr>
        <p:txBody>
          <a:bodyPr wrap="none" anchor="ctr">
            <a:spAutoFit/>
          </a:bodyPr>
          <a:lstStyle/>
          <a:p>
            <a:endParaRPr lang="ru-RU" altLang="ru-RU"/>
          </a:p>
        </p:txBody>
      </p:sp>
      <p:sp>
        <p:nvSpPr>
          <p:cNvPr id="2" name="Номер слайда 1"/>
          <p:cNvSpPr>
            <a:spLocks noGrp="1"/>
          </p:cNvSpPr>
          <p:nvPr>
            <p:ph type="sldNum" sz="quarter" idx="12"/>
          </p:nvPr>
        </p:nvSpPr>
        <p:spPr>
          <a:xfrm>
            <a:off x="7783513" y="6448425"/>
            <a:ext cx="1828800" cy="365125"/>
          </a:xfrm>
        </p:spPr>
        <p:txBody>
          <a:bodyPr/>
          <a:lstStyle/>
          <a:p>
            <a:pPr>
              <a:defRPr/>
            </a:pPr>
            <a:fld id="{FA9D8239-0209-43C3-BDB5-BD4E699F7286}" type="slidenum">
              <a:rPr lang="ru-RU" smtClean="0"/>
              <a:pPr>
                <a:defRPr/>
              </a:pPr>
              <a:t>3</a:t>
            </a:fld>
            <a:endParaRPr lang="ru-RU" dirty="0"/>
          </a:p>
        </p:txBody>
      </p:sp>
      <p:sp>
        <p:nvSpPr>
          <p:cNvPr id="8"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Historical investigations of the Earth’s</a:t>
            </a:r>
          </a:p>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 magnetic field in Belarus</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10" name="Text Box 5"/>
          <p:cNvSpPr txBox="1">
            <a:spLocks noChangeArrowheads="1"/>
          </p:cNvSpPr>
          <p:nvPr/>
        </p:nvSpPr>
        <p:spPr bwMode="auto">
          <a:xfrm>
            <a:off x="290513" y="908720"/>
            <a:ext cx="8529637" cy="4961358"/>
          </a:xfrm>
          <a:prstGeom prst="rect">
            <a:avLst/>
          </a:prstGeom>
          <a:noFill/>
          <a:ln w="9525">
            <a:noFill/>
            <a:miter lim="800000"/>
            <a:headEnd/>
            <a:tailEnd/>
          </a:ln>
        </p:spPr>
        <p:txBody>
          <a:bodyPr>
            <a:spAutoFit/>
          </a:bodyPr>
          <a:lstStyle/>
          <a:p>
            <a:pPr marL="342900" indent="-342900">
              <a:lnSpc>
                <a:spcPct val="95000"/>
              </a:lnSpc>
              <a:spcAft>
                <a:spcPts val="1200"/>
              </a:spcAft>
              <a:buFont typeface="Arial" charset="0"/>
              <a:buChar char="•"/>
            </a:pPr>
            <a:r>
              <a:rPr lang="en-US" sz="2400" dirty="0">
                <a:solidFill>
                  <a:schemeClr val="tx2"/>
                </a:solidFill>
                <a:latin typeface="Calibri" pitchFamily="34" charset="0"/>
              </a:rPr>
              <a:t>The characteristics of the magnetic field of the Earth was measured in Minsk for the first time in 1875 by I.N. Smirnov, an Associate Professor of the Kazan University (Russia), who was among the pioneers of the magnetic survey in Belarus.</a:t>
            </a:r>
          </a:p>
          <a:p>
            <a:pPr marL="342900" indent="-342900">
              <a:lnSpc>
                <a:spcPct val="95000"/>
              </a:lnSpc>
              <a:spcAft>
                <a:spcPts val="1200"/>
              </a:spcAft>
              <a:buFont typeface="Arial" charset="0"/>
              <a:buChar char="•"/>
            </a:pPr>
            <a:r>
              <a:rPr lang="en-US" sz="2400" dirty="0">
                <a:solidFill>
                  <a:schemeClr val="tx2"/>
                </a:solidFill>
                <a:latin typeface="Calibri" pitchFamily="34" charset="0"/>
              </a:rPr>
              <a:t>Later, the determinations of the values of </a:t>
            </a:r>
            <a:r>
              <a:rPr lang="en-GB" sz="2400" dirty="0">
                <a:solidFill>
                  <a:schemeClr val="tx2"/>
                </a:solidFill>
                <a:latin typeface="Calibri" pitchFamily="34" charset="0"/>
              </a:rPr>
              <a:t>the </a:t>
            </a:r>
            <a:r>
              <a:rPr lang="en-US" sz="2400" dirty="0">
                <a:solidFill>
                  <a:schemeClr val="tx2"/>
                </a:solidFill>
                <a:latin typeface="Calibri" pitchFamily="34" charset="0"/>
              </a:rPr>
              <a:t>geomagnetic elements in Minsk were repeated by the staff of the Main Geophysical Observatory (St. Petersburg, Russia) in 1904, 1924 and 1927.</a:t>
            </a:r>
          </a:p>
          <a:p>
            <a:pPr marL="342900" indent="-342900">
              <a:lnSpc>
                <a:spcPct val="95000"/>
              </a:lnSpc>
              <a:spcAft>
                <a:spcPts val="1200"/>
              </a:spcAft>
              <a:buFont typeface="Arial" charset="0"/>
              <a:buChar char="•"/>
            </a:pPr>
            <a:r>
              <a:rPr lang="en-US" sz="2400" dirty="0">
                <a:solidFill>
                  <a:schemeClr val="tx2"/>
                </a:solidFill>
                <a:latin typeface="Calibri" pitchFamily="34" charset="0"/>
              </a:rPr>
              <a:t>Subsequent measurements were carried out at the base observation station of the secular variations in Minsk, which was created by the Institute of Terrestrial Magnetism (now IZMIRAN). The Earth’s magnetic field measurements were made there in 1938, 1945, 1947, 1948, 1949, 1954, 1959, 1960</a:t>
            </a:r>
            <a:r>
              <a:rPr lang="en-US" sz="2400" dirty="0" smtClean="0">
                <a:solidFill>
                  <a:schemeClr val="tx2"/>
                </a:solidFill>
                <a:latin typeface="Calibri" pitchFamily="34" charset="0"/>
              </a:rPr>
              <a:t>.</a:t>
            </a:r>
          </a:p>
        </p:txBody>
      </p:sp>
      <p:sp>
        <p:nvSpPr>
          <p:cNvPr id="6" name="Text Box 5"/>
          <p:cNvSpPr txBox="1">
            <a:spLocks noChangeArrowheads="1"/>
          </p:cNvSpPr>
          <p:nvPr/>
        </p:nvSpPr>
        <p:spPr bwMode="auto">
          <a:xfrm>
            <a:off x="323528" y="5877272"/>
            <a:ext cx="8352928" cy="707886"/>
          </a:xfrm>
          <a:prstGeom prst="rect">
            <a:avLst/>
          </a:prstGeom>
          <a:noFill/>
          <a:ln w="9525">
            <a:noFill/>
            <a:miter lim="800000"/>
            <a:headEnd/>
            <a:tailEnd/>
          </a:ln>
        </p:spPr>
        <p:txBody>
          <a:bodyPr wrap="square">
            <a:spAutoFit/>
          </a:bodyPr>
          <a:lstStyle/>
          <a:p>
            <a:pPr fontAlgn="auto">
              <a:spcBef>
                <a:spcPts val="0"/>
              </a:spcBef>
              <a:spcAft>
                <a:spcPts val="1200"/>
              </a:spcAft>
              <a:defRPr/>
            </a:pPr>
            <a:r>
              <a:rPr lang="en-US" sz="2000" i="1" dirty="0" smtClean="0">
                <a:solidFill>
                  <a:schemeClr val="tx2"/>
                </a:solidFill>
                <a:latin typeface="Calibri" panose="020F0502020204030204" pitchFamily="34" charset="0"/>
                <a:cs typeface="Calibri" panose="020F0502020204030204" pitchFamily="34" charset="0"/>
              </a:rPr>
              <a:t>Note</a:t>
            </a:r>
            <a:r>
              <a:rPr lang="en-US" sz="2000" i="1" dirty="0">
                <a:solidFill>
                  <a:schemeClr val="tx2"/>
                </a:solidFill>
                <a:latin typeface="Calibri" panose="020F0502020204030204" pitchFamily="34" charset="0"/>
                <a:cs typeface="Calibri" panose="020F0502020204030204" pitchFamily="34" charset="0"/>
              </a:rPr>
              <a:t>. </a:t>
            </a:r>
            <a:r>
              <a:rPr lang="en-US" sz="2000" i="1" dirty="0" smtClean="0">
                <a:solidFill>
                  <a:schemeClr val="tx2"/>
                </a:solidFill>
                <a:latin typeface="Calibri" panose="020F0502020204030204" pitchFamily="34" charset="0"/>
                <a:cs typeface="Calibri" panose="020F0502020204030204" pitchFamily="34" charset="0"/>
              </a:rPr>
              <a:t>All </a:t>
            </a:r>
            <a:r>
              <a:rPr lang="en-US" sz="2000" i="1" dirty="0">
                <a:solidFill>
                  <a:schemeClr val="tx2"/>
                </a:solidFill>
                <a:latin typeface="Calibri" panose="020F0502020204030204" pitchFamily="34" charset="0"/>
                <a:cs typeface="Calibri" panose="020F0502020204030204" pitchFamily="34" charset="0"/>
              </a:rPr>
              <a:t>the data of observations made at the Minsk station were reduced to the values obtained at the </a:t>
            </a:r>
            <a:r>
              <a:rPr lang="en-US" sz="2000" i="1" dirty="0" err="1">
                <a:solidFill>
                  <a:schemeClr val="tx2"/>
                </a:solidFill>
                <a:latin typeface="Calibri" panose="020F0502020204030204" pitchFamily="34" charset="0"/>
                <a:cs typeface="Calibri" panose="020F0502020204030204" pitchFamily="34" charset="0"/>
              </a:rPr>
              <a:t>Pleshchenitsy</a:t>
            </a:r>
            <a:r>
              <a:rPr lang="en-US" sz="2000" i="1" dirty="0">
                <a:solidFill>
                  <a:schemeClr val="tx2"/>
                </a:solidFill>
                <a:latin typeface="Calibri" panose="020F0502020204030204" pitchFamily="34" charset="0"/>
                <a:cs typeface="Calibri" panose="020F0502020204030204" pitchFamily="34" charset="0"/>
              </a:rPr>
              <a:t> Geophysical </a:t>
            </a:r>
            <a:r>
              <a:rPr lang="en-US" sz="2000" i="1" dirty="0" smtClean="0">
                <a:solidFill>
                  <a:schemeClr val="tx2"/>
                </a:solidFill>
                <a:latin typeface="Calibri" panose="020F0502020204030204" pitchFamily="34" charset="0"/>
                <a:cs typeface="Calibri" panose="020F0502020204030204" pitchFamily="34" charset="0"/>
              </a:rPr>
              <a:t>Observatory.</a:t>
            </a:r>
            <a:endParaRPr lang="en-US" sz="2000" i="1" dirty="0">
              <a:solidFill>
                <a:schemeClr val="tx2"/>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ChangeArrowheads="1"/>
          </p:cNvSpPr>
          <p:nvPr/>
        </p:nvSpPr>
        <p:spPr bwMode="auto">
          <a:xfrm>
            <a:off x="0" y="1919288"/>
            <a:ext cx="9144000" cy="0"/>
          </a:xfrm>
          <a:prstGeom prst="rect">
            <a:avLst/>
          </a:prstGeom>
          <a:noFill/>
          <a:ln w="9525">
            <a:noFill/>
            <a:miter lim="800000"/>
            <a:headEnd/>
            <a:tailEnd/>
          </a:ln>
        </p:spPr>
        <p:txBody>
          <a:bodyPr wrap="none" anchor="ctr">
            <a:spAutoFit/>
          </a:bodyPr>
          <a:lstStyle/>
          <a:p>
            <a:endParaRPr lang="ru-RU" altLang="ru-RU"/>
          </a:p>
        </p:txBody>
      </p:sp>
      <p:sp>
        <p:nvSpPr>
          <p:cNvPr id="18434" name="Rectangle 8"/>
          <p:cNvSpPr>
            <a:spLocks noChangeArrowheads="1"/>
          </p:cNvSpPr>
          <p:nvPr/>
        </p:nvSpPr>
        <p:spPr bwMode="auto">
          <a:xfrm>
            <a:off x="107504" y="4360863"/>
            <a:ext cx="8424862" cy="2225675"/>
          </a:xfrm>
          <a:prstGeom prst="rect">
            <a:avLst/>
          </a:prstGeom>
          <a:noFill/>
          <a:ln w="9525">
            <a:noFill/>
            <a:miter lim="800000"/>
            <a:headEnd/>
            <a:tailEnd/>
          </a:ln>
        </p:spPr>
        <p:txBody>
          <a:bodyPr anchor="ctr">
            <a:spAutoFit/>
          </a:bodyPr>
          <a:lstStyle/>
          <a:p>
            <a:pPr marL="285750" indent="-285750">
              <a:buFont typeface="Arial" charset="0"/>
              <a:buChar char="•"/>
            </a:pPr>
            <a:r>
              <a:rPr lang="en-US" sz="2000" dirty="0" smtClean="0">
                <a:latin typeface="Calibri" pitchFamily="34" charset="0"/>
              </a:rPr>
              <a:t>During </a:t>
            </a:r>
            <a:r>
              <a:rPr lang="en-US" sz="2000" dirty="0">
                <a:latin typeface="Calibri" pitchFamily="34" charset="0"/>
              </a:rPr>
              <a:t>this period the magnetic declination </a:t>
            </a:r>
            <a:r>
              <a:rPr lang="en-US" sz="2000" i="1" dirty="0">
                <a:latin typeface="Calibri" pitchFamily="34" charset="0"/>
              </a:rPr>
              <a:t>D</a:t>
            </a:r>
            <a:r>
              <a:rPr lang="en-US" sz="2000" dirty="0">
                <a:latin typeface="Calibri" pitchFamily="34" charset="0"/>
              </a:rPr>
              <a:t> changed from the western one equal to 3°20′ in 1875 to the eastern one in about 1913 and reached 4°55′ till 1960. Hence, the overall change of the magnetic declination made up more than 8°.</a:t>
            </a:r>
            <a:endParaRPr lang="ru-RU" sz="2000" dirty="0">
              <a:latin typeface="Calibri" pitchFamily="34" charset="0"/>
            </a:endParaRPr>
          </a:p>
          <a:p>
            <a:pPr marL="285750" indent="-285750">
              <a:buFont typeface="Arial" charset="0"/>
              <a:buChar char="•"/>
            </a:pPr>
            <a:r>
              <a:rPr lang="en-US" sz="2000" dirty="0">
                <a:latin typeface="Calibri" pitchFamily="34" charset="0"/>
              </a:rPr>
              <a:t>The vertical component </a:t>
            </a:r>
            <a:r>
              <a:rPr lang="en-US" sz="2000" i="1" dirty="0">
                <a:latin typeface="Calibri" pitchFamily="34" charset="0"/>
              </a:rPr>
              <a:t>Z</a:t>
            </a:r>
            <a:r>
              <a:rPr lang="en-US" sz="2000" dirty="0">
                <a:latin typeface="Calibri" pitchFamily="34" charset="0"/>
              </a:rPr>
              <a:t> and an absolute value of the full vector of Earth's magnetic field strength </a:t>
            </a:r>
            <a:r>
              <a:rPr lang="en-US" sz="2000" i="1" dirty="0">
                <a:latin typeface="Calibri" pitchFamily="34" charset="0"/>
              </a:rPr>
              <a:t>F</a:t>
            </a:r>
            <a:r>
              <a:rPr lang="en-US" sz="2000" dirty="0">
                <a:latin typeface="Calibri" pitchFamily="34" charset="0"/>
              </a:rPr>
              <a:t> increased for the above-mentioned period by 2520 and 1980 </a:t>
            </a:r>
            <a:r>
              <a:rPr lang="en-US" sz="2000" dirty="0" err="1">
                <a:latin typeface="Calibri" pitchFamily="34" charset="0"/>
              </a:rPr>
              <a:t>nT</a:t>
            </a:r>
            <a:r>
              <a:rPr lang="en-US" sz="2000" dirty="0">
                <a:latin typeface="Calibri" pitchFamily="34" charset="0"/>
              </a:rPr>
              <a:t>, respectively</a:t>
            </a:r>
            <a:r>
              <a:rPr lang="ru-RU" sz="2000" dirty="0">
                <a:latin typeface="Calibri" pitchFamily="34" charset="0"/>
              </a:rPr>
              <a:t>.</a:t>
            </a:r>
          </a:p>
        </p:txBody>
      </p:sp>
      <p:sp>
        <p:nvSpPr>
          <p:cNvPr id="2" name="Номер слайда 1"/>
          <p:cNvSpPr>
            <a:spLocks noGrp="1"/>
          </p:cNvSpPr>
          <p:nvPr>
            <p:ph type="sldNum" sz="quarter" idx="12"/>
          </p:nvPr>
        </p:nvSpPr>
        <p:spPr>
          <a:xfrm>
            <a:off x="7783513" y="6448425"/>
            <a:ext cx="1828800" cy="365125"/>
          </a:xfrm>
        </p:spPr>
        <p:txBody>
          <a:bodyPr/>
          <a:lstStyle/>
          <a:p>
            <a:pPr>
              <a:defRPr/>
            </a:pPr>
            <a:fld id="{902D1676-855D-4A8E-964E-33C9AA350F51}" type="slidenum">
              <a:rPr lang="ru-RU" smtClean="0"/>
              <a:pPr>
                <a:defRPr/>
              </a:pPr>
              <a:t>4</a:t>
            </a:fld>
            <a:endParaRPr lang="ru-RU" dirty="0"/>
          </a:p>
        </p:txBody>
      </p:sp>
      <p:sp>
        <p:nvSpPr>
          <p:cNvPr id="8" name="Rectangle 16"/>
          <p:cNvSpPr>
            <a:spLocks noChangeArrowheads="1"/>
          </p:cNvSpPr>
          <p:nvPr/>
        </p:nvSpPr>
        <p:spPr bwMode="auto">
          <a:xfrm>
            <a:off x="0" y="0"/>
            <a:ext cx="9144000" cy="954088"/>
          </a:xfrm>
          <a:prstGeom prst="rect">
            <a:avLst/>
          </a:prstGeom>
          <a:noFill/>
          <a:ln>
            <a:noFill/>
          </a:ln>
          <a:extLst/>
        </p:spPr>
        <p:txBody>
          <a:bodyPr>
            <a:spAutoFit/>
          </a:bodyPr>
          <a:lstStyle/>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Historical investigations of the Earth’s</a:t>
            </a:r>
          </a:p>
          <a:p>
            <a:pPr algn="ctr">
              <a:defRPr/>
            </a:pPr>
            <a:r>
              <a:rPr lang="en-US" sz="2800" b="1" i="1" dirty="0">
                <a:solidFill>
                  <a:schemeClr val="accent1">
                    <a:lumMod val="75000"/>
                  </a:schemeClr>
                </a:solidFill>
                <a:effectLst>
                  <a:outerShdw blurRad="38100" dist="38100" dir="2700000" algn="tl">
                    <a:srgbClr val="000000"/>
                  </a:outerShdw>
                </a:effectLst>
                <a:latin typeface="Arial" charset="0"/>
              </a:rPr>
              <a:t> magnetic field in Belarus</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18437" name="TextBox 9"/>
          <p:cNvSpPr txBox="1">
            <a:spLocks noChangeArrowheads="1"/>
          </p:cNvSpPr>
          <p:nvPr/>
        </p:nvSpPr>
        <p:spPr bwMode="auto">
          <a:xfrm>
            <a:off x="756866" y="1052513"/>
            <a:ext cx="3167062" cy="2308225"/>
          </a:xfrm>
          <a:prstGeom prst="rect">
            <a:avLst/>
          </a:prstGeom>
          <a:noFill/>
          <a:ln w="9525">
            <a:noFill/>
            <a:miter lim="800000"/>
            <a:headEnd/>
            <a:tailEnd/>
          </a:ln>
        </p:spPr>
        <p:txBody>
          <a:bodyPr>
            <a:spAutoFit/>
          </a:bodyPr>
          <a:lstStyle/>
          <a:p>
            <a:r>
              <a:rPr lang="en-US" altLang="ru-RU" b="1" dirty="0">
                <a:latin typeface="Arial" charset="0"/>
                <a:cs typeface="Arial" charset="0"/>
              </a:rPr>
              <a:t>Changes in the annual mean values of the magnetic declination </a:t>
            </a:r>
            <a:r>
              <a:rPr lang="en-US" altLang="ru-RU" b="1" i="1" dirty="0">
                <a:latin typeface="Arial" charset="0"/>
                <a:cs typeface="Arial" charset="0"/>
              </a:rPr>
              <a:t>D</a:t>
            </a:r>
            <a:r>
              <a:rPr lang="en-US" altLang="ru-RU" b="1" dirty="0">
                <a:latin typeface="Arial" charset="0"/>
                <a:cs typeface="Arial" charset="0"/>
              </a:rPr>
              <a:t>, horizontal </a:t>
            </a:r>
            <a:r>
              <a:rPr lang="en-US" altLang="ru-RU" b="1" i="1" dirty="0">
                <a:latin typeface="Arial" charset="0"/>
                <a:cs typeface="Arial" charset="0"/>
              </a:rPr>
              <a:t>H</a:t>
            </a:r>
            <a:r>
              <a:rPr lang="en-US" altLang="ru-RU" b="1" dirty="0">
                <a:latin typeface="Arial" charset="0"/>
                <a:cs typeface="Arial" charset="0"/>
              </a:rPr>
              <a:t> and vertical </a:t>
            </a:r>
            <a:r>
              <a:rPr lang="en-US" altLang="ru-RU" b="1" i="1" dirty="0">
                <a:latin typeface="Arial" charset="0"/>
                <a:cs typeface="Arial" charset="0"/>
              </a:rPr>
              <a:t>Z</a:t>
            </a:r>
            <a:r>
              <a:rPr lang="en-US" altLang="ru-RU" b="1" dirty="0">
                <a:latin typeface="Arial" charset="0"/>
                <a:cs typeface="Arial" charset="0"/>
              </a:rPr>
              <a:t> components, as well as of the full geomagnetic field vector </a:t>
            </a:r>
            <a:r>
              <a:rPr lang="en-US" altLang="ru-RU" b="1" i="1" dirty="0">
                <a:latin typeface="Arial" charset="0"/>
                <a:cs typeface="Arial" charset="0"/>
              </a:rPr>
              <a:t>F</a:t>
            </a:r>
            <a:r>
              <a:rPr lang="en-US" altLang="ru-RU" b="1" dirty="0">
                <a:latin typeface="Arial" charset="0"/>
                <a:cs typeface="Arial" charset="0"/>
              </a:rPr>
              <a:t> during the period of 1875–1960</a:t>
            </a:r>
            <a:endParaRPr lang="ru-RU" altLang="ru-RU" b="1" dirty="0">
              <a:latin typeface="Arial" charset="0"/>
              <a:cs typeface="Arial" charset="0"/>
            </a:endParaRPr>
          </a:p>
        </p:txBody>
      </p:sp>
      <p:pic>
        <p:nvPicPr>
          <p:cNvPr id="18438" name="Picture 2"/>
          <p:cNvPicPr>
            <a:picLocks noChangeAspect="1" noChangeArrowheads="1"/>
          </p:cNvPicPr>
          <p:nvPr/>
        </p:nvPicPr>
        <p:blipFill>
          <a:blip r:embed="rId2"/>
          <a:srcRect l="1305" t="12166" r="13200" b="4131"/>
          <a:stretch>
            <a:fillRect/>
          </a:stretch>
        </p:blipFill>
        <p:spPr bwMode="auto">
          <a:xfrm>
            <a:off x="4432051" y="1068388"/>
            <a:ext cx="4316413" cy="3233737"/>
          </a:xfrm>
          <a:prstGeom prst="rect">
            <a:avLst/>
          </a:prstGeom>
          <a:noFill/>
          <a:ln w="9525">
            <a:noFill/>
            <a:miter lim="800000"/>
            <a:headEnd/>
            <a:tailEnd/>
          </a:ln>
        </p:spPr>
      </p:pic>
      <p:sp>
        <p:nvSpPr>
          <p:cNvPr id="3" name="Стрелка вправо 2"/>
          <p:cNvSpPr/>
          <p:nvPr/>
        </p:nvSpPr>
        <p:spPr>
          <a:xfrm>
            <a:off x="3996630" y="2047875"/>
            <a:ext cx="287338" cy="30162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40" name="Rectangle 8"/>
          <p:cNvSpPr>
            <a:spLocks noChangeArrowheads="1"/>
          </p:cNvSpPr>
          <p:nvPr/>
        </p:nvSpPr>
        <p:spPr bwMode="auto">
          <a:xfrm>
            <a:off x="107504" y="3357731"/>
            <a:ext cx="4464620" cy="1015663"/>
          </a:xfrm>
          <a:prstGeom prst="rect">
            <a:avLst/>
          </a:prstGeom>
          <a:noFill/>
          <a:ln w="9525">
            <a:noFill/>
            <a:miter lim="800000"/>
            <a:headEnd/>
            <a:tailEnd/>
          </a:ln>
        </p:spPr>
        <p:txBody>
          <a:bodyPr wrap="square" anchor="ctr">
            <a:spAutoFit/>
          </a:bodyPr>
          <a:lstStyle/>
          <a:p>
            <a:pPr marL="285750" indent="-285750">
              <a:buFont typeface="Arial" charset="0"/>
              <a:buChar char="•"/>
            </a:pPr>
            <a:r>
              <a:rPr lang="en-US" sz="2000" dirty="0">
                <a:latin typeface="Calibri" pitchFamily="34" charset="0"/>
              </a:rPr>
              <a:t>The </a:t>
            </a:r>
            <a:r>
              <a:rPr lang="en-US" sz="2000" dirty="0" smtClean="0">
                <a:latin typeface="Calibri" pitchFamily="34" charset="0"/>
              </a:rPr>
              <a:t>Earth’s </a:t>
            </a:r>
            <a:r>
              <a:rPr lang="en-US" sz="2000" dirty="0">
                <a:latin typeface="Calibri" pitchFamily="34" charset="0"/>
              </a:rPr>
              <a:t>magnetic </a:t>
            </a:r>
            <a:r>
              <a:rPr lang="en-US" sz="2000" dirty="0">
                <a:latin typeface="Calibri" pitchFamily="34" charset="0"/>
              </a:rPr>
              <a:t>field </a:t>
            </a:r>
            <a:r>
              <a:rPr lang="en-US" sz="2000" dirty="0">
                <a:latin typeface="Calibri" pitchFamily="34" charset="0"/>
              </a:rPr>
              <a:t>parameters </a:t>
            </a:r>
            <a:r>
              <a:rPr lang="en-US" sz="2000" dirty="0" smtClean="0">
                <a:latin typeface="Calibri" pitchFamily="34" charset="0"/>
              </a:rPr>
              <a:t>changed </a:t>
            </a:r>
            <a:r>
              <a:rPr lang="en-US" sz="2000" dirty="0">
                <a:latin typeface="Calibri" pitchFamily="34" charset="0"/>
              </a:rPr>
              <a:t>considerably </a:t>
            </a:r>
            <a:r>
              <a:rPr lang="en-US" sz="2000" dirty="0">
                <a:latin typeface="Calibri" pitchFamily="34" charset="0"/>
              </a:rPr>
              <a:t>in the region of Minsk since </a:t>
            </a:r>
            <a:r>
              <a:rPr lang="en-US" sz="2000" dirty="0">
                <a:latin typeface="Calibri" pitchFamily="34" charset="0"/>
              </a:rPr>
              <a:t>1875 till 1960.</a:t>
            </a:r>
            <a:endParaRPr lang="ru-RU" sz="20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SStations_Analog1"/>
          <p:cNvPicPr>
            <a:picLocks noGrp="1" noChangeAspect="1" noChangeArrowheads="1"/>
          </p:cNvPicPr>
          <p:nvPr>
            <p:ph sz="quarter" idx="4294967295"/>
          </p:nvPr>
        </p:nvPicPr>
        <p:blipFill>
          <a:blip r:embed="rId3"/>
          <a:srcRect b="13019"/>
          <a:stretch>
            <a:fillRect/>
          </a:stretch>
        </p:blipFill>
        <p:spPr>
          <a:xfrm>
            <a:off x="0" y="3644900"/>
            <a:ext cx="4105275" cy="3213100"/>
          </a:xfrm>
        </p:spPr>
      </p:pic>
      <p:pic>
        <p:nvPicPr>
          <p:cNvPr id="19458" name="Picture 18" descr="20140902_170924"/>
          <p:cNvPicPr>
            <a:picLocks noChangeAspect="1" noChangeArrowheads="1"/>
          </p:cNvPicPr>
          <p:nvPr/>
        </p:nvPicPr>
        <p:blipFill>
          <a:blip r:embed="rId4"/>
          <a:srcRect b="4439"/>
          <a:stretch>
            <a:fillRect/>
          </a:stretch>
        </p:blipFill>
        <p:spPr bwMode="auto">
          <a:xfrm>
            <a:off x="323850" y="549275"/>
            <a:ext cx="3960813" cy="2838450"/>
          </a:xfrm>
          <a:prstGeom prst="rect">
            <a:avLst/>
          </a:prstGeom>
          <a:noFill/>
          <a:ln w="9525">
            <a:noFill/>
            <a:miter lim="800000"/>
            <a:headEnd/>
            <a:tailEnd/>
          </a:ln>
        </p:spPr>
      </p:pic>
      <p:sp>
        <p:nvSpPr>
          <p:cNvPr id="162828" name="Text Box 12"/>
          <p:cNvSpPr txBox="1">
            <a:spLocks noChangeArrowheads="1"/>
          </p:cNvSpPr>
          <p:nvPr/>
        </p:nvSpPr>
        <p:spPr bwMode="auto">
          <a:xfrm>
            <a:off x="971550" y="3357563"/>
            <a:ext cx="2520950" cy="338137"/>
          </a:xfrm>
          <a:prstGeom prst="rect">
            <a:avLst/>
          </a:prstGeom>
          <a:noFill/>
          <a:ln w="9525">
            <a:noFill/>
            <a:miter lim="800000"/>
            <a:headEnd/>
            <a:tailEnd/>
          </a:ln>
        </p:spPr>
        <p:txBody>
          <a:bodyPr>
            <a:spAutoFit/>
          </a:bodyPr>
          <a:lstStyle/>
          <a:p>
            <a:pPr>
              <a:buFont typeface="Symbol" pitchFamily="18" charset="2"/>
              <a:buNone/>
            </a:pPr>
            <a:r>
              <a:rPr lang="ru-RU" altLang="ru-RU" sz="1600" b="1">
                <a:latin typeface="Arial" charset="0"/>
                <a:sym typeface="Symbol" pitchFamily="18" charset="2"/>
              </a:rPr>
              <a:t>54</a:t>
            </a:r>
            <a:r>
              <a:rPr lang="en-US" altLang="ru-RU" sz="1600" b="1">
                <a:latin typeface="Arial" charset="0"/>
                <a:sym typeface="Symbol" pitchFamily="18" charset="2"/>
              </a:rPr>
              <a:t>.</a:t>
            </a:r>
            <a:r>
              <a:rPr lang="ru-RU" altLang="ru-RU" sz="1600" b="1">
                <a:latin typeface="Arial" charset="0"/>
                <a:sym typeface="Symbol" pitchFamily="18" charset="2"/>
              </a:rPr>
              <a:t>4186</a:t>
            </a:r>
            <a:r>
              <a:rPr lang="en-US" altLang="ru-RU" sz="1600" b="1">
                <a:latin typeface="Arial" charset="0"/>
                <a:cs typeface="Arial" charset="0"/>
                <a:sym typeface="Symbol" pitchFamily="18" charset="2"/>
              </a:rPr>
              <a:t>°</a:t>
            </a:r>
            <a:r>
              <a:rPr lang="ru-RU" altLang="ru-RU" sz="1600" b="1">
                <a:latin typeface="Arial" charset="0"/>
                <a:cs typeface="Arial" charset="0"/>
                <a:sym typeface="Symbol" pitchFamily="18" charset="2"/>
              </a:rPr>
              <a:t> </a:t>
            </a:r>
            <a:r>
              <a:rPr lang="en-US" altLang="ru-RU" sz="1600" b="1">
                <a:latin typeface="Arial" charset="0"/>
                <a:cs typeface="Arial" charset="0"/>
                <a:sym typeface="Symbol" pitchFamily="18" charset="2"/>
              </a:rPr>
              <a:t>N  </a:t>
            </a:r>
            <a:r>
              <a:rPr lang="ru-RU" altLang="ru-RU" sz="1600" b="1">
                <a:latin typeface="Arial" charset="0"/>
                <a:cs typeface="Arial" charset="0"/>
                <a:sym typeface="Symbol" pitchFamily="18" charset="2"/>
              </a:rPr>
              <a:t>  </a:t>
            </a:r>
            <a:r>
              <a:rPr lang="en-US" altLang="ru-RU" sz="1600" b="1">
                <a:latin typeface="Arial" charset="0"/>
                <a:sym typeface="Symbol" pitchFamily="18" charset="2"/>
              </a:rPr>
              <a:t>27.79</a:t>
            </a:r>
            <a:r>
              <a:rPr lang="ru-RU" altLang="ru-RU" sz="1600" b="1">
                <a:latin typeface="Arial" charset="0"/>
                <a:sym typeface="Symbol" pitchFamily="18" charset="2"/>
              </a:rPr>
              <a:t>58</a:t>
            </a:r>
            <a:r>
              <a:rPr lang="en-US" altLang="ru-RU" sz="1600" b="1">
                <a:latin typeface="Arial" charset="0"/>
                <a:cs typeface="Arial" charset="0"/>
                <a:sym typeface="Symbol" pitchFamily="18" charset="2"/>
              </a:rPr>
              <a:t>° E</a:t>
            </a:r>
            <a:endParaRPr lang="ru-RU" altLang="ru-RU"/>
          </a:p>
        </p:txBody>
      </p:sp>
      <p:sp>
        <p:nvSpPr>
          <p:cNvPr id="19460" name="Прямоугольник 2"/>
          <p:cNvSpPr>
            <a:spLocks noChangeArrowheads="1"/>
          </p:cNvSpPr>
          <p:nvPr/>
        </p:nvSpPr>
        <p:spPr bwMode="auto">
          <a:xfrm>
            <a:off x="4356100" y="4749800"/>
            <a:ext cx="4552950" cy="1768475"/>
          </a:xfrm>
          <a:prstGeom prst="rect">
            <a:avLst/>
          </a:prstGeom>
          <a:noFill/>
          <a:ln w="9525">
            <a:noFill/>
            <a:miter lim="800000"/>
            <a:headEnd/>
            <a:tailEnd/>
          </a:ln>
        </p:spPr>
        <p:txBody>
          <a:bodyPr>
            <a:spAutoFit/>
          </a:bodyPr>
          <a:lstStyle/>
          <a:p>
            <a:pPr marL="285750" indent="-285750">
              <a:lnSpc>
                <a:spcPct val="110000"/>
              </a:lnSpc>
              <a:buFont typeface="Arial" charset="0"/>
              <a:buChar char="•"/>
            </a:pPr>
            <a:r>
              <a:rPr lang="en-US" sz="2000" dirty="0">
                <a:latin typeface="Calibri" pitchFamily="34" charset="0"/>
              </a:rPr>
              <a:t>At present, the </a:t>
            </a:r>
            <a:r>
              <a:rPr lang="en-US" sz="2000" dirty="0" err="1">
                <a:latin typeface="Calibri" pitchFamily="34" charset="0"/>
              </a:rPr>
              <a:t>Pleshchenitsy</a:t>
            </a:r>
            <a:r>
              <a:rPr lang="en-US" sz="2000" dirty="0">
                <a:latin typeface="Calibri" pitchFamily="34" charset="0"/>
              </a:rPr>
              <a:t> Geophysical Observatory is a part of the Center of Geophysical Monitoring of the National Academy of Sciences of Belarus.</a:t>
            </a:r>
            <a:endParaRPr lang="ru-RU" sz="2000" dirty="0">
              <a:latin typeface="Calibri" pitchFamily="34" charset="0"/>
            </a:endParaRPr>
          </a:p>
        </p:txBody>
      </p:sp>
      <p:sp>
        <p:nvSpPr>
          <p:cNvPr id="19461" name="Прямоугольник 3"/>
          <p:cNvSpPr>
            <a:spLocks noChangeArrowheads="1"/>
          </p:cNvSpPr>
          <p:nvPr/>
        </p:nvSpPr>
        <p:spPr bwMode="auto">
          <a:xfrm>
            <a:off x="4356100" y="3644900"/>
            <a:ext cx="4445000" cy="1096963"/>
          </a:xfrm>
          <a:prstGeom prst="rect">
            <a:avLst/>
          </a:prstGeom>
          <a:noFill/>
          <a:ln w="9525">
            <a:noFill/>
            <a:miter lim="800000"/>
            <a:headEnd/>
            <a:tailEnd/>
          </a:ln>
        </p:spPr>
        <p:txBody>
          <a:bodyPr>
            <a:spAutoFit/>
          </a:bodyPr>
          <a:lstStyle/>
          <a:p>
            <a:pPr marL="285750" indent="-285750">
              <a:lnSpc>
                <a:spcPct val="110000"/>
              </a:lnSpc>
              <a:buFont typeface="Arial" charset="0"/>
              <a:buChar char="•"/>
            </a:pPr>
            <a:r>
              <a:rPr lang="en-US" sz="2000" dirty="0">
                <a:latin typeface="Calibri" pitchFamily="34" charset="0"/>
              </a:rPr>
              <a:t>Continuous observations of the geomagnetic field elements have been carried out since 1960.</a:t>
            </a:r>
            <a:endParaRPr lang="ru-RU" sz="2000" dirty="0">
              <a:latin typeface="Calibri" pitchFamily="34" charset="0"/>
            </a:endParaRPr>
          </a:p>
        </p:txBody>
      </p:sp>
      <p:cxnSp>
        <p:nvCxnSpPr>
          <p:cNvPr id="7" name="Прямая со стрелкой 6"/>
          <p:cNvCxnSpPr/>
          <p:nvPr/>
        </p:nvCxnSpPr>
        <p:spPr>
          <a:xfrm>
            <a:off x="2195513" y="2890838"/>
            <a:ext cx="0" cy="17621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63" name="Прямоугольник 8"/>
          <p:cNvSpPr>
            <a:spLocks noChangeArrowheads="1"/>
          </p:cNvSpPr>
          <p:nvPr/>
        </p:nvSpPr>
        <p:spPr bwMode="auto">
          <a:xfrm>
            <a:off x="4340225" y="620713"/>
            <a:ext cx="4568825" cy="3106737"/>
          </a:xfrm>
          <a:prstGeom prst="rect">
            <a:avLst/>
          </a:prstGeom>
          <a:noFill/>
          <a:ln w="9525">
            <a:noFill/>
            <a:miter lim="800000"/>
            <a:headEnd/>
            <a:tailEnd/>
          </a:ln>
        </p:spPr>
        <p:txBody>
          <a:bodyPr>
            <a:spAutoFit/>
          </a:bodyPr>
          <a:lstStyle/>
          <a:p>
            <a:pPr marL="285750" indent="-179388">
              <a:lnSpc>
                <a:spcPct val="110000"/>
              </a:lnSpc>
              <a:buFont typeface="Arial" charset="0"/>
              <a:buChar char="•"/>
            </a:pPr>
            <a:r>
              <a:rPr lang="en-US" sz="2000">
                <a:latin typeface="Calibri" pitchFamily="34" charset="0"/>
              </a:rPr>
              <a:t>The complex Pleshchenitsy Geophysical Observatory for investigation of the geomagnetic field and seismic activity was created in 1958 within the framework of the participation of the Academy of Sciences of the Belarusian SSR in investigations for the International Geophysical Year program</a:t>
            </a:r>
            <a:r>
              <a:rPr lang="ru-RU" sz="2000">
                <a:latin typeface="Calibri" pitchFamily="34" charset="0"/>
              </a:rPr>
              <a:t>.</a:t>
            </a:r>
          </a:p>
        </p:txBody>
      </p:sp>
      <p:sp>
        <p:nvSpPr>
          <p:cNvPr id="2" name="Номер слайда 1"/>
          <p:cNvSpPr>
            <a:spLocks noGrp="1"/>
          </p:cNvSpPr>
          <p:nvPr>
            <p:ph type="sldNum" sz="quarter" idx="12"/>
          </p:nvPr>
        </p:nvSpPr>
        <p:spPr>
          <a:xfrm>
            <a:off x="7783513" y="6448425"/>
            <a:ext cx="1828800" cy="365125"/>
          </a:xfrm>
        </p:spPr>
        <p:txBody>
          <a:bodyPr/>
          <a:lstStyle/>
          <a:p>
            <a:pPr>
              <a:defRPr/>
            </a:pPr>
            <a:fld id="{00B020D4-0837-4C12-A965-0123FEE912BF}" type="slidenum">
              <a:rPr lang="ru-RU" smtClean="0"/>
              <a:pPr>
                <a:defRPr/>
              </a:pPr>
              <a:t>5</a:t>
            </a:fld>
            <a:endParaRPr lang="ru-RU"/>
          </a:p>
        </p:txBody>
      </p:sp>
      <p:sp>
        <p:nvSpPr>
          <p:cNvPr id="11" name="Rectangle 16"/>
          <p:cNvSpPr>
            <a:spLocks noChangeArrowheads="1"/>
          </p:cNvSpPr>
          <p:nvPr/>
        </p:nvSpPr>
        <p:spPr bwMode="auto">
          <a:xfrm>
            <a:off x="0" y="0"/>
            <a:ext cx="9144000" cy="523875"/>
          </a:xfrm>
          <a:prstGeom prst="rect">
            <a:avLst/>
          </a:prstGeom>
          <a:noFill/>
          <a:ln>
            <a:noFill/>
          </a:ln>
          <a:extLst/>
        </p:spPr>
        <p:txBody>
          <a:bodyPr>
            <a:spAutoFit/>
          </a:bodyPr>
          <a:lstStyle/>
          <a:p>
            <a:pPr algn="ctr">
              <a:defRPr/>
            </a:pP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Geophysical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12" name="Text Box 12"/>
          <p:cNvSpPr txBox="1">
            <a:spLocks noChangeArrowheads="1"/>
          </p:cNvSpPr>
          <p:nvPr/>
        </p:nvSpPr>
        <p:spPr bwMode="auto">
          <a:xfrm>
            <a:off x="1374775" y="4521200"/>
            <a:ext cx="936625" cy="277813"/>
          </a:xfrm>
          <a:prstGeom prst="rect">
            <a:avLst/>
          </a:prstGeom>
          <a:noFill/>
          <a:ln w="9525">
            <a:noFill/>
            <a:miter lim="800000"/>
            <a:headEnd/>
            <a:tailEnd/>
          </a:ln>
        </p:spPr>
        <p:txBody>
          <a:bodyPr>
            <a:spAutoFit/>
          </a:bodyPr>
          <a:lstStyle/>
          <a:p>
            <a:pPr>
              <a:buFont typeface="Symbol" pitchFamily="18" charset="2"/>
              <a:buNone/>
            </a:pPr>
            <a:r>
              <a:rPr lang="en-US" altLang="ru-RU" sz="1200" b="1">
                <a:latin typeface="Arial" charset="0"/>
                <a:sym typeface="Symbol" pitchFamily="18" charset="2"/>
              </a:rPr>
              <a:t> 65 km</a:t>
            </a:r>
            <a:endParaRPr lang="ru-RU" altLang="ru-RU" sz="1200"/>
          </a:p>
        </p:txBody>
      </p:sp>
      <p:sp>
        <p:nvSpPr>
          <p:cNvPr id="5" name="Левая фигурная скобка 4"/>
          <p:cNvSpPr/>
          <p:nvPr/>
        </p:nvSpPr>
        <p:spPr>
          <a:xfrm>
            <a:off x="1944000" y="4600800"/>
            <a:ext cx="155448" cy="287579"/>
          </a:xfrm>
          <a:prstGeom prst="leftBrace">
            <a:avLst/>
          </a:prstGeom>
          <a:ln w="19050">
            <a:solidFill>
              <a:srgbClr val="FF0000"/>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3" name="Text Box 12"/>
          <p:cNvSpPr txBox="1">
            <a:spLocks noChangeArrowheads="1"/>
          </p:cNvSpPr>
          <p:nvPr/>
        </p:nvSpPr>
        <p:spPr bwMode="auto">
          <a:xfrm>
            <a:off x="1907704" y="4881600"/>
            <a:ext cx="600174" cy="246221"/>
          </a:xfrm>
          <a:prstGeom prst="rect">
            <a:avLst/>
          </a:prstGeom>
          <a:noFill/>
          <a:ln w="9525">
            <a:noFill/>
            <a:miter lim="800000"/>
            <a:headEnd/>
            <a:tailEnd/>
          </a:ln>
        </p:spPr>
        <p:txBody>
          <a:bodyPr wrap="square">
            <a:spAutoFit/>
          </a:bodyPr>
          <a:lstStyle/>
          <a:p>
            <a:pPr>
              <a:buFont typeface="Symbol" pitchFamily="18" charset="2"/>
              <a:buNone/>
            </a:pPr>
            <a:r>
              <a:rPr lang="en-US" altLang="ru-RU" sz="1000" b="1" dirty="0">
                <a:latin typeface="Arial" charset="0"/>
                <a:sym typeface="Symbol" pitchFamily="18" charset="2"/>
              </a:rPr>
              <a:t> </a:t>
            </a:r>
            <a:r>
              <a:rPr lang="en-US" altLang="ru-RU" sz="1000" b="1" dirty="0" smtClean="0">
                <a:latin typeface="Arial" charset="0"/>
                <a:sym typeface="Symbol" pitchFamily="18" charset="2"/>
              </a:rPr>
              <a:t>Minsk</a:t>
            </a:r>
            <a:endParaRPr lang="ru-RU" altLang="ru-RU" sz="1000" dirty="0"/>
          </a:p>
        </p:txBody>
      </p:sp>
      <p:sp>
        <p:nvSpPr>
          <p:cNvPr id="14" name="Text Box 12"/>
          <p:cNvSpPr txBox="1">
            <a:spLocks noChangeArrowheads="1"/>
          </p:cNvSpPr>
          <p:nvPr/>
        </p:nvSpPr>
        <p:spPr bwMode="auto">
          <a:xfrm>
            <a:off x="2131200" y="4341600"/>
            <a:ext cx="1086669" cy="246221"/>
          </a:xfrm>
          <a:prstGeom prst="rect">
            <a:avLst/>
          </a:prstGeom>
          <a:noFill/>
          <a:ln w="9525">
            <a:noFill/>
            <a:miter lim="800000"/>
            <a:headEnd/>
            <a:tailEnd/>
          </a:ln>
        </p:spPr>
        <p:txBody>
          <a:bodyPr wrap="square">
            <a:spAutoFit/>
          </a:bodyPr>
          <a:lstStyle/>
          <a:p>
            <a:pPr>
              <a:buFont typeface="Symbol" pitchFamily="18" charset="2"/>
              <a:buNone/>
            </a:pPr>
            <a:r>
              <a:rPr lang="en-US" altLang="ru-RU" sz="1000" b="1" dirty="0" err="1" smtClean="0">
                <a:latin typeface="Arial" charset="0"/>
                <a:sym typeface="Symbol" pitchFamily="18" charset="2"/>
              </a:rPr>
              <a:t>Pleshche</a:t>
            </a:r>
            <a:r>
              <a:rPr lang="en-US" altLang="ru-RU" sz="1000" b="1" dirty="0" smtClean="0">
                <a:latin typeface="Arial" charset="0"/>
                <a:sym typeface="Symbol" pitchFamily="18" charset="2"/>
              </a:rPr>
              <a:t>-</a:t>
            </a:r>
            <a:endParaRPr lang="ru-RU" altLang="ru-RU" sz="1000" dirty="0"/>
          </a:p>
        </p:txBody>
      </p:sp>
      <p:sp>
        <p:nvSpPr>
          <p:cNvPr id="15" name="Text Box 12"/>
          <p:cNvSpPr txBox="1">
            <a:spLocks noChangeArrowheads="1"/>
          </p:cNvSpPr>
          <p:nvPr/>
        </p:nvSpPr>
        <p:spPr bwMode="auto">
          <a:xfrm>
            <a:off x="2204120" y="4471200"/>
            <a:ext cx="567680" cy="246221"/>
          </a:xfrm>
          <a:prstGeom prst="rect">
            <a:avLst/>
          </a:prstGeom>
          <a:noFill/>
          <a:ln w="9525">
            <a:noFill/>
            <a:miter lim="800000"/>
            <a:headEnd/>
            <a:tailEnd/>
          </a:ln>
        </p:spPr>
        <p:txBody>
          <a:bodyPr wrap="square">
            <a:spAutoFit/>
          </a:bodyPr>
          <a:lstStyle/>
          <a:p>
            <a:pPr>
              <a:buFont typeface="Symbol" pitchFamily="18" charset="2"/>
              <a:buNone/>
            </a:pPr>
            <a:r>
              <a:rPr lang="en-US" altLang="ru-RU" sz="1000" b="1" dirty="0" err="1" smtClean="0">
                <a:latin typeface="Arial" charset="0"/>
                <a:sym typeface="Symbol" pitchFamily="18" charset="2"/>
              </a:rPr>
              <a:t>nitsy</a:t>
            </a:r>
            <a:endParaRPr lang="ru-RU" altLang="ru-RU"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2828"/>
                                        </p:tgtEl>
                                        <p:attrNameLst>
                                          <p:attrName>style.visibility</p:attrName>
                                        </p:attrNameLst>
                                      </p:cBhvr>
                                      <p:to>
                                        <p:strVal val="visible"/>
                                      </p:to>
                                    </p:set>
                                    <p:animEffect transition="in" filter="fade">
                                      <p:cBhvr>
                                        <p:cTn id="7" dur="1000"/>
                                        <p:tgtEl>
                                          <p:spTgt spid="1628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8"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20150325_115000"/>
          <p:cNvPicPr>
            <a:picLocks noChangeAspect="1" noChangeArrowheads="1"/>
          </p:cNvPicPr>
          <p:nvPr/>
        </p:nvPicPr>
        <p:blipFill>
          <a:blip r:embed="rId2"/>
          <a:srcRect t="10777" b="323"/>
          <a:stretch>
            <a:fillRect/>
          </a:stretch>
        </p:blipFill>
        <p:spPr bwMode="auto">
          <a:xfrm>
            <a:off x="5168900" y="1484313"/>
            <a:ext cx="3219450" cy="3816350"/>
          </a:xfrm>
          <a:prstGeom prst="rect">
            <a:avLst/>
          </a:prstGeom>
          <a:noFill/>
          <a:ln w="9525">
            <a:noFill/>
            <a:miter lim="800000"/>
            <a:headEnd/>
            <a:tailEnd/>
          </a:ln>
        </p:spPr>
      </p:pic>
      <p:pic>
        <p:nvPicPr>
          <p:cNvPr id="21506" name="Picture 6" descr="20150325_115218"/>
          <p:cNvPicPr>
            <a:picLocks noChangeAspect="1" noChangeArrowheads="1"/>
          </p:cNvPicPr>
          <p:nvPr/>
        </p:nvPicPr>
        <p:blipFill>
          <a:blip r:embed="rId3"/>
          <a:srcRect t="29539"/>
          <a:stretch>
            <a:fillRect/>
          </a:stretch>
        </p:blipFill>
        <p:spPr bwMode="auto">
          <a:xfrm>
            <a:off x="684213" y="1412875"/>
            <a:ext cx="3816350" cy="2016125"/>
          </a:xfrm>
          <a:prstGeom prst="rect">
            <a:avLst/>
          </a:prstGeom>
          <a:noFill/>
          <a:ln w="9525">
            <a:noFill/>
            <a:miter lim="800000"/>
            <a:headEnd/>
            <a:tailEnd/>
          </a:ln>
        </p:spPr>
      </p:pic>
      <p:sp>
        <p:nvSpPr>
          <p:cNvPr id="350217" name="Rectangle 16"/>
          <p:cNvSpPr>
            <a:spLocks noChangeArrowheads="1"/>
          </p:cNvSpPr>
          <p:nvPr/>
        </p:nvSpPr>
        <p:spPr bwMode="auto">
          <a:xfrm>
            <a:off x="0" y="549275"/>
            <a:ext cx="9144000" cy="400050"/>
          </a:xfrm>
          <a:prstGeom prst="rect">
            <a:avLst/>
          </a:prstGeom>
          <a:noFill/>
          <a:ln>
            <a:noFill/>
          </a:ln>
          <a:extLst/>
        </p:spPr>
        <p:txBody>
          <a:bodyPr>
            <a:spAutoFit/>
          </a:bodyPr>
          <a:lstStyle/>
          <a:p>
            <a:pPr algn="ctr">
              <a:defRPr/>
            </a:pPr>
            <a:r>
              <a:rPr lang="en-US" sz="2000" b="1" dirty="0">
                <a:solidFill>
                  <a:schemeClr val="accent1">
                    <a:lumMod val="75000"/>
                  </a:schemeClr>
                </a:solidFill>
                <a:latin typeface="Arial" charset="0"/>
              </a:rPr>
              <a:t>Measuring instruments and equipment</a:t>
            </a:r>
            <a:endParaRPr lang="ru-RU" sz="2000" b="1" dirty="0">
              <a:solidFill>
                <a:schemeClr val="accent1">
                  <a:lumMod val="75000"/>
                </a:schemeClr>
              </a:solidFill>
              <a:latin typeface="Arial" charset="0"/>
            </a:endParaRPr>
          </a:p>
        </p:txBody>
      </p:sp>
      <p:pic>
        <p:nvPicPr>
          <p:cNvPr id="21508" name="Picture 8" descr="image-0-02-05-2dae5dd526d5759eae7436566b774f7100ef0bbdc4b56ba831bfa7da65d7a75a-V"/>
          <p:cNvPicPr>
            <a:picLocks noChangeAspect="1" noChangeArrowheads="1"/>
          </p:cNvPicPr>
          <p:nvPr/>
        </p:nvPicPr>
        <p:blipFill>
          <a:blip r:embed="rId4"/>
          <a:srcRect t="2779" r="10149" b="5675"/>
          <a:stretch>
            <a:fillRect/>
          </a:stretch>
        </p:blipFill>
        <p:spPr bwMode="auto">
          <a:xfrm>
            <a:off x="674688" y="4144963"/>
            <a:ext cx="3825875" cy="1804987"/>
          </a:xfrm>
          <a:prstGeom prst="rect">
            <a:avLst/>
          </a:prstGeom>
          <a:noFill/>
          <a:ln w="9525">
            <a:noFill/>
            <a:miter lim="800000"/>
            <a:headEnd/>
            <a:tailEnd/>
          </a:ln>
        </p:spPr>
      </p:pic>
      <p:sp>
        <p:nvSpPr>
          <p:cNvPr id="3" name="Номер слайда 2"/>
          <p:cNvSpPr>
            <a:spLocks noGrp="1"/>
          </p:cNvSpPr>
          <p:nvPr>
            <p:ph type="sldNum" sz="quarter" idx="12"/>
          </p:nvPr>
        </p:nvSpPr>
        <p:spPr>
          <a:xfrm>
            <a:off x="7783513" y="6448425"/>
            <a:ext cx="1828800" cy="365125"/>
          </a:xfrm>
        </p:spPr>
        <p:txBody>
          <a:bodyPr/>
          <a:lstStyle/>
          <a:p>
            <a:pPr>
              <a:defRPr/>
            </a:pPr>
            <a:fld id="{D7E4A989-FA96-4C13-9DCC-0EC44CA2CD41}" type="slidenum">
              <a:rPr lang="ru-RU" smtClean="0"/>
              <a:pPr>
                <a:defRPr/>
              </a:pPr>
              <a:t>6</a:t>
            </a:fld>
            <a:endParaRPr lang="ru-RU" dirty="0"/>
          </a:p>
        </p:txBody>
      </p:sp>
      <p:sp>
        <p:nvSpPr>
          <p:cNvPr id="9" name="Rectangle 16"/>
          <p:cNvSpPr>
            <a:spLocks noChangeArrowheads="1"/>
          </p:cNvSpPr>
          <p:nvPr/>
        </p:nvSpPr>
        <p:spPr bwMode="auto">
          <a:xfrm>
            <a:off x="0" y="0"/>
            <a:ext cx="9144000" cy="523875"/>
          </a:xfrm>
          <a:prstGeom prst="rect">
            <a:avLst/>
          </a:prstGeom>
          <a:noFill/>
          <a:ln>
            <a:noFill/>
          </a:ln>
          <a:extLst/>
        </p:spPr>
        <p:txBody>
          <a:bodyPr>
            <a:spAutoFit/>
          </a:bodyPr>
          <a:lstStyle/>
          <a:p>
            <a:pPr algn="ctr">
              <a:defRPr/>
            </a:pP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Geophysical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21511" name="Прямоугольник 9"/>
          <p:cNvSpPr>
            <a:spLocks noChangeArrowheads="1"/>
          </p:cNvSpPr>
          <p:nvPr/>
        </p:nvSpPr>
        <p:spPr bwMode="auto">
          <a:xfrm>
            <a:off x="1116013" y="908050"/>
            <a:ext cx="2663825" cy="431800"/>
          </a:xfrm>
          <a:prstGeom prst="rect">
            <a:avLst/>
          </a:prstGeom>
          <a:noFill/>
          <a:ln w="9525">
            <a:noFill/>
            <a:miter lim="800000"/>
            <a:headEnd/>
            <a:tailEnd/>
          </a:ln>
        </p:spPr>
        <p:txBody>
          <a:bodyPr>
            <a:spAutoFit/>
          </a:bodyPr>
          <a:lstStyle/>
          <a:p>
            <a:pPr marL="342900" indent="-342900">
              <a:lnSpc>
                <a:spcPct val="110000"/>
              </a:lnSpc>
              <a:buFont typeface="Wingdings" pitchFamily="2" charset="2"/>
              <a:buChar char="ü"/>
            </a:pPr>
            <a:r>
              <a:rPr lang="en-US" sz="2000">
                <a:latin typeface="Calibri" pitchFamily="34" charset="0"/>
              </a:rPr>
              <a:t>Currently used</a:t>
            </a:r>
            <a:endParaRPr lang="ru-RU" sz="2000">
              <a:latin typeface="Calibri" pitchFamily="34" charset="0"/>
            </a:endParaRPr>
          </a:p>
        </p:txBody>
      </p:sp>
      <p:sp>
        <p:nvSpPr>
          <p:cNvPr id="21512" name="Прямоугольник 10"/>
          <p:cNvSpPr>
            <a:spLocks noChangeArrowheads="1"/>
          </p:cNvSpPr>
          <p:nvPr/>
        </p:nvSpPr>
        <p:spPr bwMode="auto">
          <a:xfrm>
            <a:off x="608013" y="3370263"/>
            <a:ext cx="4035425" cy="635000"/>
          </a:xfrm>
          <a:prstGeom prst="rect">
            <a:avLst/>
          </a:prstGeom>
          <a:noFill/>
          <a:ln w="9525">
            <a:noFill/>
            <a:miter lim="800000"/>
            <a:headEnd/>
            <a:tailEnd/>
          </a:ln>
        </p:spPr>
        <p:txBody>
          <a:bodyPr>
            <a:spAutoFit/>
          </a:bodyPr>
          <a:lstStyle/>
          <a:p>
            <a:pPr>
              <a:lnSpc>
                <a:spcPct val="110000"/>
              </a:lnSpc>
            </a:pPr>
            <a:r>
              <a:rPr lang="en-US" sz="1600">
                <a:latin typeface="Calibri" pitchFamily="34" charset="0"/>
              </a:rPr>
              <a:t>scalar Overhauser magnetometer MINIMAG (SPE</a:t>
            </a:r>
            <a:r>
              <a:rPr lang="ru-RU" sz="1600">
                <a:latin typeface="Calibri" pitchFamily="34" charset="0"/>
              </a:rPr>
              <a:t> </a:t>
            </a:r>
            <a:r>
              <a:rPr lang="en-US" sz="1600">
                <a:latin typeface="Calibri" pitchFamily="34" charset="0"/>
              </a:rPr>
              <a:t>“Geologorazvedka”, Russia)</a:t>
            </a:r>
            <a:endParaRPr lang="ru-RU" sz="1600">
              <a:latin typeface="Calibri" pitchFamily="34" charset="0"/>
            </a:endParaRPr>
          </a:p>
        </p:txBody>
      </p:sp>
      <p:sp>
        <p:nvSpPr>
          <p:cNvPr id="21513" name="Прямоугольник 11"/>
          <p:cNvSpPr>
            <a:spLocks noChangeArrowheads="1"/>
          </p:cNvSpPr>
          <p:nvPr/>
        </p:nvSpPr>
        <p:spPr bwMode="auto">
          <a:xfrm>
            <a:off x="601663" y="5908675"/>
            <a:ext cx="3970337" cy="896938"/>
          </a:xfrm>
          <a:prstGeom prst="rect">
            <a:avLst/>
          </a:prstGeom>
          <a:noFill/>
          <a:ln w="9525">
            <a:noFill/>
            <a:miter lim="800000"/>
            <a:headEnd/>
            <a:tailEnd/>
          </a:ln>
        </p:spPr>
        <p:txBody>
          <a:bodyPr>
            <a:spAutoFit/>
          </a:bodyPr>
          <a:lstStyle/>
          <a:p>
            <a:pPr>
              <a:lnSpc>
                <a:spcPct val="110000"/>
              </a:lnSpc>
            </a:pPr>
            <a:r>
              <a:rPr lang="en-US" sz="1600">
                <a:latin typeface="Calibri" pitchFamily="34" charset="0"/>
              </a:rPr>
              <a:t>three-component fluxgate magnetometer LEMI-022 (Lvov Center of the Institute for Space Research, Ukraine)</a:t>
            </a:r>
            <a:endParaRPr lang="ru-RU" sz="1600">
              <a:latin typeface="Calibri" pitchFamily="34" charset="0"/>
            </a:endParaRPr>
          </a:p>
        </p:txBody>
      </p:sp>
      <p:sp>
        <p:nvSpPr>
          <p:cNvPr id="21514" name="Прямоугольник 12"/>
          <p:cNvSpPr>
            <a:spLocks noChangeArrowheads="1"/>
          </p:cNvSpPr>
          <p:nvPr/>
        </p:nvSpPr>
        <p:spPr bwMode="auto">
          <a:xfrm>
            <a:off x="5148263" y="5375275"/>
            <a:ext cx="3384550" cy="1165225"/>
          </a:xfrm>
          <a:prstGeom prst="rect">
            <a:avLst/>
          </a:prstGeom>
          <a:noFill/>
          <a:ln w="9525">
            <a:noFill/>
            <a:miter lim="800000"/>
            <a:headEnd/>
            <a:tailEnd/>
          </a:ln>
        </p:spPr>
        <p:txBody>
          <a:bodyPr>
            <a:spAutoFit/>
          </a:bodyPr>
          <a:lstStyle/>
          <a:p>
            <a:pPr>
              <a:lnSpc>
                <a:spcPct val="110000"/>
              </a:lnSpc>
            </a:pPr>
            <a:r>
              <a:rPr lang="en-US" sz="1600">
                <a:latin typeface="Calibri" pitchFamily="34" charset="0"/>
              </a:rPr>
              <a:t>fluxgate fDI magnetometer LEMI-204 based on a nonmagnetic theodolite 3T2KP-NM (Lvov Center of the Institute for Space Research, Ukraine)</a:t>
            </a:r>
            <a:endParaRPr lang="ru-RU" sz="16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7" name="Rectangle 16"/>
          <p:cNvSpPr>
            <a:spLocks noChangeArrowheads="1"/>
          </p:cNvSpPr>
          <p:nvPr/>
        </p:nvSpPr>
        <p:spPr bwMode="auto">
          <a:xfrm>
            <a:off x="0" y="549275"/>
            <a:ext cx="9144000" cy="400050"/>
          </a:xfrm>
          <a:prstGeom prst="rect">
            <a:avLst/>
          </a:prstGeom>
          <a:noFill/>
          <a:ln>
            <a:noFill/>
          </a:ln>
          <a:extLst/>
        </p:spPr>
        <p:txBody>
          <a:bodyPr>
            <a:spAutoFit/>
          </a:bodyPr>
          <a:lstStyle/>
          <a:p>
            <a:pPr algn="ctr">
              <a:defRPr/>
            </a:pPr>
            <a:r>
              <a:rPr lang="en-US" sz="2000" b="1" dirty="0">
                <a:solidFill>
                  <a:schemeClr val="accent1">
                    <a:lumMod val="75000"/>
                  </a:schemeClr>
                </a:solidFill>
                <a:latin typeface="Arial" charset="0"/>
              </a:rPr>
              <a:t>Measuring instruments and equipment</a:t>
            </a:r>
            <a:endParaRPr lang="ru-RU" sz="2000" b="1" dirty="0">
              <a:solidFill>
                <a:schemeClr val="accent1">
                  <a:lumMod val="75000"/>
                </a:schemeClr>
              </a:solidFill>
              <a:latin typeface="Arial" charset="0"/>
            </a:endParaRPr>
          </a:p>
        </p:txBody>
      </p:sp>
      <p:sp>
        <p:nvSpPr>
          <p:cNvPr id="3" name="Номер слайда 2"/>
          <p:cNvSpPr>
            <a:spLocks noGrp="1"/>
          </p:cNvSpPr>
          <p:nvPr>
            <p:ph type="sldNum" sz="quarter" idx="12"/>
          </p:nvPr>
        </p:nvSpPr>
        <p:spPr>
          <a:xfrm>
            <a:off x="7783513" y="6448425"/>
            <a:ext cx="1828800" cy="365125"/>
          </a:xfrm>
        </p:spPr>
        <p:txBody>
          <a:bodyPr/>
          <a:lstStyle/>
          <a:p>
            <a:pPr>
              <a:defRPr/>
            </a:pPr>
            <a:fld id="{75E8765B-5C75-4304-ADD9-99DEEB1C7EA7}" type="slidenum">
              <a:rPr lang="ru-RU" smtClean="0"/>
              <a:pPr>
                <a:defRPr/>
              </a:pPr>
              <a:t>7</a:t>
            </a:fld>
            <a:endParaRPr lang="ru-RU" dirty="0"/>
          </a:p>
        </p:txBody>
      </p:sp>
      <p:sp>
        <p:nvSpPr>
          <p:cNvPr id="9" name="Rectangle 16"/>
          <p:cNvSpPr>
            <a:spLocks noChangeArrowheads="1"/>
          </p:cNvSpPr>
          <p:nvPr/>
        </p:nvSpPr>
        <p:spPr bwMode="auto">
          <a:xfrm>
            <a:off x="0" y="0"/>
            <a:ext cx="9144000" cy="523875"/>
          </a:xfrm>
          <a:prstGeom prst="rect">
            <a:avLst/>
          </a:prstGeom>
          <a:noFill/>
          <a:ln>
            <a:noFill/>
          </a:ln>
          <a:extLst/>
        </p:spPr>
        <p:txBody>
          <a:bodyPr>
            <a:spAutoFit/>
          </a:bodyPr>
          <a:lstStyle/>
          <a:p>
            <a:pPr algn="ctr">
              <a:defRPr/>
            </a:pP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Geophysical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22532" name="Прямоугольник 9"/>
          <p:cNvSpPr>
            <a:spLocks noChangeArrowheads="1"/>
          </p:cNvSpPr>
          <p:nvPr/>
        </p:nvSpPr>
        <p:spPr bwMode="auto">
          <a:xfrm>
            <a:off x="1116013" y="982663"/>
            <a:ext cx="3600450" cy="430212"/>
          </a:xfrm>
          <a:prstGeom prst="rect">
            <a:avLst/>
          </a:prstGeom>
          <a:noFill/>
          <a:ln w="9525">
            <a:noFill/>
            <a:miter lim="800000"/>
            <a:headEnd/>
            <a:tailEnd/>
          </a:ln>
        </p:spPr>
        <p:txBody>
          <a:bodyPr>
            <a:spAutoFit/>
          </a:bodyPr>
          <a:lstStyle/>
          <a:p>
            <a:pPr marL="342900" indent="-342900">
              <a:lnSpc>
                <a:spcPct val="110000"/>
              </a:lnSpc>
              <a:buFont typeface="Wingdings" pitchFamily="2" charset="2"/>
              <a:buChar char="ü"/>
            </a:pPr>
            <a:r>
              <a:rPr lang="en-US" sz="2000">
                <a:latin typeface="Calibri" pitchFamily="34" charset="0"/>
                <a:ea typeface="Calibri" pitchFamily="34" charset="0"/>
                <a:cs typeface="Calibri" pitchFamily="34" charset="0"/>
              </a:rPr>
              <a:t>Putting into operation</a:t>
            </a:r>
            <a:endParaRPr lang="ru-RU" sz="2000">
              <a:latin typeface="Calibri" pitchFamily="34" charset="0"/>
              <a:ea typeface="Calibri" pitchFamily="34" charset="0"/>
              <a:cs typeface="Calibri" pitchFamily="34" charset="0"/>
            </a:endParaRPr>
          </a:p>
        </p:txBody>
      </p:sp>
      <p:pic>
        <p:nvPicPr>
          <p:cNvPr id="22533" name="Рисунок 10"/>
          <p:cNvPicPr>
            <a:picLocks noChangeAspect="1"/>
          </p:cNvPicPr>
          <p:nvPr/>
        </p:nvPicPr>
        <p:blipFill>
          <a:blip r:embed="rId2"/>
          <a:srcRect l="13139" r="25821"/>
          <a:stretch>
            <a:fillRect/>
          </a:stretch>
        </p:blipFill>
        <p:spPr bwMode="auto">
          <a:xfrm>
            <a:off x="5191125" y="1484313"/>
            <a:ext cx="3125788" cy="3836987"/>
          </a:xfrm>
          <a:prstGeom prst="rect">
            <a:avLst/>
          </a:prstGeom>
          <a:noFill/>
          <a:ln w="9525">
            <a:noFill/>
            <a:miter lim="800000"/>
            <a:headEnd/>
            <a:tailEnd/>
          </a:ln>
        </p:spPr>
      </p:pic>
      <p:pic>
        <p:nvPicPr>
          <p:cNvPr id="22534" name="Рисунок 11"/>
          <p:cNvPicPr>
            <a:picLocks noChangeAspect="1"/>
          </p:cNvPicPr>
          <p:nvPr/>
        </p:nvPicPr>
        <p:blipFill>
          <a:blip r:embed="rId3"/>
          <a:srcRect t="9129" b="15924"/>
          <a:stretch>
            <a:fillRect/>
          </a:stretch>
        </p:blipFill>
        <p:spPr bwMode="auto">
          <a:xfrm>
            <a:off x="712788" y="1484313"/>
            <a:ext cx="3714750" cy="2090737"/>
          </a:xfrm>
          <a:prstGeom prst="rect">
            <a:avLst/>
          </a:prstGeom>
          <a:noFill/>
          <a:ln w="9525">
            <a:noFill/>
            <a:miter lim="800000"/>
            <a:headEnd/>
            <a:tailEnd/>
          </a:ln>
        </p:spPr>
      </p:pic>
      <p:pic>
        <p:nvPicPr>
          <p:cNvPr id="22535" name="Рисунок 12"/>
          <p:cNvPicPr>
            <a:picLocks noChangeAspect="1"/>
          </p:cNvPicPr>
          <p:nvPr/>
        </p:nvPicPr>
        <p:blipFill>
          <a:blip r:embed="rId4"/>
          <a:srcRect t="16554" b="15944"/>
          <a:stretch>
            <a:fillRect/>
          </a:stretch>
        </p:blipFill>
        <p:spPr bwMode="auto">
          <a:xfrm>
            <a:off x="719138" y="4217988"/>
            <a:ext cx="3708400" cy="1874837"/>
          </a:xfrm>
          <a:prstGeom prst="rect">
            <a:avLst/>
          </a:prstGeom>
          <a:noFill/>
          <a:ln w="9525">
            <a:noFill/>
            <a:miter lim="800000"/>
            <a:headEnd/>
            <a:tailEnd/>
          </a:ln>
        </p:spPr>
      </p:pic>
      <p:sp>
        <p:nvSpPr>
          <p:cNvPr id="22536" name="Прямоугольник 13"/>
          <p:cNvSpPr>
            <a:spLocks noChangeArrowheads="1"/>
          </p:cNvSpPr>
          <p:nvPr/>
        </p:nvSpPr>
        <p:spPr bwMode="auto">
          <a:xfrm>
            <a:off x="608013" y="3514725"/>
            <a:ext cx="3819525" cy="635000"/>
          </a:xfrm>
          <a:prstGeom prst="rect">
            <a:avLst/>
          </a:prstGeom>
          <a:noFill/>
          <a:ln w="9525">
            <a:noFill/>
            <a:miter lim="800000"/>
            <a:headEnd/>
            <a:tailEnd/>
          </a:ln>
        </p:spPr>
        <p:txBody>
          <a:bodyPr>
            <a:spAutoFit/>
          </a:bodyPr>
          <a:lstStyle/>
          <a:p>
            <a:pPr>
              <a:lnSpc>
                <a:spcPct val="110000"/>
              </a:lnSpc>
            </a:pPr>
            <a:r>
              <a:rPr lang="en-US" sz="1600">
                <a:latin typeface="Calibri" pitchFamily="34" charset="0"/>
                <a:ea typeface="Calibri" pitchFamily="34" charset="0"/>
                <a:cs typeface="Calibri" pitchFamily="34" charset="0"/>
              </a:rPr>
              <a:t>scalar Overhauser magnetometer POS-1 (Ural Federal University, Russia)</a:t>
            </a:r>
            <a:endParaRPr lang="ru-RU" sz="1600">
              <a:latin typeface="Calibri" pitchFamily="34" charset="0"/>
              <a:ea typeface="Calibri" pitchFamily="34" charset="0"/>
              <a:cs typeface="Calibri" pitchFamily="34" charset="0"/>
            </a:endParaRPr>
          </a:p>
        </p:txBody>
      </p:sp>
      <p:sp>
        <p:nvSpPr>
          <p:cNvPr id="22537" name="Прямоугольник 14"/>
          <p:cNvSpPr>
            <a:spLocks noChangeArrowheads="1"/>
          </p:cNvSpPr>
          <p:nvPr/>
        </p:nvSpPr>
        <p:spPr bwMode="auto">
          <a:xfrm>
            <a:off x="601663" y="6092825"/>
            <a:ext cx="3970337" cy="620713"/>
          </a:xfrm>
          <a:prstGeom prst="rect">
            <a:avLst/>
          </a:prstGeom>
          <a:noFill/>
          <a:ln w="9525">
            <a:noFill/>
            <a:miter lim="800000"/>
            <a:headEnd/>
            <a:tailEnd/>
          </a:ln>
        </p:spPr>
        <p:txBody>
          <a:bodyPr>
            <a:spAutoFit/>
          </a:bodyPr>
          <a:lstStyle/>
          <a:p>
            <a:pPr>
              <a:lnSpc>
                <a:spcPct val="110000"/>
              </a:lnSpc>
            </a:pPr>
            <a:r>
              <a:rPr lang="en-US" sz="1600">
                <a:latin typeface="Calibri" pitchFamily="34" charset="0"/>
                <a:ea typeface="Calibri" pitchFamily="34" charset="0"/>
                <a:cs typeface="Calibri" pitchFamily="34" charset="0"/>
              </a:rPr>
              <a:t>three-component digital magneto-variation station "Quartz-7" (IZMIRAN, Russia)</a:t>
            </a:r>
            <a:endParaRPr lang="ru-RU" sz="1600">
              <a:latin typeface="Calibri" pitchFamily="34" charset="0"/>
              <a:ea typeface="Calibri" pitchFamily="34" charset="0"/>
              <a:cs typeface="Calibri" pitchFamily="34" charset="0"/>
            </a:endParaRPr>
          </a:p>
        </p:txBody>
      </p:sp>
      <p:sp>
        <p:nvSpPr>
          <p:cNvPr id="22538" name="Прямоугольник 15"/>
          <p:cNvSpPr>
            <a:spLocks noChangeArrowheads="1"/>
          </p:cNvSpPr>
          <p:nvPr/>
        </p:nvSpPr>
        <p:spPr bwMode="auto">
          <a:xfrm>
            <a:off x="5148263" y="5403850"/>
            <a:ext cx="3270250" cy="904875"/>
          </a:xfrm>
          <a:prstGeom prst="rect">
            <a:avLst/>
          </a:prstGeom>
          <a:noFill/>
          <a:ln w="9525">
            <a:noFill/>
            <a:miter lim="800000"/>
            <a:headEnd/>
            <a:tailEnd/>
          </a:ln>
        </p:spPr>
        <p:txBody>
          <a:bodyPr>
            <a:spAutoFit/>
          </a:bodyPr>
          <a:lstStyle/>
          <a:p>
            <a:pPr>
              <a:lnSpc>
                <a:spcPct val="110000"/>
              </a:lnSpc>
            </a:pPr>
            <a:r>
              <a:rPr lang="en-US" sz="1600">
                <a:latin typeface="Calibri" pitchFamily="34" charset="0"/>
                <a:ea typeface="Calibri" pitchFamily="34" charset="0"/>
                <a:cs typeface="Calibri" pitchFamily="34" charset="0"/>
              </a:rPr>
              <a:t>fDI-magnetometer MinGeo based on a nonmagnetic theodolite Theo-020B (MinGeo Ltd, Hungary)</a:t>
            </a:r>
            <a:endParaRPr lang="ru-RU" sz="160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7" name="Rectangle 16"/>
          <p:cNvSpPr>
            <a:spLocks noChangeArrowheads="1"/>
          </p:cNvSpPr>
          <p:nvPr/>
        </p:nvSpPr>
        <p:spPr bwMode="auto">
          <a:xfrm>
            <a:off x="0" y="549275"/>
            <a:ext cx="9144000" cy="400050"/>
          </a:xfrm>
          <a:prstGeom prst="rect">
            <a:avLst/>
          </a:prstGeom>
          <a:noFill/>
          <a:ln>
            <a:noFill/>
          </a:ln>
          <a:extLst/>
        </p:spPr>
        <p:txBody>
          <a:bodyPr>
            <a:spAutoFit/>
          </a:bodyPr>
          <a:lstStyle/>
          <a:p>
            <a:pPr algn="ctr">
              <a:defRPr/>
            </a:pPr>
            <a:r>
              <a:rPr lang="en-US" sz="2000" b="1" dirty="0">
                <a:solidFill>
                  <a:schemeClr val="accent1">
                    <a:lumMod val="75000"/>
                  </a:schemeClr>
                </a:solidFill>
                <a:latin typeface="Arial" charset="0"/>
              </a:rPr>
              <a:t>Measured components and corresponding instruments</a:t>
            </a:r>
            <a:endParaRPr lang="ru-RU" sz="2000" b="1" dirty="0">
              <a:solidFill>
                <a:schemeClr val="accent1">
                  <a:lumMod val="75000"/>
                </a:schemeClr>
              </a:solidFill>
              <a:latin typeface="Arial" charset="0"/>
            </a:endParaRPr>
          </a:p>
        </p:txBody>
      </p:sp>
      <p:sp>
        <p:nvSpPr>
          <p:cNvPr id="3" name="Номер слайда 2"/>
          <p:cNvSpPr>
            <a:spLocks noGrp="1"/>
          </p:cNvSpPr>
          <p:nvPr>
            <p:ph type="sldNum" sz="quarter" idx="12"/>
          </p:nvPr>
        </p:nvSpPr>
        <p:spPr>
          <a:xfrm>
            <a:off x="7783513" y="6448425"/>
            <a:ext cx="1828800" cy="365125"/>
          </a:xfrm>
        </p:spPr>
        <p:txBody>
          <a:bodyPr/>
          <a:lstStyle/>
          <a:p>
            <a:pPr>
              <a:defRPr/>
            </a:pPr>
            <a:fld id="{AA7C300B-5A6E-499F-9ED4-987E0853866A}" type="slidenum">
              <a:rPr lang="ru-RU" smtClean="0"/>
              <a:pPr>
                <a:defRPr/>
              </a:pPr>
              <a:t>8</a:t>
            </a:fld>
            <a:endParaRPr lang="ru-RU" dirty="0"/>
          </a:p>
        </p:txBody>
      </p:sp>
      <p:sp>
        <p:nvSpPr>
          <p:cNvPr id="9" name="Rectangle 16"/>
          <p:cNvSpPr>
            <a:spLocks noChangeArrowheads="1"/>
          </p:cNvSpPr>
          <p:nvPr/>
        </p:nvSpPr>
        <p:spPr bwMode="auto">
          <a:xfrm>
            <a:off x="0" y="0"/>
            <a:ext cx="9144000" cy="523875"/>
          </a:xfrm>
          <a:prstGeom prst="rect">
            <a:avLst/>
          </a:prstGeom>
          <a:noFill/>
          <a:ln>
            <a:noFill/>
          </a:ln>
          <a:extLst/>
        </p:spPr>
        <p:txBody>
          <a:bodyPr>
            <a:spAutoFit/>
          </a:bodyPr>
          <a:lstStyle/>
          <a:p>
            <a:pPr algn="ctr">
              <a:defRPr/>
            </a:pP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Geophysical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23556" name="Text Box 5"/>
          <p:cNvSpPr txBox="1">
            <a:spLocks noChangeArrowheads="1"/>
          </p:cNvSpPr>
          <p:nvPr/>
        </p:nvSpPr>
        <p:spPr bwMode="auto">
          <a:xfrm>
            <a:off x="290513" y="1196975"/>
            <a:ext cx="8529637" cy="5201424"/>
          </a:xfrm>
          <a:prstGeom prst="rect">
            <a:avLst/>
          </a:prstGeom>
          <a:noFill/>
          <a:ln w="9525">
            <a:noFill/>
            <a:miter lim="800000"/>
            <a:headEnd/>
            <a:tailEnd/>
          </a:ln>
        </p:spPr>
        <p:txBody>
          <a:bodyPr>
            <a:spAutoFit/>
          </a:bodyPr>
          <a:lstStyle/>
          <a:p>
            <a:pPr marL="342900" indent="-342900">
              <a:spcAft>
                <a:spcPts val="1200"/>
              </a:spcAft>
              <a:buFont typeface="Arial" charset="0"/>
              <a:buChar char="•"/>
            </a:pPr>
            <a:r>
              <a:rPr lang="en-US" sz="2400" dirty="0">
                <a:solidFill>
                  <a:schemeClr val="tx2"/>
                </a:solidFill>
                <a:latin typeface="Calibri" pitchFamily="34" charset="0"/>
              </a:rPr>
              <a:t>Variations of the northern, </a:t>
            </a:r>
            <a:r>
              <a:rPr lang="en-US" sz="2400" b="1" i="1" dirty="0">
                <a:solidFill>
                  <a:schemeClr val="tx2"/>
                </a:solidFill>
                <a:latin typeface="Calibri" pitchFamily="34" charset="0"/>
              </a:rPr>
              <a:t>X</a:t>
            </a:r>
            <a:r>
              <a:rPr lang="en-US" sz="2400" dirty="0">
                <a:solidFill>
                  <a:schemeClr val="tx2"/>
                </a:solidFill>
                <a:latin typeface="Calibri" pitchFamily="34" charset="0"/>
              </a:rPr>
              <a:t>, eastern, </a:t>
            </a:r>
            <a:r>
              <a:rPr lang="en-US" sz="2400" b="1" i="1" dirty="0">
                <a:solidFill>
                  <a:schemeClr val="tx2"/>
                </a:solidFill>
                <a:latin typeface="Calibri" pitchFamily="34" charset="0"/>
              </a:rPr>
              <a:t>Y</a:t>
            </a:r>
            <a:r>
              <a:rPr lang="en-US" sz="2400" dirty="0">
                <a:solidFill>
                  <a:schemeClr val="tx2"/>
                </a:solidFill>
                <a:latin typeface="Calibri" pitchFamily="34" charset="0"/>
              </a:rPr>
              <a:t>, and vertical, </a:t>
            </a:r>
            <a:r>
              <a:rPr lang="en-US" sz="2400" b="1" i="1" dirty="0">
                <a:solidFill>
                  <a:schemeClr val="tx2"/>
                </a:solidFill>
                <a:latin typeface="Calibri" pitchFamily="34" charset="0"/>
              </a:rPr>
              <a:t>Z</a:t>
            </a:r>
            <a:r>
              <a:rPr lang="en-US" sz="2400" dirty="0">
                <a:solidFill>
                  <a:schemeClr val="tx2"/>
                </a:solidFill>
                <a:latin typeface="Calibri" pitchFamily="34" charset="0"/>
              </a:rPr>
              <a:t>, components of the Earth's magnetic field using 3-components fluxgate magnetometer LEMI-022 (</a:t>
            </a:r>
            <a:r>
              <a:rPr lang="en-US" sz="2400" dirty="0" smtClean="0">
                <a:solidFill>
                  <a:schemeClr val="tx2"/>
                </a:solidFill>
                <a:latin typeface="Calibri" pitchFamily="34" charset="0"/>
              </a:rPr>
              <a:t>resolution is </a:t>
            </a:r>
            <a:r>
              <a:rPr lang="en-US" sz="2400" dirty="0">
                <a:solidFill>
                  <a:schemeClr val="tx2"/>
                </a:solidFill>
                <a:latin typeface="Calibri" pitchFamily="34" charset="0"/>
              </a:rPr>
              <a:t>0.033 </a:t>
            </a:r>
            <a:r>
              <a:rPr lang="en-US" sz="2400" dirty="0" err="1">
                <a:solidFill>
                  <a:schemeClr val="tx2"/>
                </a:solidFill>
                <a:latin typeface="Calibri" pitchFamily="34" charset="0"/>
              </a:rPr>
              <a:t>nT</a:t>
            </a:r>
            <a:r>
              <a:rPr lang="en-US" sz="2400" dirty="0">
                <a:solidFill>
                  <a:schemeClr val="tx2"/>
                </a:solidFill>
                <a:latin typeface="Calibri" pitchFamily="34" charset="0"/>
              </a:rPr>
              <a:t>, data frequency </a:t>
            </a:r>
            <a:r>
              <a:rPr lang="en-US" sz="2400" dirty="0" smtClean="0">
                <a:solidFill>
                  <a:schemeClr val="tx2"/>
                </a:solidFill>
                <a:latin typeface="Calibri" pitchFamily="34" charset="0"/>
              </a:rPr>
              <a:t>is 1 </a:t>
            </a:r>
            <a:r>
              <a:rPr lang="en-US" sz="2400" dirty="0">
                <a:solidFill>
                  <a:schemeClr val="tx2"/>
                </a:solidFill>
                <a:latin typeface="Calibri" pitchFamily="34" charset="0"/>
              </a:rPr>
              <a:t>Hz).</a:t>
            </a:r>
          </a:p>
          <a:p>
            <a:pPr marL="342900" indent="-342900">
              <a:spcAft>
                <a:spcPts val="1200"/>
              </a:spcAft>
              <a:buFont typeface="Arial" charset="0"/>
              <a:buChar char="•"/>
            </a:pPr>
            <a:r>
              <a:rPr lang="en-US" sz="2400" dirty="0">
                <a:solidFill>
                  <a:schemeClr val="tx2"/>
                </a:solidFill>
                <a:latin typeface="Calibri" pitchFamily="34" charset="0"/>
              </a:rPr>
              <a:t>Geomagnetic field declination, </a:t>
            </a:r>
            <a:r>
              <a:rPr lang="en-US" sz="2400" b="1" i="1" dirty="0">
                <a:solidFill>
                  <a:schemeClr val="tx2"/>
                </a:solidFill>
                <a:latin typeface="Calibri" pitchFamily="34" charset="0"/>
              </a:rPr>
              <a:t>D</a:t>
            </a:r>
            <a:r>
              <a:rPr lang="en-US" sz="2400" dirty="0">
                <a:solidFill>
                  <a:schemeClr val="tx2"/>
                </a:solidFill>
                <a:latin typeface="Calibri" pitchFamily="34" charset="0"/>
              </a:rPr>
              <a:t>, and inclination, </a:t>
            </a:r>
            <a:r>
              <a:rPr lang="en-US" sz="2400" b="1" i="1" dirty="0">
                <a:solidFill>
                  <a:schemeClr val="tx2"/>
                </a:solidFill>
                <a:latin typeface="Calibri" pitchFamily="34" charset="0"/>
              </a:rPr>
              <a:t>I</a:t>
            </a:r>
            <a:r>
              <a:rPr lang="en-US" sz="2400" dirty="0">
                <a:solidFill>
                  <a:schemeClr val="tx2"/>
                </a:solidFill>
                <a:latin typeface="Calibri" pitchFamily="34" charset="0"/>
              </a:rPr>
              <a:t>, using a fluxgate </a:t>
            </a:r>
            <a:r>
              <a:rPr lang="en-US" sz="2400" dirty="0" err="1">
                <a:solidFill>
                  <a:schemeClr val="tx2"/>
                </a:solidFill>
                <a:latin typeface="Calibri" pitchFamily="34" charset="0"/>
              </a:rPr>
              <a:t>fDI</a:t>
            </a:r>
            <a:r>
              <a:rPr lang="en-US" sz="2400" dirty="0">
                <a:solidFill>
                  <a:schemeClr val="tx2"/>
                </a:solidFill>
                <a:latin typeface="Calibri" pitchFamily="34" charset="0"/>
              </a:rPr>
              <a:t> magnetometer LEMI-204 based on a nonmagnetic theodolite 3T2KP-NM (magnetometer resolution is 0.1 </a:t>
            </a:r>
            <a:r>
              <a:rPr lang="en-US" sz="2400" dirty="0" err="1">
                <a:solidFill>
                  <a:schemeClr val="tx2"/>
                </a:solidFill>
                <a:latin typeface="Calibri" pitchFamily="34" charset="0"/>
              </a:rPr>
              <a:t>nT</a:t>
            </a:r>
            <a:r>
              <a:rPr lang="en-US" sz="2400" dirty="0">
                <a:solidFill>
                  <a:schemeClr val="tx2"/>
                </a:solidFill>
                <a:latin typeface="Calibri" pitchFamily="34" charset="0"/>
              </a:rPr>
              <a:t>, </a:t>
            </a:r>
            <a:r>
              <a:rPr lang="en-US" sz="2400" dirty="0">
                <a:latin typeface="Calibri" pitchFamily="34" charset="0"/>
              </a:rPr>
              <a:t>value of the microscope scale graduation</a:t>
            </a:r>
            <a:r>
              <a:rPr lang="en-US" sz="2400" dirty="0">
                <a:solidFill>
                  <a:schemeClr val="tx2"/>
                </a:solidFill>
                <a:latin typeface="Calibri" pitchFamily="34" charset="0"/>
              </a:rPr>
              <a:t> </a:t>
            </a:r>
            <a:r>
              <a:rPr lang="en-US" sz="2400" dirty="0" smtClean="0">
                <a:solidFill>
                  <a:schemeClr val="tx2"/>
                </a:solidFill>
                <a:latin typeface="Calibri" pitchFamily="34" charset="0"/>
              </a:rPr>
              <a:t>is </a:t>
            </a:r>
            <a:r>
              <a:rPr lang="en-US" sz="2400" dirty="0">
                <a:solidFill>
                  <a:schemeClr val="tx2"/>
                </a:solidFill>
                <a:latin typeface="Calibri" pitchFamily="34" charset="0"/>
              </a:rPr>
              <a:t>1</a:t>
            </a:r>
            <a:r>
              <a:rPr lang="ru-RU" sz="2400" dirty="0"/>
              <a:t>″</a:t>
            </a:r>
            <a:r>
              <a:rPr lang="en-US" sz="2400" dirty="0"/>
              <a:t>, </a:t>
            </a:r>
            <a:r>
              <a:rPr lang="en-US" sz="2400" dirty="0">
                <a:solidFill>
                  <a:schemeClr val="tx2"/>
                </a:solidFill>
                <a:latin typeface="Calibri" pitchFamily="34" charset="0"/>
              </a:rPr>
              <a:t>mean squared error of angle measurement </a:t>
            </a:r>
            <a:r>
              <a:rPr lang="en-US" sz="2400" dirty="0" smtClean="0">
                <a:solidFill>
                  <a:schemeClr val="tx2"/>
                </a:solidFill>
                <a:latin typeface="Calibri" pitchFamily="34" charset="0"/>
              </a:rPr>
              <a:t>is </a:t>
            </a:r>
            <a:r>
              <a:rPr lang="en-US" sz="2400" dirty="0">
                <a:solidFill>
                  <a:schemeClr val="tx2"/>
                </a:solidFill>
                <a:latin typeface="Calibri" pitchFamily="34" charset="0"/>
              </a:rPr>
              <a:t>2</a:t>
            </a:r>
            <a:r>
              <a:rPr lang="ru-RU" sz="2400" dirty="0"/>
              <a:t>″</a:t>
            </a:r>
            <a:r>
              <a:rPr lang="en-US" sz="2400" dirty="0">
                <a:latin typeface="Calibri" pitchFamily="34" charset="0"/>
              </a:rPr>
              <a:t>; the null-method is being applied)</a:t>
            </a:r>
            <a:r>
              <a:rPr lang="en-US" sz="2400" dirty="0">
                <a:solidFill>
                  <a:schemeClr val="tx2"/>
                </a:solidFill>
                <a:latin typeface="Calibri" pitchFamily="34" charset="0"/>
              </a:rPr>
              <a:t>.</a:t>
            </a:r>
          </a:p>
          <a:p>
            <a:pPr marL="342900" indent="-342900">
              <a:spcAft>
                <a:spcPts val="1200"/>
              </a:spcAft>
              <a:buFont typeface="Arial" charset="0"/>
              <a:buChar char="•"/>
            </a:pPr>
            <a:r>
              <a:rPr lang="en-US" sz="2400" dirty="0">
                <a:solidFill>
                  <a:schemeClr val="tx2"/>
                </a:solidFill>
                <a:latin typeface="Calibri" pitchFamily="34" charset="0"/>
              </a:rPr>
              <a:t>Absolute value of the full geomagnetic field vector, </a:t>
            </a:r>
            <a:r>
              <a:rPr lang="en-US" sz="2400" b="1" i="1" dirty="0">
                <a:solidFill>
                  <a:schemeClr val="tx2"/>
                </a:solidFill>
                <a:latin typeface="Calibri" pitchFamily="34" charset="0"/>
              </a:rPr>
              <a:t>F</a:t>
            </a:r>
            <a:r>
              <a:rPr lang="en-US" sz="2400" dirty="0">
                <a:solidFill>
                  <a:schemeClr val="tx2"/>
                </a:solidFill>
                <a:latin typeface="Calibri" pitchFamily="34" charset="0"/>
              </a:rPr>
              <a:t>, using a scalar </a:t>
            </a:r>
            <a:r>
              <a:rPr lang="en-US" sz="2400" dirty="0" err="1">
                <a:solidFill>
                  <a:schemeClr val="tx2"/>
                </a:solidFill>
                <a:latin typeface="Calibri" pitchFamily="34" charset="0"/>
              </a:rPr>
              <a:t>Overhauser</a:t>
            </a:r>
            <a:r>
              <a:rPr lang="en-US" sz="2400" dirty="0">
                <a:solidFill>
                  <a:schemeClr val="tx2"/>
                </a:solidFill>
                <a:latin typeface="Calibri" pitchFamily="34" charset="0"/>
              </a:rPr>
              <a:t> magnetometer MINIMAG (</a:t>
            </a:r>
            <a:r>
              <a:rPr lang="en-US" sz="2400" dirty="0" smtClean="0">
                <a:solidFill>
                  <a:schemeClr val="tx2"/>
                </a:solidFill>
                <a:latin typeface="Calibri" pitchFamily="34" charset="0"/>
              </a:rPr>
              <a:t>resolution is </a:t>
            </a:r>
            <a:r>
              <a:rPr lang="en-US" sz="2400" dirty="0">
                <a:solidFill>
                  <a:schemeClr val="tx2"/>
                </a:solidFill>
                <a:latin typeface="Calibri" pitchFamily="34" charset="0"/>
              </a:rPr>
              <a:t>0.01 </a:t>
            </a:r>
            <a:r>
              <a:rPr lang="en-US" sz="2400" dirty="0" err="1">
                <a:solidFill>
                  <a:schemeClr val="tx2"/>
                </a:solidFill>
                <a:latin typeface="Calibri" pitchFamily="34" charset="0"/>
              </a:rPr>
              <a:t>nT</a:t>
            </a:r>
            <a:r>
              <a:rPr lang="en-US" sz="2400" dirty="0">
                <a:solidFill>
                  <a:schemeClr val="tx2"/>
                </a:solidFill>
                <a:latin typeface="Calibri" pitchFamily="34" charset="0"/>
              </a:rPr>
              <a:t>, mean squared error of magnetic induction</a:t>
            </a:r>
            <a:r>
              <a:rPr lang="ru-RU" sz="2400" dirty="0">
                <a:solidFill>
                  <a:schemeClr val="tx2"/>
                </a:solidFill>
                <a:latin typeface="Calibri" pitchFamily="34" charset="0"/>
              </a:rPr>
              <a:t> </a:t>
            </a:r>
            <a:r>
              <a:rPr lang="en-US" sz="2400" dirty="0" smtClean="0">
                <a:solidFill>
                  <a:schemeClr val="tx2"/>
                </a:solidFill>
                <a:latin typeface="Calibri" pitchFamily="34" charset="0"/>
              </a:rPr>
              <a:t>measurement is </a:t>
            </a:r>
            <a:r>
              <a:rPr lang="en-US" sz="2400" dirty="0">
                <a:solidFill>
                  <a:schemeClr val="tx2"/>
                </a:solidFill>
                <a:latin typeface="Calibri" pitchFamily="34" charset="0"/>
              </a:rPr>
              <a:t>0.03 </a:t>
            </a:r>
            <a:r>
              <a:rPr lang="en-US" sz="2400" dirty="0" err="1">
                <a:solidFill>
                  <a:schemeClr val="tx2"/>
                </a:solidFill>
                <a:latin typeface="Calibri" pitchFamily="34" charset="0"/>
              </a:rPr>
              <a:t>nT</a:t>
            </a:r>
            <a:r>
              <a:rPr lang="en-US" sz="2400" dirty="0">
                <a:solidFill>
                  <a:schemeClr val="tx2"/>
                </a:solidFill>
                <a:latin typeface="Calibri"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7" name="Rectangle 16"/>
          <p:cNvSpPr>
            <a:spLocks noChangeArrowheads="1"/>
          </p:cNvSpPr>
          <p:nvPr/>
        </p:nvSpPr>
        <p:spPr bwMode="auto">
          <a:xfrm>
            <a:off x="0" y="549275"/>
            <a:ext cx="9144000" cy="400050"/>
          </a:xfrm>
          <a:prstGeom prst="rect">
            <a:avLst/>
          </a:prstGeom>
          <a:noFill/>
          <a:ln>
            <a:noFill/>
          </a:ln>
          <a:extLst/>
        </p:spPr>
        <p:txBody>
          <a:bodyPr>
            <a:spAutoFit/>
          </a:bodyPr>
          <a:lstStyle/>
          <a:p>
            <a:pPr algn="ctr">
              <a:defRPr/>
            </a:pPr>
            <a:r>
              <a:rPr lang="en-US" sz="2000" b="1" dirty="0">
                <a:solidFill>
                  <a:schemeClr val="accent1">
                    <a:lumMod val="75000"/>
                  </a:schemeClr>
                </a:solidFill>
                <a:latin typeface="Arial" charset="0"/>
              </a:rPr>
              <a:t>Software</a:t>
            </a:r>
            <a:endParaRPr lang="ru-RU" sz="2000" b="1" dirty="0">
              <a:solidFill>
                <a:schemeClr val="accent1">
                  <a:lumMod val="75000"/>
                </a:schemeClr>
              </a:solidFill>
              <a:latin typeface="Arial" charset="0"/>
            </a:endParaRPr>
          </a:p>
        </p:txBody>
      </p:sp>
      <p:sp>
        <p:nvSpPr>
          <p:cNvPr id="3" name="Номер слайда 2"/>
          <p:cNvSpPr>
            <a:spLocks noGrp="1"/>
          </p:cNvSpPr>
          <p:nvPr>
            <p:ph type="sldNum" sz="quarter" idx="12"/>
          </p:nvPr>
        </p:nvSpPr>
        <p:spPr>
          <a:xfrm>
            <a:off x="7783513" y="6448425"/>
            <a:ext cx="1828800" cy="365125"/>
          </a:xfrm>
        </p:spPr>
        <p:txBody>
          <a:bodyPr/>
          <a:lstStyle/>
          <a:p>
            <a:pPr>
              <a:defRPr/>
            </a:pPr>
            <a:fld id="{EC80686C-FF73-4E7B-8F13-FBE58FA6C1ED}" type="slidenum">
              <a:rPr lang="ru-RU" smtClean="0"/>
              <a:pPr>
                <a:defRPr/>
              </a:pPr>
              <a:t>9</a:t>
            </a:fld>
            <a:endParaRPr lang="ru-RU" dirty="0"/>
          </a:p>
        </p:txBody>
      </p:sp>
      <p:sp>
        <p:nvSpPr>
          <p:cNvPr id="9" name="Rectangle 16"/>
          <p:cNvSpPr>
            <a:spLocks noChangeArrowheads="1"/>
          </p:cNvSpPr>
          <p:nvPr/>
        </p:nvSpPr>
        <p:spPr bwMode="auto">
          <a:xfrm>
            <a:off x="0" y="0"/>
            <a:ext cx="9144000" cy="523875"/>
          </a:xfrm>
          <a:prstGeom prst="rect">
            <a:avLst/>
          </a:prstGeom>
          <a:noFill/>
          <a:ln>
            <a:noFill/>
          </a:ln>
          <a:extLst/>
        </p:spPr>
        <p:txBody>
          <a:bodyPr>
            <a:spAutoFit/>
          </a:bodyPr>
          <a:lstStyle/>
          <a:p>
            <a:pPr algn="ctr">
              <a:defRPr/>
            </a:pPr>
            <a:r>
              <a:rPr lang="en-US" sz="2800" b="1" i="1" dirty="0" err="1">
                <a:solidFill>
                  <a:schemeClr val="accent1">
                    <a:lumMod val="75000"/>
                  </a:schemeClr>
                </a:solidFill>
                <a:effectLst>
                  <a:outerShdw blurRad="38100" dist="38100" dir="2700000" algn="tl">
                    <a:srgbClr val="000000"/>
                  </a:outerShdw>
                </a:effectLst>
                <a:latin typeface="Arial" charset="0"/>
              </a:rPr>
              <a:t>Pleshchenitsy</a:t>
            </a:r>
            <a:r>
              <a:rPr lang="en-US" sz="2800" b="1" i="1" dirty="0">
                <a:solidFill>
                  <a:schemeClr val="accent1">
                    <a:lumMod val="75000"/>
                  </a:schemeClr>
                </a:solidFill>
                <a:effectLst>
                  <a:outerShdw blurRad="38100" dist="38100" dir="2700000" algn="tl">
                    <a:srgbClr val="000000"/>
                  </a:outerShdw>
                </a:effectLst>
                <a:latin typeface="Arial" charset="0"/>
              </a:rPr>
              <a:t> Geophysical Observatory</a:t>
            </a:r>
            <a:endParaRPr lang="ru-RU" sz="2800" b="1" i="1" dirty="0">
              <a:solidFill>
                <a:schemeClr val="accent1">
                  <a:lumMod val="75000"/>
                </a:schemeClr>
              </a:solidFill>
              <a:effectLst>
                <a:outerShdw blurRad="38100" dist="38100" dir="2700000" algn="tl">
                  <a:srgbClr val="000000"/>
                </a:outerShdw>
              </a:effectLst>
              <a:latin typeface="Arial" charset="0"/>
            </a:endParaRPr>
          </a:p>
        </p:txBody>
      </p:sp>
      <p:sp>
        <p:nvSpPr>
          <p:cNvPr id="24580" name="Text Box 5"/>
          <p:cNvSpPr txBox="1">
            <a:spLocks noChangeArrowheads="1"/>
          </p:cNvSpPr>
          <p:nvPr/>
        </p:nvSpPr>
        <p:spPr bwMode="auto">
          <a:xfrm>
            <a:off x="684213" y="2514600"/>
            <a:ext cx="8064500" cy="4227513"/>
          </a:xfrm>
          <a:prstGeom prst="rect">
            <a:avLst/>
          </a:prstGeom>
          <a:noFill/>
          <a:ln w="9525">
            <a:noFill/>
            <a:miter lim="800000"/>
            <a:headEnd/>
            <a:tailEnd/>
          </a:ln>
        </p:spPr>
        <p:txBody>
          <a:bodyPr>
            <a:spAutoFit/>
          </a:bodyPr>
          <a:lstStyle/>
          <a:p>
            <a:pPr marL="342900" indent="-342900">
              <a:spcAft>
                <a:spcPts val="800"/>
              </a:spcAft>
              <a:buFont typeface="Arial" charset="0"/>
              <a:buChar char="•"/>
            </a:pPr>
            <a:r>
              <a:rPr lang="en-US" sz="2200">
                <a:solidFill>
                  <a:schemeClr val="tx2"/>
                </a:solidFill>
                <a:latin typeface="Calibri" pitchFamily="34" charset="0"/>
              </a:rPr>
              <a:t>visualization of obtained data on display;</a:t>
            </a:r>
          </a:p>
          <a:p>
            <a:pPr marL="342900" indent="-342900">
              <a:spcAft>
                <a:spcPts val="800"/>
              </a:spcAft>
              <a:buFont typeface="Arial" charset="0"/>
              <a:buChar char="•"/>
            </a:pPr>
            <a:r>
              <a:rPr lang="en-US" sz="2200">
                <a:solidFill>
                  <a:schemeClr val="tx2"/>
                </a:solidFill>
                <a:latin typeface="Calibri" pitchFamily="34" charset="0"/>
              </a:rPr>
              <a:t>formation of a daily table of the geomagnetic field variations with minute data;</a:t>
            </a:r>
          </a:p>
          <a:p>
            <a:pPr marL="342900" indent="-342900">
              <a:spcAft>
                <a:spcPts val="800"/>
              </a:spcAft>
              <a:buFont typeface="Arial" charset="0"/>
              <a:buChar char="•"/>
            </a:pPr>
            <a:r>
              <a:rPr lang="en-US" sz="2200">
                <a:solidFill>
                  <a:schemeClr val="tx2"/>
                </a:solidFill>
                <a:latin typeface="Calibri" pitchFamily="34" charset="0"/>
              </a:rPr>
              <a:t>formation of a monthly table of the geomagnetic field variations with hourly data; </a:t>
            </a:r>
          </a:p>
          <a:p>
            <a:pPr marL="342900" indent="-342900">
              <a:spcAft>
                <a:spcPts val="800"/>
              </a:spcAft>
              <a:buFont typeface="Arial" charset="0"/>
              <a:buChar char="•"/>
            </a:pPr>
            <a:r>
              <a:rPr lang="en-US" sz="2200">
                <a:solidFill>
                  <a:schemeClr val="tx2"/>
                </a:solidFill>
                <a:latin typeface="Calibri" pitchFamily="34" charset="0"/>
              </a:rPr>
              <a:t>determination of daily three-hour </a:t>
            </a:r>
            <a:r>
              <a:rPr lang="en-US" sz="2200" i="1">
                <a:solidFill>
                  <a:schemeClr val="tx2"/>
                </a:solidFill>
                <a:latin typeface="Calibri" pitchFamily="34" charset="0"/>
              </a:rPr>
              <a:t>K</a:t>
            </a:r>
            <a:r>
              <a:rPr lang="en-US" sz="2200">
                <a:solidFill>
                  <a:schemeClr val="tx2"/>
                </a:solidFill>
                <a:latin typeface="Calibri" pitchFamily="34" charset="0"/>
              </a:rPr>
              <a:t>-index values;</a:t>
            </a:r>
          </a:p>
          <a:p>
            <a:pPr marL="342900" indent="-342900">
              <a:spcAft>
                <a:spcPts val="800"/>
              </a:spcAft>
              <a:buFont typeface="Arial" charset="0"/>
              <a:buChar char="•"/>
            </a:pPr>
            <a:r>
              <a:rPr lang="en-US" sz="2200">
                <a:solidFill>
                  <a:schemeClr val="tx2"/>
                </a:solidFill>
                <a:latin typeface="Calibri" pitchFamily="34" charset="0"/>
              </a:rPr>
              <a:t>determination of characteristics of the magnetic storms;</a:t>
            </a:r>
          </a:p>
          <a:p>
            <a:pPr marL="342900" indent="-342900">
              <a:spcAft>
                <a:spcPts val="800"/>
              </a:spcAft>
              <a:buFont typeface="Arial" charset="0"/>
              <a:buChar char="•"/>
            </a:pPr>
            <a:r>
              <a:rPr lang="en-US" sz="2200">
                <a:solidFill>
                  <a:schemeClr val="tx2"/>
                </a:solidFill>
                <a:latin typeface="Calibri" pitchFamily="34" charset="0"/>
              </a:rPr>
              <a:t>input of new corrections to base-line values;</a:t>
            </a:r>
          </a:p>
          <a:p>
            <a:pPr marL="342900" indent="-342900">
              <a:spcAft>
                <a:spcPts val="800"/>
              </a:spcAft>
              <a:buFont typeface="Arial" charset="0"/>
              <a:buChar char="•"/>
            </a:pPr>
            <a:r>
              <a:rPr lang="en-US" sz="2200">
                <a:solidFill>
                  <a:schemeClr val="tx2"/>
                </a:solidFill>
                <a:latin typeface="Calibri" pitchFamily="34" charset="0"/>
              </a:rPr>
              <a:t>export of the data processing results into the database.</a:t>
            </a:r>
          </a:p>
          <a:p>
            <a:pPr marL="342900" indent="-342900">
              <a:spcAft>
                <a:spcPts val="800"/>
              </a:spcAft>
              <a:buFont typeface="Arial" charset="0"/>
              <a:buChar char="•"/>
            </a:pPr>
            <a:endParaRPr lang="en-US" sz="2400">
              <a:solidFill>
                <a:schemeClr val="tx2"/>
              </a:solidFill>
              <a:latin typeface="Calibri" pitchFamily="34" charset="0"/>
            </a:endParaRPr>
          </a:p>
        </p:txBody>
      </p:sp>
      <p:sp>
        <p:nvSpPr>
          <p:cNvPr id="24581" name="Прямоугольник 5"/>
          <p:cNvSpPr>
            <a:spLocks noChangeArrowheads="1"/>
          </p:cNvSpPr>
          <p:nvPr/>
        </p:nvSpPr>
        <p:spPr bwMode="auto">
          <a:xfrm>
            <a:off x="395288" y="908050"/>
            <a:ext cx="8569325" cy="1698625"/>
          </a:xfrm>
          <a:prstGeom prst="rect">
            <a:avLst/>
          </a:prstGeom>
          <a:noFill/>
          <a:ln w="9525">
            <a:noFill/>
            <a:miter lim="800000"/>
            <a:headEnd/>
            <a:tailEnd/>
          </a:ln>
        </p:spPr>
        <p:txBody>
          <a:bodyPr>
            <a:spAutoFit/>
          </a:bodyPr>
          <a:lstStyle/>
          <a:p>
            <a:pPr marL="342900" indent="-342900">
              <a:lnSpc>
                <a:spcPct val="110000"/>
              </a:lnSpc>
              <a:buFont typeface="Wingdings" pitchFamily="2" charset="2"/>
              <a:buChar char="ü"/>
            </a:pPr>
            <a:r>
              <a:rPr lang="en-US" sz="2400">
                <a:latin typeface="Calibri" pitchFamily="34" charset="0"/>
              </a:rPr>
              <a:t>For processing data obtained with a magnetometer LEMI-022 </a:t>
            </a:r>
            <a:r>
              <a:rPr lang="en-US" sz="2400" b="1">
                <a:latin typeface="Calibri" pitchFamily="34" charset="0"/>
              </a:rPr>
              <a:t>“Moxa Viewer” program</a:t>
            </a:r>
            <a:r>
              <a:rPr lang="ru-RU" sz="2400">
                <a:latin typeface="Calibri" pitchFamily="34" charset="0"/>
              </a:rPr>
              <a:t> </a:t>
            </a:r>
            <a:r>
              <a:rPr lang="en-US" sz="2400">
                <a:latin typeface="Calibri" pitchFamily="34" charset="0"/>
              </a:rPr>
              <a:t>has been developed at the Center of Geophysical Monitoring</a:t>
            </a:r>
            <a:r>
              <a:rPr lang="ru-RU" sz="2400">
                <a:latin typeface="Calibri" pitchFamily="34" charset="0"/>
              </a:rPr>
              <a:t> </a:t>
            </a:r>
            <a:r>
              <a:rPr lang="en-US" sz="2400">
                <a:latin typeface="Calibri" pitchFamily="34" charset="0"/>
              </a:rPr>
              <a:t>which permits the following procedures to be performed:</a:t>
            </a:r>
            <a:endParaRPr lang="ru-RU" sz="24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31358</TotalTime>
  <Words>2160</Words>
  <Application>Microsoft Office PowerPoint</Application>
  <PresentationFormat>Экран (4:3)</PresentationFormat>
  <Paragraphs>204</Paragraphs>
  <Slides>21</Slides>
  <Notes>3</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21</vt:i4>
      </vt:variant>
    </vt:vector>
  </HeadingPairs>
  <TitlesOfParts>
    <vt:vector size="33" baseType="lpstr">
      <vt:lpstr>Arial Unicode MS</vt:lpstr>
      <vt:lpstr>Arial</vt:lpstr>
      <vt:lpstr>Calibri</vt:lpstr>
      <vt:lpstr>Century Gothic</vt:lpstr>
      <vt:lpstr>Courier New</vt:lpstr>
      <vt:lpstr>Georgia</vt:lpstr>
      <vt:lpstr>Symbol</vt:lpstr>
      <vt:lpstr>Times New Roman</vt:lpstr>
      <vt:lpstr>Trebuchet MS</vt:lpstr>
      <vt:lpstr>Verdana</vt:lpstr>
      <vt:lpstr>Wingdings</vt:lpstr>
      <vt:lpstr>Воздушный поток</vt:lpstr>
      <vt:lpstr>GEOMAGNETIC MEASUREMENTS AT THE PLESHCHENITSY GEOPHYSICAL OBSERVATORY (MINSK, REPUBLIC OF BELARUS)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ИАЦ ГМ</dc:creator>
  <cp:lastModifiedBy>IHAR SALADUKHIN</cp:lastModifiedBy>
  <cp:revision>669</cp:revision>
  <dcterms:created xsi:type="dcterms:W3CDTF">2006-12-14T11:29:35Z</dcterms:created>
  <dcterms:modified xsi:type="dcterms:W3CDTF">2023-09-21T12:38:49Z</dcterms:modified>
</cp:coreProperties>
</file>