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64" r:id="rId4"/>
    <p:sldId id="270" r:id="rId5"/>
    <p:sldId id="266" r:id="rId6"/>
    <p:sldId id="278" r:id="rId7"/>
    <p:sldId id="274" r:id="rId8"/>
    <p:sldId id="275" r:id="rId9"/>
    <p:sldId id="276" r:id="rId10"/>
    <p:sldId id="277" r:id="rId11"/>
    <p:sldId id="27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47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EC822-C23D-4C91-86D7-E2028C19C960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614F3-5D26-4FCB-B141-80F4DBAF17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4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1CFB746-E89B-4680-9A35-DAB7BCCB4FD2}" type="slidenum">
              <a:t>2</a:t>
            </a:fld>
            <a:endParaRPr lang="en-US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21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2E8E690-7812-44C1-B66D-26B2C4B6A1BE}" type="slidenum">
              <a:t>3</a:t>
            </a:fld>
            <a:endParaRPr lang="en-US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73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F83F93E-DDEE-478C-9D4E-B8287B3FA5B1}" type="slidenum">
              <a:t>4</a:t>
            </a:fld>
            <a:endParaRPr lang="en-US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67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2D33C3C-AA05-40B7-80B4-36EC0A2246D0}" type="slidenum">
              <a:t>5</a:t>
            </a:fld>
            <a:endParaRPr lang="en-US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695325"/>
            <a:ext cx="0" cy="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5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DB73E98-F2FB-4A2B-9337-0A22C7E45C4E}" type="slidenum">
              <a:t>6</a:t>
            </a:fld>
            <a:endParaRPr lang="en-US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31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D8B1764-3573-4B8E-856B-315344816474}" type="slidenum">
              <a:t>7</a:t>
            </a:fld>
            <a:endParaRPr lang="en-US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38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BD91F5B-AEFF-4395-BCC8-FA8D71540F87}" type="slidenum">
              <a:t>8</a:t>
            </a:fld>
            <a:endParaRPr lang="en-US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02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B05E0E2-3D5B-4DAF-A0FD-AE5118996687}" type="slidenum">
              <a:t>9</a:t>
            </a:fld>
            <a:endParaRPr lang="en-US" dirty="0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05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AEDCF6A-82CF-4902-96C0-5E585BA1F855}" type="slidenum">
              <a:t>10</a:t>
            </a:fld>
            <a:endParaRPr lang="en-US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96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23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05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68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66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6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05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4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68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66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6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45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D535-69E4-4D5A-9DBC-00260D492B24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ED956-CB74-4FB3-A202-C059A60A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79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6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2244" y="2083370"/>
            <a:ext cx="107677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Single station absolute TEC estimation </a:t>
            </a:r>
            <a:b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based solely on dual frequency GNSS</a:t>
            </a:r>
            <a:b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phase observables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3905" y="4369369"/>
            <a:ext cx="99337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Ivanov A.K., Medvedev A.I.,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Varzar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L.S, Pavlov I.A.,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Padokhin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A.M., </a:t>
            </a:r>
            <a:r>
              <a:rPr lang="en-US" sz="2000" b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Kurbatov</a:t>
            </a:r>
            <a:r>
              <a:rPr lang="en-US" sz="20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G.A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553759" y="87236"/>
            <a:ext cx="1440000" cy="146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0" y="25210"/>
            <a:ext cx="2207944" cy="146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59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0" y="22640"/>
            <a:ext cx="12192000" cy="480131"/>
          </a:xfrm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None/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459" y="369024"/>
            <a:ext cx="12129541" cy="6469599"/>
          </a:xfrm>
          <a:prstGeom prst="rect">
            <a:avLst/>
          </a:prstGeom>
          <a:noFill/>
          <a:ln>
            <a:noFill/>
          </a:ln>
        </p:spPr>
        <p:txBody>
          <a:bodyPr wrap="square" lIns="108847" tIns="54423" rIns="108847" bIns="54423" anchorCtr="0" compatLnSpc="0">
            <a:spAutoFit/>
          </a:bodyPr>
          <a:lstStyle/>
          <a:p>
            <a:pPr marL="342900" indent="-342900" hangingPunct="0">
              <a:spcBef>
                <a:spcPts val="686"/>
              </a:spcBef>
              <a:spcAft>
                <a:spcPts val="686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Method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for absolute vertical TEC and derivatives estimation for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GNSS Single Station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TEC suggested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comprising:</a:t>
            </a:r>
          </a:p>
          <a:p>
            <a:pPr marL="1165225" indent="-342900" hangingPunct="0">
              <a:spcBef>
                <a:spcPts val="686"/>
              </a:spcBef>
              <a:spcAft>
                <a:spcPts val="686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phase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difference approach to input data – precise dual frequency phase measurements</a:t>
            </a:r>
          </a:p>
          <a:p>
            <a:pPr marL="1165225" indent="-342900" hangingPunct="0">
              <a:spcBef>
                <a:spcPts val="686"/>
              </a:spcBef>
              <a:spcAft>
                <a:spcPts val="686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thin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shell approximation and truncated Taylor expansion in the vicinity of station</a:t>
            </a:r>
          </a:p>
          <a:p>
            <a:pPr marL="1165225" indent="-342900" hangingPunct="0">
              <a:spcBef>
                <a:spcPts val="686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Inequality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constrained least squares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estimator</a:t>
            </a:r>
          </a:p>
          <a:p>
            <a:pPr hangingPunct="0"/>
            <a:endParaRPr lang="en-US" sz="1000" dirty="0" smtClean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marL="342900" indent="-342900" hangingPunct="0">
              <a:spcAft>
                <a:spcPts val="686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The method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llows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to use only very precise dual-frequency phase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observable </a:t>
            </a:r>
            <a:b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and use physical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condition for TEC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positivity</a:t>
            </a:r>
          </a:p>
          <a:p>
            <a:pPr marL="342900" indent="-342900" hangingPunct="0">
              <a:spcBef>
                <a:spcPts val="686"/>
              </a:spcBef>
              <a:spcAft>
                <a:spcPts val="686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No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need for DCBs estimation (both satellites and receivers), simple expansion for systems other than GPS </a:t>
            </a:r>
          </a:p>
          <a:p>
            <a:pPr marL="342900" indent="-342900" hangingPunct="0">
              <a:spcBef>
                <a:spcPts val="686"/>
              </a:spcBef>
              <a:spcAft>
                <a:spcPts val="686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Test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with NeQuick2 model provide error estimates &lt;0.5TECu for different locations and space weather conditions</a:t>
            </a:r>
          </a:p>
          <a:p>
            <a:pPr marL="342900" indent="-342900" hangingPunct="0">
              <a:spcBef>
                <a:spcPts val="686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Inter-method differences with  GIM products and </a:t>
            </a:r>
            <a:r>
              <a:rPr lang="en-US" sz="2000" dirty="0" err="1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TayAbsTEC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are within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1 </a:t>
            </a:r>
            <a:r>
              <a:rPr lang="en-US" sz="2000" dirty="0" err="1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TECu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on average, up to 3.5 </a:t>
            </a:r>
            <a:r>
              <a:rPr lang="en-US" sz="2000" dirty="0" err="1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TECu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in maximum difference</a:t>
            </a:r>
            <a:endParaRPr lang="en-US" sz="1000" dirty="0" smtClean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hangingPunct="0"/>
            <a:endParaRPr lang="en-US" sz="1000" dirty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hangingPunct="0">
              <a:spcAft>
                <a:spcPts val="686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Possibilities for algorithm application:</a:t>
            </a:r>
          </a:p>
          <a:p>
            <a:pPr marL="342900" indent="282575" hangingPunct="0">
              <a:spcAft>
                <a:spcPts val="686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	Single station solution</a:t>
            </a:r>
          </a:p>
          <a:p>
            <a:pPr marL="342900" indent="282575" hangingPunct="0">
              <a:spcAft>
                <a:spcPts val="686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vTEC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for local empirical model corrections</a:t>
            </a:r>
          </a:p>
          <a:p>
            <a:pPr marL="342900" indent="282575" hangingPunct="0">
              <a:spcAft>
                <a:spcPts val="686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	Global </a:t>
            </a:r>
            <a:r>
              <a:rPr lang="en-US" sz="2000" dirty="0" err="1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Ionospheric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Mapping with additional spatial interpolation (e.g. ordinal </a:t>
            </a:r>
            <a:r>
              <a:rPr lang="en-US" sz="2000" dirty="0" err="1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krigging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58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6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914400" y="3615448"/>
            <a:ext cx="7213369" cy="38844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661470" y="0"/>
            <a:ext cx="2168559" cy="522779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74" y="427526"/>
            <a:ext cx="12177625" cy="6395156"/>
          </a:xfrm>
          <a:prstGeom prst="rect">
            <a:avLst/>
          </a:prstGeom>
          <a:noFill/>
          <a:ln>
            <a:noFill/>
          </a:ln>
        </p:spPr>
        <p:txBody>
          <a:bodyPr wrap="square" lIns="108847" tIns="54423" rIns="108847" bIns="54423" anchorCtr="0" compatLnSpc="0">
            <a:spAutoFit/>
          </a:bodyPr>
          <a:lstStyle/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Reliable </a:t>
            </a:r>
            <a:r>
              <a:rPr lang="en-US" sz="2000" dirty="0" err="1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ionospheric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information plays crucial role in many practical applications, including RW propagation,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remote sensing, positioning, communications.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endParaRPr lang="en-US" sz="1500" dirty="0" smtClean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content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TEC)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– one of simple and commonly used </a:t>
            </a:r>
            <a:r>
              <a:rPr lang="en-US" sz="2000" dirty="0" err="1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ionospheric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parameters </a:t>
            </a:r>
            <a:endParaRPr lang="en-US" sz="2000" dirty="0" smtClean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                                                   can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be estimated from GNSS data.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endParaRPr lang="en-US" sz="1500" dirty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Several approaches to absolute vertical TEC estimation form GNSS data: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	1) Global </a:t>
            </a:r>
            <a:r>
              <a:rPr lang="en-US" sz="2000" dirty="0" err="1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Ionospheric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Mapping [IGS and its associated centers]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	2) Regional </a:t>
            </a:r>
            <a:r>
              <a:rPr lang="en-US" sz="2000" dirty="0" err="1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Ionospheric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Mapping [US TEC, GA Australia, </a:t>
            </a:r>
            <a:r>
              <a:rPr lang="en-US" sz="2000" dirty="0" err="1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Roshydromet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Russia]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	3) Single station solutions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endParaRPr lang="en-US" sz="1000" dirty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Current single station solutions use both dual frequency phase and code measurements, latter known for its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significant noise, and require satellite and receiver DCB estimation.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Examples of single station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solutions: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thin shell and Taylor expansion in geographic </a:t>
            </a:r>
            <a:r>
              <a:rPr lang="en-US" sz="2000" dirty="0" err="1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coords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ISTP 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TayAbsTEC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000" dirty="0" err="1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Yasyukevich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Mylnikova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thin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shell and Fourier expansion in LT and polynomial expansion in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latitude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IZMIRAN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Shagimuratov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endParaRPr lang="en-US" sz="800" dirty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algn="ctr"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b="1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Present work suggests new algorithm for single station solution </a:t>
            </a:r>
            <a:r>
              <a:rPr lang="en-US" sz="2000" b="1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that </a:t>
            </a:r>
            <a:r>
              <a:rPr lang="en-US" sz="2000" b="1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avoids </a:t>
            </a:r>
            <a:r>
              <a:rPr lang="en-US" sz="2000" b="1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noisy code </a:t>
            </a:r>
            <a:r>
              <a:rPr lang="en-US" sz="2000" b="1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measurements </a:t>
            </a:r>
            <a:r>
              <a:rPr lang="en-US" sz="2000" b="1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and DCB estimation…</a:t>
            </a:r>
            <a:endParaRPr lang="en-US" sz="2000" b="1" dirty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79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>
                <a:spLocks noResize="1"/>
              </p:cNvSpPr>
              <p:nvPr/>
            </p:nvSpPr>
            <p:spPr>
              <a:xfrm>
                <a:off x="50802" y="970495"/>
                <a:ext cx="4511473" cy="678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</a:rPr>
                        <m:t>𝑠𝑙𝑇𝐸𝐶</m:t>
                      </m:r>
                      <m:r>
                        <a:rPr lang="ru-RU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pHide m:val="on"/>
                          <m:ctrlPr>
                            <a:rPr lang="ru-RU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/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nary>
                      <m:d>
                        <m:dPr>
                          <m:ctrlPr>
                            <a:rPr lang="ru-RU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b="1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</m:d>
                      <m:r>
                        <a:rPr lang="ru-RU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ru-RU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d>
                        <m:dPr>
                          <m:ctrlPr>
                            <a:rPr lang="ru-RU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ru-RU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u-RU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ru-RU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ru-RU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u-RU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ru-RU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ru-RU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𝑐𝑜𝑛𝑠𝑡</m:t>
                      </m:r>
                    </m:oMath>
                  </m:oMathPara>
                </a14:m>
                <a:endParaRPr lang="ru-RU" dirty="0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2" y="970495"/>
                <a:ext cx="4511473" cy="678332"/>
              </a:xfrm>
              <a:prstGeom prst="rect">
                <a:avLst/>
              </a:prstGeom>
              <a:blipFill>
                <a:blip r:embed="rId3"/>
                <a:stretch>
                  <a:fillRect r="-13919" b="-45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>
                <a:spLocks noResize="1"/>
              </p:cNvSpPr>
              <p:nvPr/>
            </p:nvSpPr>
            <p:spPr>
              <a:xfrm>
                <a:off x="5878255" y="984597"/>
                <a:ext cx="5426655" cy="678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𝑠𝑙𝑇𝐸𝐶</m:t>
                      </m:r>
                      <m:r>
                        <a:rPr lang="ru-RU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pHide m:val="on"/>
                          <m:ctrlPr>
                            <a:rPr lang="ru-RU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/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nary>
                      <m:d>
                        <m:dPr>
                          <m:ctrlPr>
                            <a:rPr lang="ru-RU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b="1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</m:d>
                      <m:r>
                        <a:rPr lang="ru-RU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ru-RU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d>
                        <m:dPr>
                          <m:ctrlPr>
                            <a:rPr lang="ru-RU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u-RU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ru-RU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ru-RU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𝐷𝐶𝐵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  <m:r>
                        <a:rPr lang="ru-RU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𝐷𝐶𝐵</m:t>
                          </m:r>
                        </m:e>
                        <m:sup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𝑟𝑒𝑐</m:t>
                          </m:r>
                        </m:sup>
                      </m:sSup>
                    </m:oMath>
                  </m:oMathPara>
                </a14:m>
                <a:endParaRPr lang="ru-RU" dirty="0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255" y="984597"/>
                <a:ext cx="5426655" cy="678332"/>
              </a:xfrm>
              <a:prstGeom prst="rect">
                <a:avLst/>
              </a:prstGeom>
              <a:blipFill>
                <a:blip r:embed="rId4"/>
                <a:stretch>
                  <a:fillRect r="-14157" b="-45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254240" y="43539"/>
            <a:ext cx="6909472" cy="522779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and code measurements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slant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6199" y="1777245"/>
            <a:ext cx="3819973" cy="1104220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19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</a:t>
            </a:r>
            <a:r>
              <a:rPr lang="en-US" sz="1900" dirty="0">
                <a:solidFill>
                  <a:srgbClr val="00A65D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very precise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19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</a:t>
            </a:r>
            <a:r>
              <a:rPr lang="en-US" sz="1900" dirty="0">
                <a:solidFill>
                  <a:srgbClr val="ED1C24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biased by unknown initial phase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19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</a:t>
            </a:r>
            <a:r>
              <a:rPr lang="en-US" sz="1900" dirty="0">
                <a:solidFill>
                  <a:srgbClr val="00A65D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bias is stable along continuous arch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675" y="3295596"/>
            <a:ext cx="10652151" cy="2098530"/>
          </a:xfrm>
          <a:prstGeom prst="rect">
            <a:avLst/>
          </a:prstGeom>
          <a:noFill/>
          <a:ln>
            <a:noFill/>
          </a:ln>
        </p:spPr>
        <p:txBody>
          <a:bodyPr wrap="square" lIns="108847" tIns="54423" rIns="108847" bIns="54423" anchorCtr="0" compatLnSpc="0">
            <a:spAutoFit/>
          </a:bodyPr>
          <a:lstStyle/>
          <a:p>
            <a:pPr algn="ctr" hangingPunct="0">
              <a:spcBef>
                <a:spcPts val="342"/>
              </a:spcBef>
              <a:spcAft>
                <a:spcPts val="342"/>
              </a:spcAft>
            </a:pPr>
            <a:r>
              <a:rPr lang="en-US" sz="1900" b="1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Typical strategy – code-phase leveling or phase-code smoothing</a:t>
            </a:r>
          </a:p>
          <a:p>
            <a:pPr marL="342900" indent="-342900" hangingPunct="0">
              <a:spcBef>
                <a:spcPts val="342"/>
              </a:spcBef>
              <a:spcAft>
                <a:spcPts val="342"/>
              </a:spcAft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despite </a:t>
            </a:r>
            <a:r>
              <a:rPr lang="en-US" sz="1900" dirty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all provides biased </a:t>
            </a:r>
            <a:r>
              <a:rPr lang="en-US" sz="1900" dirty="0" err="1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slTEC</a:t>
            </a:r>
            <a:endParaRPr lang="en-US" sz="1900" dirty="0">
              <a:solidFill>
                <a:srgbClr val="CE181E"/>
              </a:solidFill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marL="342900" indent="-342900" hangingPunct="0">
              <a:spcBef>
                <a:spcPts val="342"/>
              </a:spcBef>
              <a:spcAft>
                <a:spcPts val="342"/>
              </a:spcAft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possibly </a:t>
            </a:r>
            <a:r>
              <a:rPr lang="en-US" sz="1900" dirty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introducing additional errors and noise</a:t>
            </a:r>
          </a:p>
          <a:p>
            <a:pPr marL="342900" indent="-342900" hangingPunct="0">
              <a:spcBef>
                <a:spcPts val="342"/>
              </a:spcBef>
              <a:spcAft>
                <a:spcPts val="342"/>
              </a:spcAft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00A65D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only </a:t>
            </a:r>
            <a:r>
              <a:rPr lang="en-US" sz="1900" dirty="0">
                <a:solidFill>
                  <a:srgbClr val="00A65D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benefit – longer continuous intervals compared to phase </a:t>
            </a:r>
            <a:r>
              <a:rPr lang="en-US" sz="1900" dirty="0" smtClean="0">
                <a:solidFill>
                  <a:srgbClr val="00A65D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data</a:t>
            </a:r>
            <a:endParaRPr lang="en-US" sz="1900" dirty="0">
              <a:solidFill>
                <a:srgbClr val="00A65D"/>
              </a:solidFill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marL="342900" indent="-342900" hangingPunct="0">
              <a:spcBef>
                <a:spcPts val="342"/>
              </a:spcBef>
              <a:spcAft>
                <a:spcPts val="342"/>
              </a:spcAft>
              <a:buFont typeface="Wingdings" panose="05000000000000000000" pitchFamily="2" charset="2"/>
              <a:buChar char="Ø"/>
            </a:pPr>
            <a:r>
              <a:rPr lang="en-US" sz="1900" dirty="0" smtClean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further </a:t>
            </a:r>
            <a:r>
              <a:rPr lang="en-US" sz="1900" dirty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when constructing GIMs requires arbitrary (perhaps non </a:t>
            </a:r>
            <a:r>
              <a:rPr lang="en-US" sz="1900" dirty="0" smtClean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physical) </a:t>
            </a:r>
            <a:br>
              <a:rPr lang="en-US" sz="1900" dirty="0" smtClean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</a:br>
            <a:r>
              <a:rPr lang="en-US" sz="1900" dirty="0" smtClean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assumption </a:t>
            </a:r>
            <a:r>
              <a:rPr lang="en-US" sz="1900" dirty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of zero mean DCB for each constellation </a:t>
            </a:r>
            <a:r>
              <a:rPr lang="en-US" sz="19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36134" y="601163"/>
            <a:ext cx="3228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p</a:t>
            </a:r>
            <a:r>
              <a:rPr lang="en-US" sz="2000" b="1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hase measurements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489827" y="601159"/>
            <a:ext cx="3228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code measurements</a:t>
            </a:r>
            <a:endParaRPr lang="ru-RU" sz="2000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9587843" y="3019682"/>
            <a:ext cx="2566766" cy="256676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1134435" y="5788336"/>
            <a:ext cx="2834180" cy="53091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Ctr="0" compatLnSpc="0">
            <a:spAutoFit/>
          </a:bodyPr>
          <a:lstStyle/>
          <a:p>
            <a:pPr hangingPunct="0"/>
            <a:r>
              <a:rPr lang="en-US" b="1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Better to light a candle </a:t>
            </a:r>
            <a:endParaRPr lang="en-US" b="1" dirty="0" smtClean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  <a:p>
            <a:pPr hangingPunct="0"/>
            <a:r>
              <a:rPr lang="en-US" b="1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than </a:t>
            </a:r>
            <a:r>
              <a:rPr lang="en-US" b="1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to curse the </a:t>
            </a:r>
            <a:r>
              <a:rPr lang="en-US" b="1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darkness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56265" y="5427917"/>
            <a:ext cx="7935709" cy="1350313"/>
          </a:xfrm>
          <a:prstGeom prst="rect">
            <a:avLst/>
          </a:prstGeom>
          <a:noFill/>
          <a:ln>
            <a:noFill/>
          </a:ln>
        </p:spPr>
        <p:txBody>
          <a:bodyPr wrap="square" lIns="108847" tIns="54423" rIns="108847" bIns="54423" anchorCtr="0" compatLnSpc="0">
            <a:spAutoFit/>
          </a:bodyPr>
          <a:lstStyle/>
          <a:p>
            <a:pPr hangingPunct="0">
              <a:lnSpc>
                <a:spcPct val="70000"/>
              </a:lnSpc>
              <a:spcBef>
                <a:spcPts val="250"/>
              </a:spcBef>
              <a:spcAft>
                <a:spcPts val="25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heroes always take a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detour…</a:t>
            </a:r>
          </a:p>
          <a:p>
            <a:pPr hangingPunct="0">
              <a:lnSpc>
                <a:spcPct val="70000"/>
              </a:lnSpc>
              <a:spcBef>
                <a:spcPts val="250"/>
              </a:spcBef>
              <a:spcAft>
                <a:spcPts val="250"/>
              </a:spcAft>
            </a:pPr>
            <a:r>
              <a:rPr lang="en-US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by any means try to use data less contaminated by noise (phase)</a:t>
            </a:r>
          </a:p>
          <a:p>
            <a:pPr hangingPunct="0">
              <a:lnSpc>
                <a:spcPct val="70000"/>
              </a:lnSpc>
              <a:spcBef>
                <a:spcPts val="250"/>
              </a:spcBef>
              <a:spcAft>
                <a:spcPts val="250"/>
              </a:spcAft>
            </a:pPr>
            <a:r>
              <a:rPr lang="en-US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as long as you can avoid procedures that increase noise figure</a:t>
            </a:r>
          </a:p>
          <a:p>
            <a:pPr hangingPunct="0">
              <a:lnSpc>
                <a:spcPct val="70000"/>
              </a:lnSpc>
              <a:spcBef>
                <a:spcPts val="250"/>
              </a:spcBef>
              <a:spcAft>
                <a:spcPts val="250"/>
              </a:spcAft>
            </a:pPr>
            <a:r>
              <a:rPr lang="en-US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avoid imposing non-physical constraints (zero mean DCB)</a:t>
            </a:r>
          </a:p>
          <a:p>
            <a:pPr hangingPunct="0">
              <a:lnSpc>
                <a:spcPct val="70000"/>
              </a:lnSpc>
              <a:spcBef>
                <a:spcPts val="250"/>
              </a:spcBef>
              <a:spcAft>
                <a:spcPts val="250"/>
              </a:spcAft>
            </a:pPr>
            <a:r>
              <a:rPr lang="en-US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reformulate problem to exclude unknown </a:t>
            </a:r>
            <a:r>
              <a:rPr lang="en-US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biases  (source </a:t>
            </a:r>
            <a:r>
              <a:rPr lang="en-US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of error redistribution)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44533" y="1581746"/>
            <a:ext cx="5351785" cy="1818390"/>
          </a:xfrm>
          <a:prstGeom prst="rect">
            <a:avLst/>
          </a:prstGeom>
          <a:noFill/>
          <a:ln>
            <a:noFill/>
          </a:ln>
        </p:spPr>
        <p:txBody>
          <a:bodyPr wrap="square" lIns="108847" tIns="54423" rIns="108847" bIns="54423" anchorCtr="0" compatLnSpc="0">
            <a:spAutoFit/>
          </a:bodyPr>
          <a:lstStyle/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19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</a:t>
            </a:r>
            <a:r>
              <a:rPr lang="en-US" sz="1900" dirty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rather noisy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19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</a:t>
            </a:r>
            <a:r>
              <a:rPr lang="en-US" sz="1900" dirty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biased by unknown satellite’s and receivers DCBs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19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</a:t>
            </a:r>
            <a:r>
              <a:rPr lang="en-US" sz="1900" dirty="0">
                <a:solidFill>
                  <a:srgbClr val="FAA61A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DCBs are assumed stable at a day scale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19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</a:t>
            </a:r>
            <a:r>
              <a:rPr lang="en-US" sz="1900" dirty="0" smtClean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actually </a:t>
            </a:r>
            <a:r>
              <a:rPr lang="en-US" sz="1900" dirty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DCBs at least for receivers can </a:t>
            </a:r>
            <a:r>
              <a:rPr lang="en-US" sz="1900" dirty="0" smtClean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have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1900" dirty="0" smtClean="0">
                <a:solidFill>
                  <a:srgbClr val="CE181E"/>
                </a:solidFill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 significant intraday variability</a:t>
            </a:r>
            <a:endParaRPr lang="en-US" sz="1900" dirty="0">
              <a:solidFill>
                <a:srgbClr val="CE181E"/>
              </a:solidFill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54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7802" y="130616"/>
            <a:ext cx="3481610" cy="522779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/>
            <a:r>
              <a:rPr lang="en-US" sz="2800" b="1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Suggesting algorithm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4805" y="609976"/>
            <a:ext cx="8462526" cy="2263960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Key assumptions: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thin shell approximation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vertical </a:t>
            </a:r>
            <a:r>
              <a:rPr lang="en-US" sz="2000" dirty="0" smtClean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TEC </a:t>
            </a: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within thin shell can be approximated in the vicinity of station as  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   a truncated Taylor (polynomial) expansion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slant/vertical TEC conversion via SLM mapping function</a:t>
            </a:r>
          </a:p>
          <a:p>
            <a:pPr hangingPunct="0">
              <a:spcBef>
                <a:spcPts val="342"/>
              </a:spcBef>
              <a:spcAft>
                <a:spcPts val="342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all measurements are considered independent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1606" y="2879609"/>
            <a:ext cx="2657026" cy="430959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/>
            <a:r>
              <a:rPr lang="en-US" sz="2177" b="1" dirty="0">
                <a:latin typeface="Liberation Sans" pitchFamily="18"/>
                <a:ea typeface="Noto Sans CJK SC" pitchFamily="2"/>
                <a:cs typeface="Lohit Devanagari" pitchFamily="2"/>
              </a:rPr>
              <a:t>Measurement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>
                <a:spLocks noResize="1"/>
              </p:cNvSpPr>
              <p:nvPr/>
            </p:nvSpPr>
            <p:spPr>
              <a:xfrm>
                <a:off x="392062" y="3631993"/>
                <a:ext cx="2213503" cy="27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177" i="1">
                          <a:latin typeface="Cambria Math" panose="02040503050406030204" pitchFamily="18" charset="0"/>
                        </a:rPr>
                        <m:t>𝑠𝑙𝑇𝐸𝐶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𝑀𝐹</m:t>
                      </m:r>
                      <m:d>
                        <m:dPr>
                          <m:ctrlPr>
                            <a:rPr lang="ru-RU" sz="2177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𝑒𝑙</m:t>
                          </m:r>
                        </m:e>
                      </m:d>
                      <m:r>
                        <a:rPr lang="ru-RU" sz="2177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𝑣𝑇𝐸𝐶</m:t>
                      </m:r>
                    </m:oMath>
                  </m:oMathPara>
                </a14:m>
                <a:endParaRPr lang="ru-RU" sz="2177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62" y="3631993"/>
                <a:ext cx="2213503" cy="275600"/>
              </a:xfrm>
              <a:prstGeom prst="rect">
                <a:avLst/>
              </a:prstGeom>
              <a:blipFill>
                <a:blip r:embed="rId3"/>
                <a:stretch>
                  <a:fillRect r="-36639" b="-22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>
                <a:spLocks noResize="1"/>
              </p:cNvSpPr>
              <p:nvPr/>
            </p:nvSpPr>
            <p:spPr>
              <a:xfrm>
                <a:off x="3744536" y="3501811"/>
                <a:ext cx="2777765" cy="985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177" i="1">
                          <a:latin typeface="Cambria Math" panose="02040503050406030204" pitchFamily="18" charset="0"/>
                        </a:rPr>
                        <m:t>𝑀𝐹</m:t>
                      </m:r>
                      <m:d>
                        <m:dPr>
                          <m:ctrlPr>
                            <a:rPr lang="ru-RU" sz="2177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𝑒𝑙</m:t>
                          </m:r>
                        </m:e>
                      </m:d>
                      <m:r>
                        <a:rPr lang="ru-RU" sz="2177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177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177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ru-RU" sz="2177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2177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ru-RU" sz="2177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ru-RU" sz="2177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u-RU" sz="2177" i="1"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e>
                                            <m:sub>
                                              <m:r>
                                                <a:rPr lang="ru-RU" sz="2177" i="1">
                                                  <a:latin typeface="Cambria Math" panose="02040503050406030204" pitchFamily="18" charset="0"/>
                                                </a:rPr>
                                                <m:t>𝐸</m:t>
                                              </m:r>
                                            </m:sub>
                                          </m:sSub>
                                          <m:r>
                                            <a:rPr lang="ru-RU" sz="2177">
                                              <a:latin typeface="Cambria Math" panose="02040503050406030204" pitchFamily="18" charset="0"/>
                                            </a:rPr>
                                            <m:t>⋅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ru-RU" sz="2177">
                                              <a:latin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  <m:d>
                                            <m:dPr>
                                              <m:ctrlPr>
                                                <a:rPr lang="ru-RU" sz="2177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ru-RU" sz="2177" i="1">
                                                  <a:latin typeface="Cambria Math" panose="02040503050406030204" pitchFamily="18" charset="0"/>
                                                </a:rPr>
                                                <m:t>𝑒𝑙</m:t>
                                              </m:r>
                                            </m:e>
                                          </m:d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ru-RU" sz="2177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u-RU" sz="2177" i="1">
                                                  <a:latin typeface="Cambria Math" panose="02040503050406030204" pitchFamily="18" charset="0"/>
                                                </a:rPr>
                                                <m:t>𝑅</m:t>
                                              </m:r>
                                            </m:e>
                                            <m:sub>
                                              <m:r>
                                                <a:rPr lang="ru-RU" sz="2177" i="1">
                                                  <a:latin typeface="Cambria Math" panose="02040503050406030204" pitchFamily="18" charset="0"/>
                                                </a:rPr>
                                                <m:t>𝐸</m:t>
                                              </m:r>
                                            </m:sub>
                                          </m:sSub>
                                          <m:r>
                                            <a:rPr lang="ru-RU" sz="2177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u-RU" sz="2177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ru-RU" sz="2177" i="1"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  <m:sub>
                                              <m:r>
                                                <a:rPr lang="ru-RU" sz="2177" i="1">
                                                  <a:latin typeface="Cambria Math" panose="02040503050406030204" pitchFamily="18" charset="0"/>
                                                </a:rPr>
                                                <m:t>𝐼𝑃𝑃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ru-RU" sz="2177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ru-RU" sz="2177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536" y="3501811"/>
                <a:ext cx="2777765" cy="985279"/>
              </a:xfrm>
              <a:prstGeom prst="rect">
                <a:avLst/>
              </a:prstGeom>
              <a:blipFill>
                <a:blip r:embed="rId4"/>
                <a:stretch>
                  <a:fillRect t="-13580" r="-37500" b="-191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>
                <a:spLocks noResize="1"/>
              </p:cNvSpPr>
              <p:nvPr/>
            </p:nvSpPr>
            <p:spPr>
              <a:xfrm>
                <a:off x="326403" y="6121532"/>
                <a:ext cx="8178297" cy="3221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177" i="1">
                          <a:latin typeface="Cambria Math" panose="02040503050406030204" pitchFamily="18" charset="0"/>
                        </a:rPr>
                        <m:t>𝑣𝑇𝐸𝐶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177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ru-RU" sz="2177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ru-RU" sz="2177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ru-RU" sz="2177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u-RU" sz="2177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ru-RU" sz="2177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ru-RU" sz="2177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ru-RU" sz="2177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</m:d>
                        </m:e>
                        <m:sup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ru-RU" sz="2177" i="1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sSup>
                        <m:sSupPr>
                          <m:ctrlPr>
                            <a:rPr lang="ru-RU" sz="2177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ru-RU" sz="2177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d>
                        </m:e>
                        <m:sup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ru-RU" sz="2177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ru-RU" sz="2177" i="1">
                          <a:latin typeface="Cambria Math" panose="02040503050406030204" pitchFamily="18" charset="0"/>
                        </a:rPr>
                        <m:t>𝑑𝑡𝑑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177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  <m:r>
                        <a:rPr lang="ru-RU" sz="2177" i="1">
                          <a:latin typeface="Cambria Math" panose="02040503050406030204" pitchFamily="18" charset="0"/>
                        </a:rPr>
                        <m:t>𝑑𝑡𝑑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ru-RU" sz="2177" dirty="0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3" y="6121532"/>
                <a:ext cx="8178297" cy="322186"/>
              </a:xfrm>
              <a:prstGeom prst="rect">
                <a:avLst/>
              </a:prstGeom>
              <a:blipFill>
                <a:blip r:embed="rId5"/>
                <a:stretch>
                  <a:fillRect r="-45041" b="-377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Resize="1"/>
              </p:cNvSpPr>
              <p:nvPr/>
            </p:nvSpPr>
            <p:spPr>
              <a:xfrm>
                <a:off x="217907" y="4459226"/>
                <a:ext cx="2510002" cy="678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177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d>
                        <m:dPr>
                          <m:ctrlPr>
                            <a:rPr lang="ru-RU" sz="2177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2177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2177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ru-RU" sz="2177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u-RU" sz="2177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2177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u-RU" sz="2177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2177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2177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ru-RU" sz="2177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u-RU" sz="2177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2177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u-RU" sz="2177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lang="ru-RU" sz="2177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2177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 sz="2177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ru-RU" sz="2177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2177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 sz="2177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 sz="2177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2177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 sz="2177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ru-RU" sz="2177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ru-RU" sz="2177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ru-RU" sz="2177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u-RU" sz="2177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ru-RU" sz="2177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𝑐𝑜𝑛𝑠𝑡</m:t>
                      </m:r>
                    </m:oMath>
                  </m:oMathPara>
                </a14:m>
                <a:endParaRPr lang="ru-RU" sz="2177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07" y="4459226"/>
                <a:ext cx="2510002" cy="678332"/>
              </a:xfrm>
              <a:prstGeom prst="rect">
                <a:avLst/>
              </a:prstGeom>
              <a:blipFill>
                <a:blip r:embed="rId6"/>
                <a:stretch>
                  <a:fillRect r="-40146" b="-630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ая соединительная линия 8"/>
          <p:cNvSpPr/>
          <p:nvPr/>
        </p:nvSpPr>
        <p:spPr>
          <a:xfrm flipH="1" flipV="1">
            <a:off x="696831" y="3907592"/>
            <a:ext cx="1439539" cy="31997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wrap="none" lIns="108847" tIns="54423" rIns="108847" bIns="54423" anchor="ctr" anchorCtr="0" compatLnSpc="0"/>
          <a:lstStyle/>
          <a:p>
            <a:pPr hangingPunct="0"/>
            <a:endParaRPr lang="en-US" sz="2177"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10" name="Полилиния 9"/>
          <p:cNvSpPr/>
          <p:nvPr/>
        </p:nvSpPr>
        <p:spPr>
          <a:xfrm rot="5365800">
            <a:off x="1986920" y="2522301"/>
            <a:ext cx="261232" cy="3709523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6200"/>
              <a:gd name="f13" fmla="val 108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7 f15 1"/>
              <a:gd name="f28" fmla="*/ f18 f16 1"/>
              <a:gd name="f29" fmla="*/ 13800 f15 1"/>
              <a:gd name="f30" fmla="*/ 21600 f15 1"/>
              <a:gd name="f31" fmla="*/ 0 f16 1"/>
              <a:gd name="f32" fmla="*/ f19 1 f4"/>
              <a:gd name="f33" fmla="*/ 0 f15 1"/>
              <a:gd name="f34" fmla="*/ 10800 f16 1"/>
              <a:gd name="f35" fmla="*/ 216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Y="f0" minY="f7" maxY="f11">
                <a:pos x="f25" y="f26"/>
              </a:ahXY>
              <a:ahXY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30" y="f31"/>
              </a:cxn>
              <a:cxn ang="f42">
                <a:pos x="f33" y="f34"/>
              </a:cxn>
              <a:cxn ang="f42">
                <a:pos x="f30" y="f35"/>
              </a:cxn>
            </a:cxnLst>
            <a:rect l="f29" t="f44" r="f30" b="f45"/>
            <a:pathLst>
              <a:path w="21600" h="21600">
                <a:moveTo>
                  <a:pt x="f8" y="f7"/>
                </a:moveTo>
                <a:cubicBezTo>
                  <a:pt x="f12" y="f7"/>
                  <a:pt x="f13" y="f20"/>
                  <a:pt x="f13" y="f21"/>
                </a:cubicBezTo>
                <a:lnTo>
                  <a:pt x="f13" y="f36"/>
                </a:lnTo>
                <a:cubicBezTo>
                  <a:pt x="f13" y="f37"/>
                  <a:pt x="f11" y="f22"/>
                  <a:pt x="f7" y="f22"/>
                </a:cubicBezTo>
                <a:cubicBezTo>
                  <a:pt x="f11" y="f22"/>
                  <a:pt x="f13" y="f38"/>
                  <a:pt x="f13" y="f39"/>
                </a:cubicBezTo>
                <a:lnTo>
                  <a:pt x="f13" y="f23"/>
                </a:lnTo>
                <a:cubicBezTo>
                  <a:pt x="f13" y="f40"/>
                  <a:pt x="f12" y="f8"/>
                  <a:pt x="f8" y="f8"/>
                </a:cubicBezTo>
              </a:path>
            </a:pathLst>
          </a:custGeom>
          <a:noFill/>
          <a:ln w="0">
            <a:solidFill>
              <a:srgbClr val="3465A4"/>
            </a:solidFill>
            <a:prstDash val="solid"/>
          </a:ln>
        </p:spPr>
        <p:txBody>
          <a:bodyPr wrap="none" lIns="108847" tIns="54423" rIns="108847" bIns="54423" anchor="ctr" anchorCtr="0" compatLnSpc="0">
            <a:noAutofit/>
          </a:bodyPr>
          <a:lstStyle/>
          <a:p>
            <a:pPr hangingPunct="0"/>
            <a:endParaRPr lang="en-US" sz="2177"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cxnSp>
        <p:nvCxnSpPr>
          <p:cNvPr id="11" name="Скругленная соединительная линия 10"/>
          <p:cNvCxnSpPr/>
          <p:nvPr/>
        </p:nvCxnSpPr>
        <p:spPr>
          <a:xfrm>
            <a:off x="3372379" y="3908028"/>
            <a:ext cx="1479443" cy="1404056"/>
          </a:xfrm>
          <a:prstGeom prst="curvedConnector3">
            <a:avLst/>
          </a:prstGeom>
          <a:noFill/>
          <a:ln w="0">
            <a:solidFill>
              <a:srgbClr val="000000"/>
            </a:solidFill>
            <a:prstDash val="solid"/>
          </a:ln>
        </p:spPr>
      </p:cxnSp>
      <p:sp>
        <p:nvSpPr>
          <p:cNvPr id="12" name="TextBox 11"/>
          <p:cNvSpPr txBox="1"/>
          <p:nvPr/>
        </p:nvSpPr>
        <p:spPr>
          <a:xfrm>
            <a:off x="4817683" y="5050482"/>
            <a:ext cx="1380972" cy="359529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/>
            <a:r>
              <a:rPr lang="en-US" sz="1693">
                <a:latin typeface="Liberation Sans" pitchFamily="18"/>
                <a:ea typeface="Noto Sans CJK SC" pitchFamily="2"/>
                <a:cs typeface="Lohit Devanagari" pitchFamily="2"/>
              </a:rPr>
              <a:t>Solve for {a}</a:t>
            </a:r>
          </a:p>
        </p:txBody>
      </p:sp>
      <p:cxnSp>
        <p:nvCxnSpPr>
          <p:cNvPr id="13" name="Скругленная соединительная линия 12"/>
          <p:cNvCxnSpPr/>
          <p:nvPr/>
        </p:nvCxnSpPr>
        <p:spPr>
          <a:xfrm flipH="1" flipV="1">
            <a:off x="6168332" y="5228555"/>
            <a:ext cx="1752430" cy="892977"/>
          </a:xfrm>
          <a:prstGeom prst="curvedConnector3">
            <a:avLst/>
          </a:prstGeom>
          <a:noFill/>
          <a:ln w="0">
            <a:solidFill>
              <a:srgbClr val="000000"/>
            </a:solidFill>
            <a:prstDash val="soli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>
                <a:spLocks noResize="1"/>
              </p:cNvSpPr>
              <p:nvPr/>
            </p:nvSpPr>
            <p:spPr>
              <a:xfrm>
                <a:off x="392062" y="3632428"/>
                <a:ext cx="2213503" cy="27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177" i="1">
                          <a:latin typeface="Cambria Math" panose="02040503050406030204" pitchFamily="18" charset="0"/>
                        </a:rPr>
                        <m:t>𝑠𝑙𝑇𝐸𝐶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𝑀𝐹</m:t>
                      </m:r>
                      <m:d>
                        <m:dPr>
                          <m:ctrlPr>
                            <a:rPr lang="ru-RU" sz="2177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𝑒𝑙</m:t>
                          </m:r>
                        </m:e>
                      </m:d>
                      <m:r>
                        <a:rPr lang="ru-RU" sz="2177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𝑣𝑇𝐸𝐶</m:t>
                      </m:r>
                    </m:oMath>
                  </m:oMathPara>
                </a14:m>
                <a:endParaRPr lang="ru-RU" sz="2177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62" y="3632428"/>
                <a:ext cx="2213503" cy="275600"/>
              </a:xfrm>
              <a:prstGeom prst="rect">
                <a:avLst/>
              </a:prstGeom>
              <a:blipFill>
                <a:blip r:embed="rId7"/>
                <a:stretch>
                  <a:fillRect r="-36639" b="-22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>
                <a:spLocks noResize="1"/>
              </p:cNvSpPr>
              <p:nvPr/>
            </p:nvSpPr>
            <p:spPr>
              <a:xfrm>
                <a:off x="805244" y="5398791"/>
                <a:ext cx="762361" cy="2525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177" i="1">
                          <a:latin typeface="Cambria Math" panose="02040503050406030204" pitchFamily="18" charset="0"/>
                        </a:rPr>
                        <m:t>𝑟𝑠𝑙𝑇𝐸𝐶</m:t>
                      </m:r>
                    </m:oMath>
                  </m:oMathPara>
                </a14:m>
                <a:endParaRPr lang="ru-RU" sz="2177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44" y="5398791"/>
                <a:ext cx="762361" cy="252524"/>
              </a:xfrm>
              <a:prstGeom prst="rect">
                <a:avLst/>
              </a:prstGeom>
              <a:blipFill>
                <a:blip r:embed="rId8"/>
                <a:stretch>
                  <a:fillRect t="-4878" r="-37600" b="-2926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олилиния 15"/>
          <p:cNvSpPr/>
          <p:nvPr/>
        </p:nvSpPr>
        <p:spPr>
          <a:xfrm rot="5422800">
            <a:off x="1420570" y="4090174"/>
            <a:ext cx="298282" cy="2484476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6200"/>
              <a:gd name="f13" fmla="val 108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7 f15 1"/>
              <a:gd name="f28" fmla="*/ f18 f16 1"/>
              <a:gd name="f29" fmla="*/ 13800 f15 1"/>
              <a:gd name="f30" fmla="*/ 21600 f15 1"/>
              <a:gd name="f31" fmla="*/ 0 f16 1"/>
              <a:gd name="f32" fmla="*/ f19 1 f4"/>
              <a:gd name="f33" fmla="*/ 0 f15 1"/>
              <a:gd name="f34" fmla="*/ 10800 f16 1"/>
              <a:gd name="f35" fmla="*/ 216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Y="f0" minY="f7" maxY="f11">
                <a:pos x="f25" y="f26"/>
              </a:ahXY>
              <a:ahXY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30" y="f31"/>
              </a:cxn>
              <a:cxn ang="f42">
                <a:pos x="f33" y="f34"/>
              </a:cxn>
              <a:cxn ang="f42">
                <a:pos x="f30" y="f35"/>
              </a:cxn>
            </a:cxnLst>
            <a:rect l="f29" t="f44" r="f30" b="f45"/>
            <a:pathLst>
              <a:path w="21600" h="21600">
                <a:moveTo>
                  <a:pt x="f8" y="f7"/>
                </a:moveTo>
                <a:cubicBezTo>
                  <a:pt x="f12" y="f7"/>
                  <a:pt x="f13" y="f20"/>
                  <a:pt x="f13" y="f21"/>
                </a:cubicBezTo>
                <a:lnTo>
                  <a:pt x="f13" y="f36"/>
                </a:lnTo>
                <a:cubicBezTo>
                  <a:pt x="f13" y="f37"/>
                  <a:pt x="f11" y="f22"/>
                  <a:pt x="f7" y="f22"/>
                </a:cubicBezTo>
                <a:cubicBezTo>
                  <a:pt x="f11" y="f22"/>
                  <a:pt x="f13" y="f38"/>
                  <a:pt x="f13" y="f39"/>
                </a:cubicBezTo>
                <a:lnTo>
                  <a:pt x="f13" y="f23"/>
                </a:lnTo>
                <a:cubicBezTo>
                  <a:pt x="f13" y="f40"/>
                  <a:pt x="f12" y="f8"/>
                  <a:pt x="f8" y="f8"/>
                </a:cubicBezTo>
              </a:path>
            </a:pathLst>
          </a:custGeom>
          <a:noFill/>
          <a:ln w="0">
            <a:solidFill>
              <a:srgbClr val="3465A4"/>
            </a:solidFill>
            <a:prstDash val="solid"/>
          </a:ln>
        </p:spPr>
        <p:txBody>
          <a:bodyPr wrap="none" lIns="108847" tIns="54423" rIns="108847" bIns="54423" anchor="ctr" anchorCtr="0" compatLnSpc="0">
            <a:noAutofit/>
          </a:bodyPr>
          <a:lstStyle/>
          <a:p>
            <a:pPr hangingPunct="0"/>
            <a:endParaRPr lang="en-US" sz="2177"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8164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609753" y="22640"/>
            <a:ext cx="10971736" cy="480131"/>
          </a:xfrm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None/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Excluding biases (phase ambiguities)</a:t>
            </a:r>
          </a:p>
        </p:txBody>
      </p:sp>
      <p:sp>
        <p:nvSpPr>
          <p:cNvPr id="3" name="TextBox 2"/>
          <p:cNvSpPr txBox="1"/>
          <p:nvPr/>
        </p:nvSpPr>
        <p:spPr>
          <a:xfrm rot="16200000">
            <a:off x="-695820" y="1343871"/>
            <a:ext cx="2169665" cy="2623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Ctr="0" compatLnSpc="1">
            <a:spAutoFit/>
          </a:bodyPr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sz="1705" dirty="0">
                <a:solidFill>
                  <a:srgbClr val="000000"/>
                </a:solidFill>
                <a:latin typeface="Calibri" pitchFamily="34"/>
                <a:ea typeface="Calibri" pitchFamily="34"/>
                <a:cs typeface="Calibri" pitchFamily="34"/>
              </a:rPr>
              <a:t>relative slant TEC (or </a:t>
            </a:r>
            <a:r>
              <a:rPr lang="en-US" sz="1705" dirty="0">
                <a:solidFill>
                  <a:srgbClr val="000000"/>
                </a:solidFill>
                <a:latin typeface="Noto Sans" pitchFamily="34"/>
                <a:ea typeface="Noto Sans" pitchFamily="34"/>
                <a:cs typeface="Noto Sans" pitchFamily="34"/>
              </a:rPr>
              <a:t>φ</a:t>
            </a:r>
            <a:r>
              <a:rPr lang="en-US" sz="1705" dirty="0">
                <a:solidFill>
                  <a:srgbClr val="000000"/>
                </a:solidFill>
                <a:latin typeface="Calibri" pitchFamily="34"/>
                <a:ea typeface="Calibri" pitchFamily="34"/>
                <a:cs typeface="Calibri" pitchFamily="34"/>
              </a:rPr>
              <a:t>)</a:t>
            </a:r>
          </a:p>
        </p:txBody>
      </p:sp>
      <p:sp>
        <p:nvSpPr>
          <p:cNvPr id="4" name="Прямая соединительная линия 3"/>
          <p:cNvSpPr/>
          <p:nvPr/>
        </p:nvSpPr>
        <p:spPr>
          <a:xfrm flipH="1" flipV="1">
            <a:off x="836156" y="105799"/>
            <a:ext cx="11755" cy="2941905"/>
          </a:xfrm>
          <a:prstGeom prst="line">
            <a:avLst/>
          </a:prstGeom>
          <a:noFill/>
          <a:ln w="15120" cap="rnd">
            <a:solidFill>
              <a:srgbClr val="000000"/>
            </a:solidFill>
            <a:prstDash val="solid"/>
            <a:bevel/>
          </a:ln>
        </p:spPr>
        <p:txBody>
          <a:bodyPr wrap="none" lIns="9143" tIns="9143" rIns="9143" bIns="9143" anchor="ctr" anchorCtr="1" compatLnSpc="1"/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5" name="Прямая соединительная линия 4"/>
          <p:cNvSpPr/>
          <p:nvPr/>
        </p:nvSpPr>
        <p:spPr>
          <a:xfrm flipV="1">
            <a:off x="847911" y="3054670"/>
            <a:ext cx="3460015" cy="8708"/>
          </a:xfrm>
          <a:prstGeom prst="line">
            <a:avLst/>
          </a:prstGeom>
          <a:noFill/>
          <a:ln w="15120" cap="rnd">
            <a:solidFill>
              <a:srgbClr val="000000"/>
            </a:solidFill>
            <a:prstDash val="solid"/>
            <a:bevel/>
          </a:ln>
        </p:spPr>
        <p:txBody>
          <a:bodyPr wrap="none" lIns="9143" tIns="9143" rIns="9143" bIns="9143" anchor="ctr" anchorCtr="1" compatLnSpc="1"/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1205363" y="549021"/>
            <a:ext cx="2947130" cy="200234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770" h="4600">
                <a:moveTo>
                  <a:pt x="0" y="0"/>
                </a:moveTo>
                <a:cubicBezTo>
                  <a:pt x="268" y="1067"/>
                  <a:pt x="537" y="2134"/>
                  <a:pt x="928" y="2894"/>
                </a:cubicBezTo>
                <a:cubicBezTo>
                  <a:pt x="1319" y="3654"/>
                  <a:pt x="1933" y="4354"/>
                  <a:pt x="2347" y="4559"/>
                </a:cubicBezTo>
                <a:cubicBezTo>
                  <a:pt x="2761" y="4764"/>
                  <a:pt x="3062" y="4141"/>
                  <a:pt x="3412" y="4122"/>
                </a:cubicBezTo>
                <a:cubicBezTo>
                  <a:pt x="3762" y="4104"/>
                  <a:pt x="4081" y="4550"/>
                  <a:pt x="4449" y="4450"/>
                </a:cubicBezTo>
                <a:cubicBezTo>
                  <a:pt x="4818" y="4350"/>
                  <a:pt x="5318" y="3913"/>
                  <a:pt x="5623" y="3522"/>
                </a:cubicBezTo>
                <a:cubicBezTo>
                  <a:pt x="5928" y="3130"/>
                  <a:pt x="6132" y="2480"/>
                  <a:pt x="6278" y="2102"/>
                </a:cubicBezTo>
                <a:cubicBezTo>
                  <a:pt x="6423" y="1724"/>
                  <a:pt x="6415" y="1597"/>
                  <a:pt x="6497" y="1256"/>
                </a:cubicBezTo>
                <a:cubicBezTo>
                  <a:pt x="6579" y="914"/>
                  <a:pt x="6674" y="484"/>
                  <a:pt x="6770" y="54"/>
                </a:cubicBezTo>
              </a:path>
            </a:pathLst>
          </a:custGeom>
          <a:noFill/>
          <a:ln w="15120" cap="rnd">
            <a:solidFill>
              <a:srgbClr val="BA131A"/>
            </a:solidFill>
            <a:prstDash val="solid"/>
            <a:bevel/>
          </a:ln>
        </p:spPr>
        <p:txBody>
          <a:bodyPr wrap="none" lIns="9143" tIns="9143" rIns="9143" bIns="9143" anchor="ctr" anchorCtr="1" compatLnSpc="1"/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06" y="3059459"/>
            <a:ext cx="407163" cy="2623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Ctr="0" compatLnSpc="1">
            <a:spAutoFit/>
          </a:bodyPr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sz="1705">
                <a:solidFill>
                  <a:srgbClr val="000000"/>
                </a:solidFill>
                <a:latin typeface="Calibri" pitchFamily="34"/>
                <a:ea typeface="Calibri" pitchFamily="34"/>
                <a:cs typeface="Calibri" pitchFamily="34"/>
              </a:rPr>
              <a:t>time</a:t>
            </a:r>
          </a:p>
        </p:txBody>
      </p:sp>
      <p:sp>
        <p:nvSpPr>
          <p:cNvPr id="8" name="Прямая соединительная линия 7"/>
          <p:cNvSpPr/>
          <p:nvPr/>
        </p:nvSpPr>
        <p:spPr>
          <a:xfrm>
            <a:off x="1259351" y="751042"/>
            <a:ext cx="5097504" cy="468039"/>
          </a:xfrm>
          <a:prstGeom prst="line">
            <a:avLst/>
          </a:prstGeom>
          <a:noFill/>
          <a:ln w="15120" cap="rnd">
            <a:solidFill>
              <a:srgbClr val="000000"/>
            </a:solidFill>
            <a:prstDash val="solid"/>
            <a:bevel/>
            <a:tailEnd type="arrow"/>
          </a:ln>
        </p:spPr>
        <p:txBody>
          <a:bodyPr wrap="none" lIns="9143" tIns="9143" rIns="9143" bIns="9143" anchor="ctr" anchorCtr="1" compatLnSpc="1"/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9" name="Прямая соединительная линия 8"/>
          <p:cNvSpPr/>
          <p:nvPr/>
        </p:nvSpPr>
        <p:spPr>
          <a:xfrm>
            <a:off x="1335979" y="994858"/>
            <a:ext cx="5020875" cy="833765"/>
          </a:xfrm>
          <a:prstGeom prst="line">
            <a:avLst/>
          </a:prstGeom>
          <a:noFill/>
          <a:ln w="15120" cap="rnd">
            <a:solidFill>
              <a:srgbClr val="000000"/>
            </a:solidFill>
            <a:prstDash val="solid"/>
            <a:bevel/>
            <a:tailEnd type="arrow"/>
          </a:ln>
        </p:spPr>
        <p:txBody>
          <a:bodyPr wrap="none" lIns="9143" tIns="9143" rIns="9143" bIns="9143" anchor="ctr" anchorCtr="1" compatLnSpc="1"/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10" name="Прямая соединительная линия 9"/>
          <p:cNvSpPr/>
          <p:nvPr/>
        </p:nvSpPr>
        <p:spPr>
          <a:xfrm>
            <a:off x="1403899" y="1310078"/>
            <a:ext cx="4952955" cy="1215163"/>
          </a:xfrm>
          <a:prstGeom prst="line">
            <a:avLst/>
          </a:prstGeom>
          <a:noFill/>
          <a:ln w="15120" cap="rnd">
            <a:solidFill>
              <a:srgbClr val="000000"/>
            </a:solidFill>
            <a:prstDash val="solid"/>
            <a:bevel/>
            <a:tailEnd type="arrow"/>
          </a:ln>
        </p:spPr>
        <p:txBody>
          <a:bodyPr wrap="none" lIns="9143" tIns="9143" rIns="9143" bIns="9143" anchor="ctr" anchorCtr="1" compatLnSpc="1"/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121687" y="4130803"/>
            <a:ext cx="5886859" cy="185051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280" h="4701">
                <a:moveTo>
                  <a:pt x="0" y="0"/>
                </a:moveTo>
                <a:lnTo>
                  <a:pt x="12280" y="0"/>
                </a:lnTo>
                <a:lnTo>
                  <a:pt x="12280" y="4701"/>
                </a:lnTo>
                <a:lnTo>
                  <a:pt x="0" y="4701"/>
                </a:lnTo>
                <a:close/>
              </a:path>
            </a:pathLst>
          </a:custGeom>
          <a:noFill/>
          <a:ln w="15120" cap="rnd">
            <a:solidFill>
              <a:srgbClr val="BA131A"/>
            </a:solidFill>
            <a:prstDash val="solid"/>
            <a:round/>
          </a:ln>
        </p:spPr>
        <p:txBody>
          <a:bodyPr wrap="none" lIns="9143" tIns="9143" rIns="9143" bIns="9143" anchor="ctr" anchorCtr="1" compatLnSpc="1"/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000" dirty="0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6106350" y="4130804"/>
            <a:ext cx="5880603" cy="18505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343" h="4701">
                <a:moveTo>
                  <a:pt x="0" y="0"/>
                </a:moveTo>
                <a:lnTo>
                  <a:pt x="12343" y="0"/>
                </a:lnTo>
                <a:lnTo>
                  <a:pt x="12343" y="4701"/>
                </a:lnTo>
                <a:lnTo>
                  <a:pt x="0" y="470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50000"/>
            </a:schemeClr>
          </a:solidFill>
          <a:ln w="15120" cap="rnd">
            <a:solidFill>
              <a:srgbClr val="BA131A"/>
            </a:solidFill>
            <a:prstDash val="solid"/>
            <a:round/>
          </a:ln>
        </p:spPr>
        <p:txBody>
          <a:bodyPr wrap="none" lIns="9143" tIns="9143" rIns="9143" bIns="9143" anchor="ctr" anchorCtr="1" compatLnSpc="1"/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6356854" y="587567"/>
            <a:ext cx="5835146" cy="298554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764" h="5400">
                <a:moveTo>
                  <a:pt x="0" y="0"/>
                </a:moveTo>
                <a:lnTo>
                  <a:pt x="9764" y="0"/>
                </a:lnTo>
                <a:lnTo>
                  <a:pt x="9764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21409A">
              <a:alpha val="25000"/>
            </a:srgbClr>
          </a:solidFill>
          <a:ln w="15120" cap="rnd">
            <a:solidFill>
              <a:srgbClr val="0D1F63"/>
            </a:solidFill>
            <a:prstDash val="solid"/>
            <a:round/>
          </a:ln>
        </p:spPr>
        <p:txBody>
          <a:bodyPr wrap="none" lIns="9143" tIns="9143" rIns="9143" bIns="9143" anchor="ctr" anchorCtr="1" compatLnSpc="1"/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>
                <a:spLocks noResize="1"/>
              </p:cNvSpPr>
              <p:nvPr/>
            </p:nvSpPr>
            <p:spPr>
              <a:xfrm>
                <a:off x="6792241" y="957850"/>
                <a:ext cx="3762609" cy="221742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2000" i="1">
                              <a:latin typeface="Cambria Math"/>
                            </a:rPr>
                          </m:ctrlPr>
                        </m:mPr>
                        <m:mr>
                          <m:e>
                            <m:nary>
                              <m:naryPr>
                                <m:chr m:val="∑"/>
                                <m:ctrlPr>
                                  <a:rPr lang="ru-RU" sz="2000" i="1" smtClean="0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𝑐𝑜𝑒𝑓𝑓𝑠</m:t>
                                    </m:r>
                                  </m:sub>
                                </m:sSub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𝑗𝑘</m:t>
                                    </m:r>
                                  </m:sub>
                                </m:sSub>
                              </m:e>
                            </m:nary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𝑐𝑜𝑛𝑠𝑡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nary>
                              <m:naryPr>
                                <m:chr m:val="∑"/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𝑐𝑜𝑒𝑓𝑓𝑠</m:t>
                                    </m:r>
                                  </m:sub>
                                </m:sSub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+1,</m:t>
                                    </m:r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nary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𝑐𝑜𝑛𝑠𝑡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nary>
                              <m:naryPr>
                                <m:chr m:val="∑"/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𝑐𝑜𝑒𝑓𝑓𝑠</m:t>
                                    </m:r>
                                  </m:sub>
                                </m:sSub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+2,</m:t>
                                    </m:r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nary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𝑐𝑜𝑛𝑠𝑡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...</m:t>
                            </m:r>
                          </m:e>
                        </m:mr>
                      </m:m>
                    </m:oMath>
                  </m:oMathPara>
                </a14:m>
                <a:endParaRPr lang="ru-RU" sz="2000" dirty="0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241" y="957850"/>
                <a:ext cx="3762609" cy="2217423"/>
              </a:xfrm>
              <a:prstGeom prst="rect">
                <a:avLst/>
              </a:prstGeom>
              <a:blipFill>
                <a:blip r:embed="rId3"/>
                <a:stretch>
                  <a:fillRect t="-12912" r="-38088" b="-140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Текст 14"/>
          <p:cNvSpPr txBox="1">
            <a:spLocks noGrp="1"/>
          </p:cNvSpPr>
          <p:nvPr>
            <p:ph type="body" idx="4294967295"/>
          </p:nvPr>
        </p:nvSpPr>
        <p:spPr>
          <a:xfrm>
            <a:off x="5338050" y="1127794"/>
            <a:ext cx="844649" cy="310085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sz="1572" i="1" dirty="0">
                <a:latin typeface="Times New Roman" pitchFamily="18"/>
                <a:cs typeface="Times New Roman" pitchFamily="18"/>
              </a:rPr>
              <a:t>j-</a:t>
            </a:r>
            <a:r>
              <a:rPr lang="en-US" sz="1572" i="1" dirty="0" err="1">
                <a:latin typeface="Times New Roman" pitchFamily="18"/>
                <a:cs typeface="Times New Roman" pitchFamily="18"/>
              </a:rPr>
              <a:t>th</a:t>
            </a:r>
            <a:r>
              <a:rPr lang="en-US" sz="1572" i="1" dirty="0">
                <a:latin typeface="Times New Roman" pitchFamily="18"/>
                <a:cs typeface="Times New Roman" pitchFamily="18"/>
              </a:rPr>
              <a:t> ray</a:t>
            </a:r>
            <a:r>
              <a:rPr lang="en-US" sz="1572" dirty="0">
                <a:latin typeface="Times New Roman" pitchFamily="18"/>
                <a:cs typeface="Times New Roman" pitchFamily="18"/>
              </a:rPr>
              <a:t>   </a:t>
            </a:r>
          </a:p>
        </p:txBody>
      </p:sp>
      <p:sp>
        <p:nvSpPr>
          <p:cNvPr id="16" name="Текст 15"/>
          <p:cNvSpPr txBox="1">
            <a:spLocks noGrp="1"/>
          </p:cNvSpPr>
          <p:nvPr>
            <p:ph type="body" idx="4294967295"/>
          </p:nvPr>
        </p:nvSpPr>
        <p:spPr>
          <a:xfrm>
            <a:off x="5155092" y="1711282"/>
            <a:ext cx="1158224" cy="310085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sz="1572" i="1" dirty="0">
                <a:latin typeface="Times New Roman" pitchFamily="18"/>
                <a:cs typeface="Times New Roman" pitchFamily="18"/>
              </a:rPr>
              <a:t>(j+1)-</a:t>
            </a:r>
            <a:r>
              <a:rPr lang="en-US" sz="1572" i="1" dirty="0" err="1">
                <a:latin typeface="Times New Roman" pitchFamily="18"/>
                <a:cs typeface="Times New Roman" pitchFamily="18"/>
              </a:rPr>
              <a:t>th</a:t>
            </a:r>
            <a:r>
              <a:rPr lang="en-US" sz="1572" i="1" dirty="0">
                <a:latin typeface="Times New Roman" pitchFamily="18"/>
                <a:cs typeface="Times New Roman" pitchFamily="18"/>
              </a:rPr>
              <a:t> ray</a:t>
            </a:r>
            <a:r>
              <a:rPr lang="en-US" sz="1572" dirty="0">
                <a:latin typeface="Times New Roman" pitchFamily="18"/>
                <a:cs typeface="Times New Roman" pitchFamily="18"/>
              </a:rPr>
              <a:t>   </a:t>
            </a:r>
          </a:p>
        </p:txBody>
      </p:sp>
      <p:sp>
        <p:nvSpPr>
          <p:cNvPr id="17" name="Текст 16"/>
          <p:cNvSpPr txBox="1">
            <a:spLocks noGrp="1"/>
          </p:cNvSpPr>
          <p:nvPr>
            <p:ph type="body" idx="4294967295"/>
          </p:nvPr>
        </p:nvSpPr>
        <p:spPr>
          <a:xfrm>
            <a:off x="5063881" y="2374087"/>
            <a:ext cx="1249435" cy="310085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sz="1572" i="1" dirty="0">
                <a:latin typeface="Times New Roman" pitchFamily="18"/>
                <a:cs typeface="Times New Roman" pitchFamily="18"/>
              </a:rPr>
              <a:t>(j+2)-</a:t>
            </a:r>
            <a:r>
              <a:rPr lang="en-US" sz="1572" i="1" dirty="0" err="1">
                <a:latin typeface="Times New Roman" pitchFamily="18"/>
                <a:cs typeface="Times New Roman" pitchFamily="18"/>
              </a:rPr>
              <a:t>th</a:t>
            </a:r>
            <a:r>
              <a:rPr lang="en-US" sz="1572" i="1" dirty="0">
                <a:latin typeface="Times New Roman" pitchFamily="18"/>
                <a:cs typeface="Times New Roman" pitchFamily="18"/>
              </a:rPr>
              <a:t> ray</a:t>
            </a:r>
            <a:r>
              <a:rPr lang="en-US" sz="1572" dirty="0">
                <a:latin typeface="Times New Roman" pitchFamily="18"/>
                <a:cs typeface="Times New Roman" pitchFamily="18"/>
              </a:rPr>
              <a:t>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>
                <a:spLocks noResize="1"/>
              </p:cNvSpPr>
              <p:nvPr/>
            </p:nvSpPr>
            <p:spPr>
              <a:xfrm>
                <a:off x="219491" y="4249118"/>
                <a:ext cx="4805358" cy="15626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1700" i="1">
                              <a:latin typeface="Cambria Math"/>
                            </a:rPr>
                          </m:ctrlPr>
                        </m:mPr>
                        <m:mr>
                          <m:e>
                            <m:nary>
                              <m:naryPr>
                                <m:chr m:val="∑"/>
                                <m:ctrlPr>
                                  <a:rPr lang="ru-RU" sz="1700" i="1" smtClean="0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ru-RU" sz="17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7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ru-RU" sz="1700" i="1">
                                        <a:latin typeface="Cambria Math" panose="02040503050406030204" pitchFamily="18" charset="0"/>
                                      </a:rPr>
                                      <m:t>𝑐𝑜𝑒𝑓𝑓𝑠</m:t>
                                    </m:r>
                                  </m:sub>
                                </m:sSub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ru-RU" sz="17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u-RU" sz="17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𝑗𝑘</m:t>
                                        </m:r>
                                      </m:sub>
                                    </m:sSub>
                                    <m:r>
                                      <a:rPr lang="ru-RU" sz="170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ru-RU" sz="17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ru-RU" sz="1700">
                                            <a:latin typeface="Cambria Math" panose="02040503050406030204" pitchFamily="18" charset="0"/>
                                          </a:rPr>
                                          <m:t>0,</m:t>
                                        </m:r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,0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nary>
                              <m:naryPr>
                                <m:chr m:val="∑"/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ru-RU" sz="17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7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ru-RU" sz="1700" i="1">
                                        <a:latin typeface="Cambria Math" panose="02040503050406030204" pitchFamily="18" charset="0"/>
                                      </a:rPr>
                                      <m:t>𝑐𝑜𝑒𝑓𝑓𝑠</m:t>
                                    </m:r>
                                  </m:sub>
                                </m:sSub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ru-RU" sz="17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u-RU" sz="17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ru-RU" sz="1700">
                                            <a:latin typeface="Cambria Math" panose="02040503050406030204" pitchFamily="18" charset="0"/>
                                          </a:rPr>
                                          <m:t>+1,</m:t>
                                        </m:r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ru-RU" sz="170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ru-RU" sz="17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ru-RU" sz="1700">
                                            <a:latin typeface="Cambria Math" panose="02040503050406030204" pitchFamily="18" charset="0"/>
                                          </a:rPr>
                                          <m:t>0,</m:t>
                                        </m:r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+1,0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...</m:t>
                            </m:r>
                          </m:e>
                        </m:mr>
                      </m:m>
                    </m:oMath>
                  </m:oMathPara>
                </a14:m>
                <a:endParaRPr lang="ru-RU" sz="1700" dirty="0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91" y="4249118"/>
                <a:ext cx="4805358" cy="1562602"/>
              </a:xfrm>
              <a:prstGeom prst="rect">
                <a:avLst/>
              </a:prstGeom>
              <a:blipFill>
                <a:blip r:embed="rId4"/>
                <a:stretch>
                  <a:fillRect r="-13706" b="-27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>
                <a:spLocks noResize="1"/>
              </p:cNvSpPr>
              <p:nvPr/>
            </p:nvSpPr>
            <p:spPr>
              <a:xfrm>
                <a:off x="6412353" y="4306703"/>
                <a:ext cx="4809712" cy="15626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1700" i="1">
                              <a:latin typeface="Cambria Math"/>
                            </a:rPr>
                          </m:ctrlPr>
                        </m:mPr>
                        <m:mr>
                          <m:e>
                            <m:nary>
                              <m:naryPr>
                                <m:chr m:val="∑"/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ru-RU" sz="17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7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ru-RU" sz="1700" i="1">
                                        <a:latin typeface="Cambria Math" panose="02040503050406030204" pitchFamily="18" charset="0"/>
                                      </a:rPr>
                                      <m:t>𝑐𝑜𝑒𝑓𝑓𝑠</m:t>
                                    </m:r>
                                  </m:sub>
                                </m:sSub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ru-RU" sz="17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u-RU" sz="17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𝑗𝑘</m:t>
                                        </m:r>
                                      </m:sub>
                                    </m:sSub>
                                    <m:r>
                                      <a:rPr lang="ru-RU" sz="170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ru-RU" sz="17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ru-RU" sz="1700">
                                            <a:latin typeface="Cambria Math" panose="02040503050406030204" pitchFamily="18" charset="0"/>
                                          </a:rPr>
                                          <m:t>−1,</m:t>
                                        </m:r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nary>
                              <m:naryPr>
                                <m:chr m:val="∑"/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ru-RU" sz="17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17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ru-RU" sz="1700" i="1">
                                        <a:latin typeface="Cambria Math" panose="02040503050406030204" pitchFamily="18" charset="0"/>
                                      </a:rPr>
                                      <m:t>𝑐𝑜𝑒𝑓𝑓𝑠</m:t>
                                    </m:r>
                                  </m:sub>
                                </m:sSub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ctrlPr>
                                      <a:rPr lang="ru-RU" sz="17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u-RU" sz="17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ru-RU" sz="1700">
                                            <a:latin typeface="Cambria Math" panose="02040503050406030204" pitchFamily="18" charset="0"/>
                                          </a:rPr>
                                          <m:t>+1,</m:t>
                                        </m:r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ru-RU" sz="170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ru-RU" sz="17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ru-RU" sz="170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ru-RU" sz="17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𝑟𝑠𝑙𝑇𝐸𝐶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17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ru-RU" sz="1700">
                                    <a:latin typeface="Cambria Math" panose="02040503050406030204" pitchFamily="18" charset="0"/>
                                  </a:rPr>
                                  <m:t>+1,</m:t>
                                </m:r>
                                <m:r>
                                  <a:rPr lang="ru-RU" sz="17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ru-RU" sz="1700">
                                <a:latin typeface="Cambria Math" panose="02040503050406030204" pitchFamily="18" charset="0"/>
                              </a:rPr>
                              <m:t>...</m:t>
                            </m:r>
                          </m:e>
                        </m:mr>
                      </m:m>
                    </m:oMath>
                  </m:oMathPara>
                </a14:m>
                <a:endParaRPr lang="ru-RU" sz="1700" dirty="0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353" y="4306703"/>
                <a:ext cx="4809712" cy="1562602"/>
              </a:xfrm>
              <a:prstGeom prst="rect">
                <a:avLst/>
              </a:prstGeom>
              <a:blipFill>
                <a:blip r:embed="rId5"/>
                <a:stretch>
                  <a:fillRect r="-11914" b="-233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олилиния 19"/>
          <p:cNvSpPr/>
          <p:nvPr/>
        </p:nvSpPr>
        <p:spPr>
          <a:xfrm>
            <a:off x="6531009" y="957850"/>
            <a:ext cx="261232" cy="2176932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6200"/>
              <a:gd name="f13" fmla="val 108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7 f15 1"/>
              <a:gd name="f28" fmla="*/ f18 f16 1"/>
              <a:gd name="f29" fmla="*/ 13800 f15 1"/>
              <a:gd name="f30" fmla="*/ 21600 f15 1"/>
              <a:gd name="f31" fmla="*/ 0 f16 1"/>
              <a:gd name="f32" fmla="*/ f19 1 f4"/>
              <a:gd name="f33" fmla="*/ 0 f15 1"/>
              <a:gd name="f34" fmla="*/ 10800 f16 1"/>
              <a:gd name="f35" fmla="*/ 216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Y="f0" minY="f7" maxY="f11">
                <a:pos x="f25" y="f26"/>
              </a:ahXY>
              <a:ahXY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30" y="f31"/>
              </a:cxn>
              <a:cxn ang="f42">
                <a:pos x="f33" y="f34"/>
              </a:cxn>
              <a:cxn ang="f42">
                <a:pos x="f30" y="f35"/>
              </a:cxn>
            </a:cxnLst>
            <a:rect l="f29" t="f44" r="f30" b="f45"/>
            <a:pathLst>
              <a:path w="21600" h="21600">
                <a:moveTo>
                  <a:pt x="f8" y="f7"/>
                </a:moveTo>
                <a:cubicBezTo>
                  <a:pt x="f12" y="f7"/>
                  <a:pt x="f13" y="f20"/>
                  <a:pt x="f13" y="f21"/>
                </a:cubicBezTo>
                <a:lnTo>
                  <a:pt x="f13" y="f36"/>
                </a:lnTo>
                <a:cubicBezTo>
                  <a:pt x="f13" y="f37"/>
                  <a:pt x="f11" y="f22"/>
                  <a:pt x="f7" y="f22"/>
                </a:cubicBezTo>
                <a:cubicBezTo>
                  <a:pt x="f11" y="f22"/>
                  <a:pt x="f13" y="f38"/>
                  <a:pt x="f13" y="f39"/>
                </a:cubicBezTo>
                <a:lnTo>
                  <a:pt x="f13" y="f23"/>
                </a:lnTo>
                <a:cubicBezTo>
                  <a:pt x="f13" y="f40"/>
                  <a:pt x="f12" y="f8"/>
                  <a:pt x="f8" y="f8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108847" tIns="54423" rIns="108847" bIns="54423" anchor="ctr" anchorCtr="0" compatLnSpc="1">
            <a:noAutofit/>
          </a:bodyPr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6257671" y="4215600"/>
            <a:ext cx="261232" cy="1741109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6200"/>
              <a:gd name="f13" fmla="val 108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7 f15 1"/>
              <a:gd name="f28" fmla="*/ f18 f16 1"/>
              <a:gd name="f29" fmla="*/ 13800 f15 1"/>
              <a:gd name="f30" fmla="*/ 21600 f15 1"/>
              <a:gd name="f31" fmla="*/ 0 f16 1"/>
              <a:gd name="f32" fmla="*/ f19 1 f4"/>
              <a:gd name="f33" fmla="*/ 0 f15 1"/>
              <a:gd name="f34" fmla="*/ 10800 f16 1"/>
              <a:gd name="f35" fmla="*/ 216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Y="f0" minY="f7" maxY="f11">
                <a:pos x="f25" y="f26"/>
              </a:ahXY>
              <a:ahXY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30" y="f31"/>
              </a:cxn>
              <a:cxn ang="f42">
                <a:pos x="f33" y="f34"/>
              </a:cxn>
              <a:cxn ang="f42">
                <a:pos x="f30" y="f35"/>
              </a:cxn>
            </a:cxnLst>
            <a:rect l="f29" t="f44" r="f30" b="f45"/>
            <a:pathLst>
              <a:path w="21600" h="21600">
                <a:moveTo>
                  <a:pt x="f8" y="f7"/>
                </a:moveTo>
                <a:cubicBezTo>
                  <a:pt x="f12" y="f7"/>
                  <a:pt x="f13" y="f20"/>
                  <a:pt x="f13" y="f21"/>
                </a:cubicBezTo>
                <a:lnTo>
                  <a:pt x="f13" y="f36"/>
                </a:lnTo>
                <a:cubicBezTo>
                  <a:pt x="f13" y="f37"/>
                  <a:pt x="f11" y="f22"/>
                  <a:pt x="f7" y="f22"/>
                </a:cubicBezTo>
                <a:cubicBezTo>
                  <a:pt x="f11" y="f22"/>
                  <a:pt x="f13" y="f38"/>
                  <a:pt x="f13" y="f39"/>
                </a:cubicBezTo>
                <a:lnTo>
                  <a:pt x="f13" y="f23"/>
                </a:lnTo>
                <a:cubicBezTo>
                  <a:pt x="f13" y="f40"/>
                  <a:pt x="f12" y="f8"/>
                  <a:pt x="f8" y="f8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108847" tIns="54423" rIns="108847" bIns="54423" anchor="ctr" anchorCtr="0" compatLnSpc="1">
            <a:noAutofit/>
          </a:bodyPr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104706" y="4215600"/>
            <a:ext cx="261232" cy="1560133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6200"/>
              <a:gd name="f13" fmla="val 108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7 f15 1"/>
              <a:gd name="f28" fmla="*/ f18 f16 1"/>
              <a:gd name="f29" fmla="*/ 13800 f15 1"/>
              <a:gd name="f30" fmla="*/ 21600 f15 1"/>
              <a:gd name="f31" fmla="*/ 0 f16 1"/>
              <a:gd name="f32" fmla="*/ f19 1 f4"/>
              <a:gd name="f33" fmla="*/ 0 f15 1"/>
              <a:gd name="f34" fmla="*/ 10800 f16 1"/>
              <a:gd name="f35" fmla="*/ 216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Y="f0" minY="f7" maxY="f11">
                <a:pos x="f25" y="f26"/>
              </a:ahXY>
              <a:ahXY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30" y="f31"/>
              </a:cxn>
              <a:cxn ang="f42">
                <a:pos x="f33" y="f34"/>
              </a:cxn>
              <a:cxn ang="f42">
                <a:pos x="f30" y="f35"/>
              </a:cxn>
            </a:cxnLst>
            <a:rect l="f29" t="f44" r="f30" b="f45"/>
            <a:pathLst>
              <a:path w="21600" h="21600">
                <a:moveTo>
                  <a:pt x="f8" y="f7"/>
                </a:moveTo>
                <a:cubicBezTo>
                  <a:pt x="f12" y="f7"/>
                  <a:pt x="f13" y="f20"/>
                  <a:pt x="f13" y="f21"/>
                </a:cubicBezTo>
                <a:lnTo>
                  <a:pt x="f13" y="f36"/>
                </a:lnTo>
                <a:cubicBezTo>
                  <a:pt x="f13" y="f37"/>
                  <a:pt x="f11" y="f22"/>
                  <a:pt x="f7" y="f22"/>
                </a:cubicBezTo>
                <a:cubicBezTo>
                  <a:pt x="f11" y="f22"/>
                  <a:pt x="f13" y="f38"/>
                  <a:pt x="f13" y="f39"/>
                </a:cubicBezTo>
                <a:lnTo>
                  <a:pt x="f13" y="f23"/>
                </a:lnTo>
                <a:cubicBezTo>
                  <a:pt x="f13" y="f40"/>
                  <a:pt x="f12" y="f8"/>
                  <a:pt x="f8" y="f8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108847" tIns="54423" rIns="108847" bIns="54423" anchor="ctr" anchorCtr="0" compatLnSpc="1">
            <a:noAutofit/>
          </a:bodyPr>
          <a:lstStyle/>
          <a:p>
            <a:pPr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endParaRPr lang="en-US" sz="2177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sp>
        <p:nvSpPr>
          <p:cNvPr id="25" name="Текст 24"/>
          <p:cNvSpPr txBox="1">
            <a:spLocks noGrp="1"/>
          </p:cNvSpPr>
          <p:nvPr>
            <p:ph type="body" idx="4294967295"/>
          </p:nvPr>
        </p:nvSpPr>
        <p:spPr>
          <a:xfrm>
            <a:off x="2584668" y="2526982"/>
            <a:ext cx="2378950" cy="527837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sz="1572" i="1" dirty="0">
                <a:latin typeface="Times New Roman" pitchFamily="18"/>
                <a:cs typeface="Times New Roman" pitchFamily="18"/>
              </a:rPr>
              <a:t>p-</a:t>
            </a:r>
            <a:r>
              <a:rPr lang="en-US" sz="1572" i="1" dirty="0" err="1">
                <a:latin typeface="Times New Roman" pitchFamily="18"/>
                <a:cs typeface="Times New Roman" pitchFamily="18"/>
              </a:rPr>
              <a:t>th</a:t>
            </a:r>
            <a:r>
              <a:rPr lang="en-US" sz="1572" i="1" dirty="0">
                <a:latin typeface="Times New Roman" pitchFamily="18"/>
                <a:cs typeface="Times New Roman" pitchFamily="18"/>
              </a:rPr>
              <a:t> continuous arch (interval)</a:t>
            </a:r>
            <a:r>
              <a:rPr lang="en-US" sz="1572" dirty="0">
                <a:latin typeface="Times New Roman" pitchFamily="18"/>
                <a:cs typeface="Times New Roman" pitchFamily="18"/>
              </a:rPr>
              <a:t>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>
                <a:spLocks noResize="1"/>
              </p:cNvSpPr>
              <p:nvPr/>
            </p:nvSpPr>
            <p:spPr>
              <a:xfrm>
                <a:off x="4970585" y="6168118"/>
                <a:ext cx="1101962" cy="2721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ru-RU" sz="2177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ru-RU" sz="2177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𝜈</m:t>
                      </m:r>
                    </m:oMath>
                  </m:oMathPara>
                </a14:m>
                <a:endParaRPr lang="ru-RU" sz="2177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585" y="6168118"/>
                <a:ext cx="1101962" cy="272116"/>
              </a:xfrm>
              <a:prstGeom prst="rect">
                <a:avLst/>
              </a:prstGeom>
              <a:blipFill>
                <a:blip r:embed="rId6"/>
                <a:stretch>
                  <a:fillRect t="-27273" r="-54696" b="-27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370496" y="6487693"/>
            <a:ext cx="5865596" cy="375366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/>
            <a:r>
              <a:rPr lang="en-US" dirty="0">
                <a:latin typeface="Liberation Sans" pitchFamily="18"/>
                <a:ea typeface="Noto Sans CJK SC" pitchFamily="2"/>
                <a:cs typeface="Lohit Devanagari" pitchFamily="2"/>
              </a:rPr>
              <a:t>[</a:t>
            </a:r>
            <a:r>
              <a:rPr lang="en-US" dirty="0" err="1">
                <a:latin typeface="Liberation Sans" pitchFamily="18"/>
                <a:ea typeface="Noto Sans CJK SC" pitchFamily="2"/>
                <a:cs typeface="Lohit Devanagari" pitchFamily="2"/>
              </a:rPr>
              <a:t>Andreeva</a:t>
            </a:r>
            <a:r>
              <a:rPr lang="en-US" dirty="0">
                <a:latin typeface="Liberation Sans" pitchFamily="18"/>
                <a:ea typeface="Noto Sans CJK SC" pitchFamily="2"/>
                <a:cs typeface="Lohit Devanagari" pitchFamily="2"/>
              </a:rPr>
              <a:t> et al., 1992; Hernandez-</a:t>
            </a:r>
            <a:r>
              <a:rPr lang="en-US" dirty="0" err="1">
                <a:latin typeface="Liberation Sans" pitchFamily="18"/>
                <a:ea typeface="Noto Sans CJK SC" pitchFamily="2"/>
                <a:cs typeface="Lohit Devanagari" pitchFamily="2"/>
              </a:rPr>
              <a:t>Pajares</a:t>
            </a:r>
            <a:r>
              <a:rPr lang="en-US" dirty="0">
                <a:latin typeface="Liberation Sans" pitchFamily="18"/>
                <a:ea typeface="Noto Sans CJK SC" pitchFamily="2"/>
                <a:cs typeface="Lohit Devanagari" pitchFamily="2"/>
              </a:rPr>
              <a:t> et al., 1999]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25672" y="5944647"/>
            <a:ext cx="1720744" cy="359529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/>
            <a:r>
              <a:rPr lang="en-US" sz="1693" dirty="0">
                <a:latin typeface="Liberation Sans" pitchFamily="18"/>
                <a:ea typeface="Noto Sans CJK SC" pitchFamily="2"/>
                <a:cs typeface="Lohit Devanagari" pitchFamily="2"/>
              </a:rPr>
              <a:t>“relative” variant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5320" y="5915816"/>
            <a:ext cx="1937854" cy="359529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/>
            <a:r>
              <a:rPr lang="en-US" sz="1693" dirty="0">
                <a:latin typeface="Liberation Sans" pitchFamily="18"/>
                <a:ea typeface="Noto Sans CJK SC" pitchFamily="2"/>
                <a:cs typeface="Lohit Devanagari" pitchFamily="2"/>
              </a:rPr>
              <a:t>“derivative” variant</a:t>
            </a:r>
          </a:p>
        </p:txBody>
      </p:sp>
      <p:grpSp>
        <p:nvGrpSpPr>
          <p:cNvPr id="66" name="Группа 65"/>
          <p:cNvGrpSpPr/>
          <p:nvPr/>
        </p:nvGrpSpPr>
        <p:grpSpPr>
          <a:xfrm>
            <a:off x="2950139" y="3571498"/>
            <a:ext cx="6717736" cy="590503"/>
            <a:chOff x="2950139" y="3571498"/>
            <a:chExt cx="6717736" cy="590503"/>
          </a:xfrm>
        </p:grpSpPr>
        <p:cxnSp>
          <p:nvCxnSpPr>
            <p:cNvPr id="49" name="Прямая со стрелкой 48"/>
            <p:cNvCxnSpPr/>
            <p:nvPr/>
          </p:nvCxnSpPr>
          <p:spPr>
            <a:xfrm>
              <a:off x="2959664" y="3828212"/>
              <a:ext cx="0" cy="31826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>
            <a:xfrm flipH="1" flipV="1">
              <a:off x="2950139" y="3821092"/>
              <a:ext cx="6717736" cy="712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/>
            <p:nvPr/>
          </p:nvCxnSpPr>
          <p:spPr>
            <a:xfrm>
              <a:off x="9268686" y="3843307"/>
              <a:ext cx="5741" cy="31869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 стрелкой 61"/>
            <p:cNvCxnSpPr/>
            <p:nvPr/>
          </p:nvCxnSpPr>
          <p:spPr>
            <a:xfrm>
              <a:off x="9666472" y="3571498"/>
              <a:ext cx="1403" cy="27180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460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>
                <a:spLocks noResize="1"/>
              </p:cNvSpPr>
              <p:nvPr/>
            </p:nvSpPr>
            <p:spPr>
              <a:xfrm>
                <a:off x="666355" y="1137847"/>
                <a:ext cx="1101962" cy="2721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ru-RU" sz="20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ru-RU" sz="200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ru-RU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ru-RU" sz="20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𝜈</m:t>
                      </m:r>
                    </m:oMath>
                  </m:oMathPara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55" y="1137847"/>
                <a:ext cx="1101962" cy="272116"/>
              </a:xfrm>
              <a:prstGeom prst="rect">
                <a:avLst/>
              </a:prstGeom>
              <a:blipFill>
                <a:blip r:embed="rId3"/>
                <a:stretch>
                  <a:fillRect t="-22727" r="-42541" b="-204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>
                <a:spLocks noResize="1"/>
              </p:cNvSpPr>
              <p:nvPr/>
            </p:nvSpPr>
            <p:spPr>
              <a:xfrm>
                <a:off x="589547" y="2251184"/>
                <a:ext cx="1223970" cy="3221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177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177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ru-RU" sz="2177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 sz="2177"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p>
                          <m:r>
                            <a:rPr lang="ru-RU" sz="2177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ru-RU" sz="2177" dirty="0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47" y="2251184"/>
                <a:ext cx="1223970" cy="322186"/>
              </a:xfrm>
              <a:prstGeom prst="rect">
                <a:avLst/>
              </a:prstGeom>
              <a:blipFill>
                <a:blip r:embed="rId4"/>
                <a:stretch>
                  <a:fillRect r="-21000" b="-2452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135529" y="2191467"/>
            <a:ext cx="7653364" cy="699686"/>
          </a:xfrm>
          <a:prstGeom prst="rect">
            <a:avLst/>
          </a:prstGeom>
          <a:noFill/>
          <a:ln>
            <a:noFill/>
          </a:ln>
        </p:spPr>
        <p:txBody>
          <a:bodyPr wrap="square" lIns="108847" tIns="54423" rIns="108847" bIns="54423" anchorCtr="0" compatLnSpc="0">
            <a:spAutoFit/>
          </a:bodyPr>
          <a:lstStyle/>
          <a:p>
            <a:pPr marL="182563" indent="-182563" hangingPunct="0"/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- weight matrix, </a:t>
            </a:r>
            <a:r>
              <a:rPr lang="en-US" sz="2000" dirty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σ</a:t>
            </a:r>
            <a:r>
              <a:rPr lang="en-US" sz="2000" baseline="-25000" dirty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  standard deviation of unit weight (for ex. </a:t>
            </a:r>
            <a:r>
              <a:rPr lang="en-US" sz="2000" dirty="0" smtClean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For observation </a:t>
            </a:r>
            <a:r>
              <a:rPr lang="en-US" sz="2000" dirty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in zenith</a:t>
            </a:r>
            <a:r>
              <a:rPr lang="en-US" sz="2000" dirty="0" smtClean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) </a:t>
            </a:r>
            <a:r>
              <a:rPr lang="en-US" sz="2000" dirty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Ω covariance matrix of observation </a:t>
            </a:r>
            <a:r>
              <a:rPr lang="en-US" sz="2000" dirty="0" smtClean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errors</a:t>
            </a:r>
            <a:endParaRPr lang="en-US" sz="2000" dirty="0">
              <a:latin typeface="Times New Roman" panose="02020603050405020304" pitchFamily="18" charset="0"/>
              <a:ea typeface="Liberation Sans" pitchFamily="34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 noResize="1"/>
              </p:cNvSpPr>
              <p:nvPr/>
            </p:nvSpPr>
            <p:spPr>
              <a:xfrm>
                <a:off x="859367" y="3386015"/>
                <a:ext cx="1455776" cy="4531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08847" tIns="54423" rIns="108847" bIns="54423" anchor="ctr" anchorCtr="0" compatLnSpc="0"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177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p>
                          <m:r>
                            <a:rPr lang="ru-RU" sz="2177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ru-RU" sz="2177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ru-RU" sz="2177" i="1">
                          <a:latin typeface="Cambria Math" panose="02040503050406030204" pitchFamily="18" charset="0"/>
                        </a:rPr>
                        <m:t>𝑚𝑖𝑛</m:t>
                      </m:r>
                      <m:r>
                        <a:rPr lang="ru-RU" sz="2177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ru-RU" sz="2177" dirty="0">
                  <a:latin typeface="Liberation Sans" pitchFamily="18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367" y="3386015"/>
                <a:ext cx="1455776" cy="453151"/>
              </a:xfrm>
              <a:prstGeom prst="rect">
                <a:avLst/>
              </a:prstGeom>
              <a:blipFill>
                <a:blip r:embed="rId5"/>
                <a:stretch>
                  <a:fillRect r="-1841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Группа 24"/>
          <p:cNvGrpSpPr/>
          <p:nvPr/>
        </p:nvGrpSpPr>
        <p:grpSpPr>
          <a:xfrm>
            <a:off x="2582963" y="3346721"/>
            <a:ext cx="7311590" cy="533362"/>
            <a:chOff x="2582963" y="3346721"/>
            <a:chExt cx="7311590" cy="5333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>
                  <a:spLocks noResize="1"/>
                </p:cNvSpPr>
                <p:nvPr/>
              </p:nvSpPr>
              <p:spPr>
                <a:xfrm>
                  <a:off x="2582963" y="3346721"/>
                  <a:ext cx="2368036" cy="53336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108847" tIns="54423" rIns="108847" bIns="54423" anchor="ctr" anchorCtr="0" compatLnSpc="0">
                  <a:noAutofit/>
                </a:bodyPr>
                <a:lstStyle/>
                <a:p>
                  <a:pPr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ru-RU" sz="2177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̃"/>
                                <m:ctrlPr>
                                  <a:rPr lang="ru-RU" sz="2177" i="1">
                                    <a:latin typeface="Cambria Math"/>
                                  </a:rPr>
                                </m:ctrlPr>
                              </m:accPr>
                              <m:e>
                                <m:sSup>
                                  <m:sSupPr>
                                    <m:ctrlPr>
                                      <a:rPr lang="ru-RU" sz="2177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2177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p>
                                    <m:r>
                                      <a:rPr lang="ru-RU" sz="2177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p>
                              </m:e>
                            </m:acc>
                            <m:r>
                              <a:rPr lang="ru-RU" sz="2177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acc>
                              <m:accPr>
                                <m:chr m:val="̃"/>
                                <m:ctrlPr>
                                  <a:rPr lang="ru-RU" sz="2177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ru-RU" sz="2177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acc>
                          </m:e>
                        </m:d>
                        <m:r>
                          <a:rPr lang="ru-RU" sz="2177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ru-RU" sz="2177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̃"/>
                            <m:ctrlPr>
                              <a:rPr lang="ru-RU" sz="2177" i="1">
                                <a:latin typeface="Cambria Math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ru-RU" sz="2177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ru-RU" sz="2177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ru-RU" sz="2177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</m:e>
                        </m:acc>
                        <m:r>
                          <a:rPr lang="ru-RU" sz="2177" i="1">
                            <a:latin typeface="Cambria Math" panose="02040503050406030204" pitchFamily="18" charset="0"/>
                          </a:rPr>
                          <m:t>𝑃𝑙</m:t>
                        </m:r>
                        <m:r>
                          <a:rPr lang="ru-RU" sz="2177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ru-RU" sz="2177" dirty="0">
                    <a:latin typeface="Liberation Sans" pitchFamily="18"/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2963" y="3346721"/>
                  <a:ext cx="2368036" cy="533362"/>
                </a:xfrm>
                <a:prstGeom prst="rect">
                  <a:avLst/>
                </a:prstGeom>
                <a:blipFill>
                  <a:blip r:embed="rId6"/>
                  <a:stretch>
                    <a:fillRect r="-902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TextBox 10"/>
            <p:cNvSpPr txBox="1"/>
            <p:nvPr/>
          </p:nvSpPr>
          <p:spPr>
            <a:xfrm>
              <a:off x="5621289" y="3426338"/>
              <a:ext cx="3503539" cy="404798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08847" tIns="54423" rIns="108847" bIns="54423" anchorCtr="0" compatLnSpc="0">
              <a:spAutoFit/>
            </a:bodyPr>
            <a:lstStyle/>
            <a:p>
              <a:pPr hangingPunct="0"/>
              <a:r>
                <a:rPr lang="en-US" sz="2000" dirty="0">
                  <a:latin typeface="Times New Roman" panose="02020603050405020304" pitchFamily="18" charset="0"/>
                  <a:ea typeface="Liberation Sans" pitchFamily="34"/>
                  <a:cs typeface="Times New Roman" panose="02020603050405020304" pitchFamily="18" charset="0"/>
                </a:rPr>
                <a:t>gives normal equations system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>
                  <a:spLocks noResize="1"/>
                </p:cNvSpPr>
                <p:nvPr/>
              </p:nvSpPr>
              <p:spPr>
                <a:xfrm>
                  <a:off x="9068940" y="3401068"/>
                  <a:ext cx="825613" cy="3976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108847" tIns="54423" rIns="108847" bIns="54423" anchor="ctr" anchorCtr="0" compatLnSpc="0">
                  <a:noAutofit/>
                </a:bodyPr>
                <a:lstStyle/>
                <a:p>
                  <a:pPr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177" i="1">
                            <a:latin typeface="Cambria Math" panose="02040503050406030204" pitchFamily="18" charset="0"/>
                          </a:rPr>
                          <m:t>𝑁𝑐</m:t>
                        </m:r>
                        <m:r>
                          <a:rPr lang="ru-RU" sz="2177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sz="2177" i="1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ru-RU" sz="2177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68940" y="3401068"/>
                  <a:ext cx="825613" cy="397622"/>
                </a:xfrm>
                <a:prstGeom prst="rect">
                  <a:avLst/>
                </a:prstGeom>
                <a:blipFill>
                  <a:blip r:embed="rId7"/>
                  <a:stretch>
                    <a:fillRect r="-28148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Группа 20"/>
          <p:cNvGrpSpPr/>
          <p:nvPr/>
        </p:nvGrpSpPr>
        <p:grpSpPr>
          <a:xfrm>
            <a:off x="573618" y="4522753"/>
            <a:ext cx="10523007" cy="731002"/>
            <a:chOff x="573618" y="3817903"/>
            <a:chExt cx="10523007" cy="7310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>
                  <a:spLocks noResize="1"/>
                </p:cNvSpPr>
                <p:nvPr/>
              </p:nvSpPr>
              <p:spPr>
                <a:xfrm>
                  <a:off x="573618" y="3817903"/>
                  <a:ext cx="2827399" cy="678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108847" tIns="54423" rIns="108847" bIns="54423" anchor="ctr" anchorCtr="0" compatLnSpc="0">
                  <a:noAutofit/>
                </a:bodyPr>
                <a:lstStyle/>
                <a:p>
                  <a:pPr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ru-RU" sz="20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𝑑𝑖𝑎𝑔</m:t>
                        </m:r>
                        <m:d>
                          <m:d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𝑒𝑙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u-RU" sz="20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000" i="1">
                                            <a:latin typeface="Cambria Math" panose="02040503050406030204" pitchFamily="18" charset="0"/>
                                          </a:rPr>
                                          <m:t>𝑒𝑙</m:t>
                                        </m:r>
                                      </m:e>
                                      <m:sub>
                                        <m:r>
                                          <a:rPr lang="ru-RU" sz="2000" i="1">
                                            <a:latin typeface="Cambria Math" panose="02040503050406030204" pitchFamily="18" charset="0"/>
                                          </a:rPr>
                                          <m:t>𝑟𝑒𝑓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sSup>
                                  <m:sSup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  <m:t>𝑒𝑙</m:t>
                                    </m:r>
                                  </m:e>
                                </m:d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ru-RU" sz="20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u-RU" sz="20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000" i="1">
                                            <a:latin typeface="Cambria Math" panose="02040503050406030204" pitchFamily="18" charset="0"/>
                                          </a:rPr>
                                          <m:t>𝑒𝑙</m:t>
                                        </m:r>
                                      </m:e>
                                      <m:sub>
                                        <m:r>
                                          <a:rPr lang="ru-RU" sz="2000" i="1">
                                            <a:latin typeface="Cambria Math" panose="02040503050406030204" pitchFamily="18" charset="0"/>
                                          </a:rPr>
                                          <m:t>𝑟𝑒𝑓</m:t>
                                        </m:r>
                                      </m:sub>
                                    </m:sSub>
                                  </m:e>
                                </m:d>
                              </m:den>
                            </m:f>
                          </m:e>
                        </m:d>
                      </m:oMath>
                    </m:oMathPara>
                  </a14:m>
                  <a:endParaRPr lang="ru-RU" sz="2000" dirty="0">
                    <a:latin typeface="Liberation Sans" pitchFamily="18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618" y="3817903"/>
                  <a:ext cx="2827399" cy="678332"/>
                </a:xfrm>
                <a:prstGeom prst="rect">
                  <a:avLst/>
                </a:prstGeom>
                <a:blipFill>
                  <a:blip r:embed="rId8"/>
                  <a:stretch>
                    <a:fillRect t="-901" r="-35129" b="-540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5788051" y="3849091"/>
              <a:ext cx="5308574" cy="69981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8847" tIns="54423" rIns="108847" bIns="54423" anchorCtr="0" compatLnSpc="0">
              <a:spAutoFit/>
            </a:bodyPr>
            <a:lstStyle/>
            <a:p>
              <a:pPr hangingPunct="0"/>
              <a:r>
                <a:rPr lang="en-US" sz="2000" dirty="0">
                  <a:latin typeface="Times New Roman" panose="02020603050405020304" pitchFamily="18" charset="0"/>
                  <a:ea typeface="Liberation Sans" pitchFamily="34"/>
                  <a:cs typeface="Times New Roman" panose="02020603050405020304" pitchFamily="18" charset="0"/>
                </a:rPr>
                <a:t>works but not very good choice though, off diagonal elements should be present   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73618" y="1599566"/>
            <a:ext cx="9083819" cy="437268"/>
            <a:chOff x="573182" y="1945742"/>
            <a:chExt cx="9083819" cy="4372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>
                  <a:spLocks noResize="1"/>
                </p:cNvSpPr>
                <p:nvPr/>
              </p:nvSpPr>
              <p:spPr>
                <a:xfrm>
                  <a:off x="573182" y="1945742"/>
                  <a:ext cx="1613977" cy="30651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108847" tIns="54423" rIns="108847" bIns="54423" anchor="ctr" anchorCtr="0" compatLnSpc="0">
                  <a:noAutofit/>
                </a:bodyPr>
                <a:lstStyle/>
                <a:p>
                  <a:pPr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̃"/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  <m:r>
                          <a:rPr lang="ru-RU" sz="200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ru-RU" sz="200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ru-RU" sz="20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𝜈</m:t>
                        </m:r>
                      </m:oMath>
                    </m:oMathPara>
                  </a14:m>
                  <a:endParaRPr lang="ru-RU" sz="2000" dirty="0">
                    <a:latin typeface="Liberation Sans" pitchFamily="18"/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182" y="1945742"/>
                  <a:ext cx="1613977" cy="306512"/>
                </a:xfrm>
                <a:prstGeom prst="rect">
                  <a:avLst/>
                </a:prstGeom>
                <a:blipFill>
                  <a:blip r:embed="rId9"/>
                  <a:stretch>
                    <a:fillRect t="-11765" r="-42264" b="-2156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>
                  <a:spLocks noResize="1"/>
                </p:cNvSpPr>
                <p:nvPr/>
              </p:nvSpPr>
              <p:spPr>
                <a:xfrm>
                  <a:off x="3344081" y="1964899"/>
                  <a:ext cx="2759043" cy="30651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108847" tIns="54423" rIns="108847" bIns="54423" anchor="ctr" anchorCtr="0" compatLnSpc="0">
                  <a:noAutofit/>
                </a:bodyPr>
                <a:lstStyle/>
                <a:p>
                  <a:pPr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𝜈</m:t>
                        </m:r>
                        <m:r>
                          <a:rPr lang="ru-RU" sz="2000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̃"/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  <m:r>
                          <a:rPr lang="ru-RU" sz="200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ru-RU" sz="200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̃"/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acc>
                            <m:r>
                              <a:rPr lang="ru-RU" sz="200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20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ru-RU" sz="2000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̃"/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  <m:r>
                          <a:rPr lang="ru-RU" sz="200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ru-RU" sz="20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𝑙</m:t>
                        </m:r>
                      </m:oMath>
                    </m:oMathPara>
                  </a14:m>
                  <a:endParaRPr lang="ru-RU" sz="2000" dirty="0">
                    <a:latin typeface="Liberation Sans" pitchFamily="18"/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4081" y="1964899"/>
                  <a:ext cx="2759043" cy="306512"/>
                </a:xfrm>
                <a:prstGeom prst="rect">
                  <a:avLst/>
                </a:prstGeom>
                <a:blipFill>
                  <a:blip r:embed="rId10"/>
                  <a:stretch>
                    <a:fillRect t="-18000" r="-40929" b="-18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/>
            <p:cNvSpPr txBox="1"/>
            <p:nvPr/>
          </p:nvSpPr>
          <p:spPr>
            <a:xfrm>
              <a:off x="7735112" y="1978212"/>
              <a:ext cx="1921889" cy="404798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08847" tIns="54423" rIns="108847" bIns="54423" anchorCtr="0" compatLnSpc="0">
              <a:spAutoFit/>
            </a:bodyPr>
            <a:lstStyle/>
            <a:p>
              <a:pPr hangingPunct="0"/>
              <a:r>
                <a:rPr lang="en-US" sz="2000" dirty="0">
                  <a:latin typeface="Times New Roman" panose="02020603050405020304" pitchFamily="18" charset="0"/>
                  <a:ea typeface="Liberation Sans" pitchFamily="34"/>
                  <a:cs typeface="Times New Roman" panose="02020603050405020304" pitchFamily="18" charset="0"/>
                </a:rPr>
                <a:t>C</a:t>
              </a:r>
              <a:r>
                <a:rPr lang="en-US" sz="2000" baseline="-25000" dirty="0">
                  <a:latin typeface="Times New Roman" panose="02020603050405020304" pitchFamily="18" charset="0"/>
                  <a:ea typeface="Liberation Sans" pitchFamily="34"/>
                  <a:cs typeface="Times New Roman" panose="02020603050405020304" pitchFamily="18" charset="0"/>
                </a:rPr>
                <a:t>0</a:t>
              </a:r>
              <a:r>
                <a:rPr lang="en-US" sz="2000" dirty="0">
                  <a:latin typeface="Times New Roman" panose="02020603050405020304" pitchFamily="18" charset="0"/>
                  <a:ea typeface="Liberation Sans" pitchFamily="34"/>
                  <a:cs typeface="Times New Roman" panose="02020603050405020304" pitchFamily="18" charset="0"/>
                </a:rPr>
                <a:t> could be zero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890318" y="5884672"/>
            <a:ext cx="8237528" cy="404798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/>
            <a:r>
              <a:rPr lang="en-US" sz="2000" dirty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Additionally  positivity constraints on vertical TEC are </a:t>
            </a:r>
            <a:r>
              <a:rPr lang="en-US" sz="2000" dirty="0" smtClean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imposed   (</a:t>
            </a:r>
            <a:r>
              <a:rPr lang="en-US" sz="2000" dirty="0" err="1" smtClean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vTEC</a:t>
            </a:r>
            <a:r>
              <a:rPr lang="en-US" sz="2000" dirty="0" smtClean="0">
                <a:latin typeface="Times New Roman" panose="02020603050405020304" pitchFamily="18" charset="0"/>
                <a:ea typeface="Liberation Sans" pitchFamily="34"/>
                <a:cs typeface="Times New Roman" panose="02020603050405020304" pitchFamily="18" charset="0"/>
              </a:rPr>
              <a:t> &gt;0)  </a:t>
            </a:r>
            <a:endParaRPr lang="en-US" sz="2000" dirty="0">
              <a:latin typeface="Times New Roman" panose="02020603050405020304" pitchFamily="18" charset="0"/>
              <a:ea typeface="Liberation Sans" pitchFamily="34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348119" y="6453"/>
            <a:ext cx="37384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Least squares model fit</a:t>
            </a:r>
          </a:p>
        </p:txBody>
      </p:sp>
    </p:spTree>
    <p:extLst>
      <p:ext uri="{BB962C8B-B14F-4D97-AF65-F5344CB8AC3E}">
        <p14:creationId xmlns:p14="http://schemas.microsoft.com/office/powerpoint/2010/main" val="362558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609753" y="66179"/>
            <a:ext cx="10971736" cy="480131"/>
          </a:xfrm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None/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validation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7907" y="740157"/>
            <a:ext cx="11008864" cy="1828072"/>
          </a:xfrm>
          <a:prstGeom prst="rect">
            <a:avLst/>
          </a:prstGeom>
          <a:noFill/>
          <a:ln>
            <a:noFill/>
          </a:ln>
        </p:spPr>
        <p:txBody>
          <a:bodyPr wrap="none" lIns="108847" tIns="54423" rIns="108847" bIns="54423" anchorCtr="0" compatLnSpc="0">
            <a:spAutoFit/>
          </a:bodyPr>
          <a:lstStyle/>
          <a:p>
            <a:pPr hangingPunct="0">
              <a:spcBef>
                <a:spcPts val="686"/>
              </a:spcBef>
              <a:spcAft>
                <a:spcPts val="686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1) Use real geometry and data properties (noise, LOL, availability) for arbitrary GNSS station</a:t>
            </a:r>
          </a:p>
          <a:p>
            <a:pPr hangingPunct="0">
              <a:spcBef>
                <a:spcPts val="686"/>
              </a:spcBef>
              <a:spcAft>
                <a:spcPts val="686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2) Synthesize phase measurements according to real geometry and data properties from NeQuick2 model</a:t>
            </a:r>
          </a:p>
          <a:p>
            <a:pPr hangingPunct="0">
              <a:spcBef>
                <a:spcPts val="686"/>
              </a:spcBef>
              <a:spcAft>
                <a:spcPts val="686"/>
              </a:spcAft>
            </a:pPr>
            <a:r>
              <a:rPr lang="en-US" sz="2000" dirty="0">
                <a:latin typeface="Times New Roman" panose="02020603050405020304" pitchFamily="18" charset="0"/>
                <a:ea typeface="Noto Sans CJK SC" pitchFamily="2"/>
                <a:cs typeface="Times New Roman" panose="02020603050405020304" pitchFamily="18" charset="0"/>
              </a:rPr>
              <a:t>3) Compare modeled and reconstructed vertical TEC</a:t>
            </a:r>
          </a:p>
          <a:p>
            <a:pPr hangingPunct="0">
              <a:spcBef>
                <a:spcPts val="686"/>
              </a:spcBef>
              <a:spcAft>
                <a:spcPts val="686"/>
              </a:spcAft>
            </a:pPr>
            <a:endParaRPr lang="en-US" sz="2000" dirty="0">
              <a:latin typeface="Times New Roman" panose="02020603050405020304" pitchFamily="18" charset="0"/>
              <a:ea typeface="Noto Sans CJK SC" pitchFamily="2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47196" y="2367454"/>
            <a:ext cx="5585589" cy="4189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346444" y="2377468"/>
            <a:ext cx="5585589" cy="4189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308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609753" y="66179"/>
            <a:ext cx="10971736" cy="480131"/>
          </a:xfrm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None/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world example – GM Storm January 4, 2023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796" y="687595"/>
            <a:ext cx="7982181" cy="598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65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609753" y="66179"/>
            <a:ext cx="10971736" cy="480131"/>
          </a:xfrm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None/>
              <a:tabLst>
                <a:tab pos="0" algn="l"/>
                <a:tab pos="1105875" algn="l"/>
                <a:tab pos="2211751" algn="l"/>
                <a:tab pos="3317625" algn="l"/>
                <a:tab pos="4423501" algn="l"/>
                <a:tab pos="5529377" algn="l"/>
                <a:tab pos="6635251" algn="l"/>
                <a:tab pos="7741126" algn="l"/>
                <a:tab pos="8847003" algn="l"/>
                <a:tab pos="9952878" algn="l"/>
                <a:tab pos="11058754" algn="l"/>
                <a:tab pos="12164629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990" y="711372"/>
            <a:ext cx="7229145" cy="54218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43200" y="6133231"/>
            <a:ext cx="7126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One year statistic for middle-latitude station </a:t>
            </a:r>
          </a:p>
        </p:txBody>
      </p:sp>
    </p:spTree>
    <p:extLst>
      <p:ext uri="{BB962C8B-B14F-4D97-AF65-F5344CB8AC3E}">
        <p14:creationId xmlns:p14="http://schemas.microsoft.com/office/powerpoint/2010/main" val="170738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1258</Words>
  <Application>Microsoft Office PowerPoint</Application>
  <PresentationFormat>Произвольный</PresentationFormat>
  <Paragraphs>120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Greg</dc:creator>
  <cp:lastModifiedBy>Григорий Курбатов</cp:lastModifiedBy>
  <cp:revision>56</cp:revision>
  <dcterms:created xsi:type="dcterms:W3CDTF">2023-09-20T14:05:44Z</dcterms:created>
  <dcterms:modified xsi:type="dcterms:W3CDTF">2023-09-25T12:03:50Z</dcterms:modified>
</cp:coreProperties>
</file>