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2"/>
  </p:notesMasterIdLst>
  <p:handoutMasterIdLst>
    <p:handoutMasterId r:id="rId13"/>
  </p:handoutMasterIdLst>
  <p:sldIdLst>
    <p:sldId id="308" r:id="rId2"/>
    <p:sldId id="363" r:id="rId3"/>
    <p:sldId id="365" r:id="rId4"/>
    <p:sldId id="352" r:id="rId5"/>
    <p:sldId id="353" r:id="rId6"/>
    <p:sldId id="357" r:id="rId7"/>
    <p:sldId id="358" r:id="rId8"/>
    <p:sldId id="359" r:id="rId9"/>
    <p:sldId id="360" r:id="rId10"/>
    <p:sldId id="364" r:id="rId11"/>
  </p:sldIdLst>
  <p:sldSz cx="9144000" cy="6858000" type="screen4x3"/>
  <p:notesSz cx="7010400" cy="9296400"/>
  <p:embeddedFontLst>
    <p:embeddedFont>
      <p:font typeface="Arial Narrow" panose="020B0606020202030204" pitchFamily="34" charset="0"/>
      <p:regular r:id="rId14"/>
      <p:bold r:id="rId15"/>
      <p:italic r:id="rId16"/>
      <p:boldItalic r:id="rId17"/>
    </p:embeddedFont>
    <p:embeddedFont>
      <p:font typeface="Tahoma" panose="020B0604030504040204" pitchFamily="34" charset="0"/>
      <p:regular r:id="rId18"/>
      <p:bold r:id="rId19"/>
    </p:embeddedFont>
  </p:embeddedFontLst>
  <p:custDataLst>
    <p:tags r:id="rId20"/>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96" userDrawn="1">
          <p15:clr>
            <a:srgbClr val="A4A3A4"/>
          </p15:clr>
        </p15:guide>
        <p15:guide id="2" pos="29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66FF"/>
    <a:srgbClr val="FF3300"/>
    <a:srgbClr val="0000CC"/>
    <a:srgbClr val="000022"/>
    <a:srgbClr val="008000"/>
    <a:srgbClr val="00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90" autoAdjust="0"/>
    <p:restoredTop sz="94726" autoAdjust="0"/>
  </p:normalViewPr>
  <p:slideViewPr>
    <p:cSldViewPr>
      <p:cViewPr varScale="1">
        <p:scale>
          <a:sx n="110" d="100"/>
          <a:sy n="110" d="100"/>
        </p:scale>
        <p:origin x="22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11" y="-86"/>
      </p:cViewPr>
      <p:guideLst>
        <p:guide orient="horz" pos="2196"/>
        <p:guide pos="29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i="1">
                <a:latin typeface="Tahoma" pitchFamily="34" charset="0"/>
              </a:defRPr>
            </a:lvl1pPr>
          </a:lstStyle>
          <a:p>
            <a:pPr>
              <a:defRPr/>
            </a:pPr>
            <a:r>
              <a:rPr lang="en-US"/>
              <a:t>Introduction</a:t>
            </a:r>
          </a:p>
        </p:txBody>
      </p:sp>
      <p:sp>
        <p:nvSpPr>
          <p:cNvPr id="4099" name="Rectangle 3"/>
          <p:cNvSpPr>
            <a:spLocks noGrp="1" noChangeArrowheads="1"/>
          </p:cNvSpPr>
          <p:nvPr>
            <p:ph type="dt" sz="quarter" idx="1"/>
          </p:nvPr>
        </p:nvSpPr>
        <p:spPr bwMode="auto">
          <a:xfrm>
            <a:off x="3972561" y="0"/>
            <a:ext cx="3037840" cy="46482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ahoma" pitchFamily="34" charset="0"/>
              </a:defRPr>
            </a:lvl1pPr>
          </a:lstStyle>
          <a:p>
            <a:pPr>
              <a:defRPr/>
            </a:pPr>
            <a:endParaRPr lang="en-US"/>
          </a:p>
        </p:txBody>
      </p:sp>
      <p:sp>
        <p:nvSpPr>
          <p:cNvPr id="410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i="1">
                <a:latin typeface="Tahoma" pitchFamily="34" charset="0"/>
              </a:defRPr>
            </a:lvl1pPr>
          </a:lstStyle>
          <a:p>
            <a:pPr>
              <a:defRPr/>
            </a:pPr>
            <a:endParaRPr lang="en-US"/>
          </a:p>
        </p:txBody>
      </p:sp>
      <p:sp>
        <p:nvSpPr>
          <p:cNvPr id="4101" name="Rectangle 5"/>
          <p:cNvSpPr>
            <a:spLocks noGrp="1" noChangeArrowheads="1"/>
          </p:cNvSpPr>
          <p:nvPr>
            <p:ph type="sldNum" sz="quarter" idx="3"/>
          </p:nvPr>
        </p:nvSpPr>
        <p:spPr bwMode="auto">
          <a:xfrm>
            <a:off x="3972561" y="8831580"/>
            <a:ext cx="3037840" cy="46482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ahoma" pitchFamily="34" charset="0"/>
              </a:defRPr>
            </a:lvl1pPr>
          </a:lstStyle>
          <a:p>
            <a:pPr>
              <a:defRPr/>
            </a:pPr>
            <a:fld id="{1D114224-EFC6-41E8-B93F-8780D4D48C4F}" type="slidenum">
              <a:rPr lang="en-US"/>
              <a:pPr>
                <a:defRPr/>
              </a:pPr>
              <a:t>‹#›</a:t>
            </a:fld>
            <a:endParaRPr lang="en-US"/>
          </a:p>
        </p:txBody>
      </p:sp>
    </p:spTree>
    <p:extLst>
      <p:ext uri="{BB962C8B-B14F-4D97-AF65-F5344CB8AC3E}">
        <p14:creationId xmlns:p14="http://schemas.microsoft.com/office/powerpoint/2010/main" val="1667412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i="1">
                <a:latin typeface="Tahoma" pitchFamily="34" charset="0"/>
              </a:defRPr>
            </a:lvl1pPr>
          </a:lstStyle>
          <a:p>
            <a:pPr>
              <a:defRPr/>
            </a:pPr>
            <a:r>
              <a:rPr lang="en-US"/>
              <a:t>Introduction</a:t>
            </a:r>
          </a:p>
        </p:txBody>
      </p:sp>
      <p:sp>
        <p:nvSpPr>
          <p:cNvPr id="2051" name="Rectangle 3"/>
          <p:cNvSpPr>
            <a:spLocks noGrp="1" noChangeArrowheads="1"/>
          </p:cNvSpPr>
          <p:nvPr>
            <p:ph type="dt" idx="1"/>
          </p:nvPr>
        </p:nvSpPr>
        <p:spPr bwMode="auto">
          <a:xfrm>
            <a:off x="3972561" y="0"/>
            <a:ext cx="3037840" cy="46482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ahoma"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9038" y="703263"/>
            <a:ext cx="4632325" cy="3475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i="1">
                <a:latin typeface="Tahoma"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ahoma" pitchFamily="34" charset="0"/>
              </a:defRPr>
            </a:lvl1pPr>
          </a:lstStyle>
          <a:p>
            <a:pPr>
              <a:defRPr/>
            </a:pPr>
            <a:fld id="{B5C341FF-4B94-4D94-A591-694F8E073248}" type="slidenum">
              <a:rPr lang="en-US"/>
              <a:pPr>
                <a:defRPr/>
              </a:pPr>
              <a:t>‹#›</a:t>
            </a:fld>
            <a:endParaRPr lang="en-US"/>
          </a:p>
        </p:txBody>
      </p:sp>
    </p:spTree>
    <p:extLst>
      <p:ext uri="{BB962C8B-B14F-4D97-AF65-F5344CB8AC3E}">
        <p14:creationId xmlns:p14="http://schemas.microsoft.com/office/powerpoint/2010/main" val="29051136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p:nvPr>
        </p:nvSpPr>
        <p:spPr/>
        <p:txBody>
          <a:bodyPr/>
          <a:lstStyle/>
          <a:p>
            <a:pPr>
              <a:defRPr/>
            </a:pPr>
            <a:r>
              <a:rPr lang="en-US"/>
              <a:t>Introduction</a:t>
            </a:r>
          </a:p>
        </p:txBody>
      </p:sp>
      <p:sp>
        <p:nvSpPr>
          <p:cNvPr id="5" name="Номер слайда 4"/>
          <p:cNvSpPr>
            <a:spLocks noGrp="1"/>
          </p:cNvSpPr>
          <p:nvPr>
            <p:ph type="sldNum" sz="quarter" idx="5"/>
          </p:nvPr>
        </p:nvSpPr>
        <p:spPr/>
        <p:txBody>
          <a:bodyPr/>
          <a:lstStyle/>
          <a:p>
            <a:pPr>
              <a:defRPr/>
            </a:pPr>
            <a:fld id="{B5C341FF-4B94-4D94-A591-694F8E073248}" type="slidenum">
              <a:rPr lang="en-US" smtClean="0"/>
              <a:pPr>
                <a:defRPr/>
              </a:pPr>
              <a:t>5</a:t>
            </a:fld>
            <a:endParaRPr lang="en-US"/>
          </a:p>
        </p:txBody>
      </p:sp>
    </p:spTree>
    <p:extLst>
      <p:ext uri="{BB962C8B-B14F-4D97-AF65-F5344CB8AC3E}">
        <p14:creationId xmlns:p14="http://schemas.microsoft.com/office/powerpoint/2010/main" val="151335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ru-RU" altLang="ru-RU"/>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ru-RU" altLang="ru-RU"/>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ru-RU" altLang="ru-RU"/>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grpSp>
        </p:grpSp>
      </p:gr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r>
              <a:rPr lang="en-US"/>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34" name="Rectangle 34"/>
          <p:cNvSpPr>
            <a:spLocks noGrp="1" noChangeArrowheads="1"/>
          </p:cNvSpPr>
          <p:nvPr>
            <p:ph type="dt" sz="quarter" idx="10"/>
          </p:nvPr>
        </p:nvSpPr>
        <p:spPr/>
        <p:txBody>
          <a:bodyPr/>
          <a:lstStyle>
            <a:lvl1pPr>
              <a:defRPr/>
            </a:lvl1pPr>
          </a:lstStyle>
          <a:p>
            <a:pPr>
              <a:defRPr/>
            </a:pPr>
            <a:endParaRPr lang="en-US"/>
          </a:p>
        </p:txBody>
      </p:sp>
      <p:sp>
        <p:nvSpPr>
          <p:cNvPr id="35" name="Rectangle 35"/>
          <p:cNvSpPr>
            <a:spLocks noGrp="1" noChangeArrowheads="1"/>
          </p:cNvSpPr>
          <p:nvPr>
            <p:ph type="ftr" sz="quarter" idx="11"/>
          </p:nvPr>
        </p:nvSpPr>
        <p:spPr/>
        <p:txBody>
          <a:bodyPr/>
          <a:lstStyle>
            <a:lvl1pPr>
              <a:defRPr sz="1600" b="1">
                <a:solidFill>
                  <a:schemeClr val="tx2"/>
                </a:solidFill>
              </a:defRPr>
            </a:lvl1pPr>
          </a:lstStyle>
          <a:p>
            <a:pPr>
              <a:defRPr/>
            </a:pPr>
            <a:r>
              <a:rPr lang="en-US"/>
              <a:t>30th Seminar "Physics of auroral phenomena", Apatity,  27 February– 2 March 2007</a:t>
            </a:r>
          </a:p>
        </p:txBody>
      </p:sp>
      <p:sp>
        <p:nvSpPr>
          <p:cNvPr id="36" name="Rectangle 36"/>
          <p:cNvSpPr>
            <a:spLocks noGrp="1" noChangeArrowheads="1"/>
          </p:cNvSpPr>
          <p:nvPr>
            <p:ph type="sldNum" sz="quarter" idx="12"/>
          </p:nvPr>
        </p:nvSpPr>
        <p:spPr>
          <a:xfrm>
            <a:off x="6553200" y="6400800"/>
            <a:ext cx="1905000" cy="457200"/>
          </a:xfrm>
        </p:spPr>
        <p:txBody>
          <a:bodyPr/>
          <a:lstStyle>
            <a:lvl1pPr>
              <a:defRPr/>
            </a:lvl1pPr>
          </a:lstStyle>
          <a:p>
            <a:pPr>
              <a:defRPr/>
            </a:pPr>
            <a:fld id="{3F7BC7A8-14B1-4285-A402-E91E86C46D91}" type="slidenum">
              <a:rPr lang="en-US"/>
              <a:pPr>
                <a:defRPr/>
              </a:pPr>
              <a:t>‹#›</a:t>
            </a:fld>
            <a:endParaRPr lang="en-US"/>
          </a:p>
        </p:txBody>
      </p:sp>
    </p:spTree>
    <p:extLst>
      <p:ext uri="{BB962C8B-B14F-4D97-AF65-F5344CB8AC3E}">
        <p14:creationId xmlns:p14="http://schemas.microsoft.com/office/powerpoint/2010/main" val="136301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2"/>
          <p:cNvSpPr>
            <a:spLocks noGrp="1" noChangeArrowheads="1"/>
          </p:cNvSpPr>
          <p:nvPr>
            <p:ph type="dt" sz="half"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6" name="Rectangle 34"/>
          <p:cNvSpPr>
            <a:spLocks noGrp="1" noChangeArrowheads="1"/>
          </p:cNvSpPr>
          <p:nvPr>
            <p:ph type="sldNum" sz="quarter" idx="12"/>
          </p:nvPr>
        </p:nvSpPr>
        <p:spPr/>
        <p:txBody>
          <a:bodyPr/>
          <a:lstStyle>
            <a:lvl1pPr>
              <a:defRPr/>
            </a:lvl1pPr>
          </a:lstStyle>
          <a:p>
            <a:pPr>
              <a:defRPr/>
            </a:pPr>
            <a:fld id="{FCEE970D-54CE-43D2-9649-D83E21FB0097}" type="slidenum">
              <a:rPr lang="en-US"/>
              <a:pPr>
                <a:defRPr/>
              </a:pPr>
              <a:t>‹#›</a:t>
            </a:fld>
            <a:endParaRPr lang="en-US"/>
          </a:p>
        </p:txBody>
      </p:sp>
    </p:spTree>
    <p:extLst>
      <p:ext uri="{BB962C8B-B14F-4D97-AF65-F5344CB8AC3E}">
        <p14:creationId xmlns:p14="http://schemas.microsoft.com/office/powerpoint/2010/main" val="377305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285750"/>
            <a:ext cx="1943100" cy="54864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685800" y="28575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2"/>
          <p:cNvSpPr>
            <a:spLocks noGrp="1" noChangeArrowheads="1"/>
          </p:cNvSpPr>
          <p:nvPr>
            <p:ph type="dt" sz="half"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6" name="Rectangle 34"/>
          <p:cNvSpPr>
            <a:spLocks noGrp="1" noChangeArrowheads="1"/>
          </p:cNvSpPr>
          <p:nvPr>
            <p:ph type="sldNum" sz="quarter" idx="12"/>
          </p:nvPr>
        </p:nvSpPr>
        <p:spPr/>
        <p:txBody>
          <a:bodyPr/>
          <a:lstStyle>
            <a:lvl1pPr>
              <a:defRPr/>
            </a:lvl1pPr>
          </a:lstStyle>
          <a:p>
            <a:pPr>
              <a:defRPr/>
            </a:pPr>
            <a:fld id="{1CFFF4B9-AE00-4FA3-821A-BA934C5BB4FD}" type="slidenum">
              <a:rPr lang="en-US"/>
              <a:pPr>
                <a:defRPr/>
              </a:pPr>
              <a:t>‹#›</a:t>
            </a:fld>
            <a:endParaRPr lang="en-US"/>
          </a:p>
        </p:txBody>
      </p:sp>
    </p:spTree>
    <p:extLst>
      <p:ext uri="{BB962C8B-B14F-4D97-AF65-F5344CB8AC3E}">
        <p14:creationId xmlns:p14="http://schemas.microsoft.com/office/powerpoint/2010/main" val="2710905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285750"/>
            <a:ext cx="7772400"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Rectangle 32"/>
          <p:cNvSpPr>
            <a:spLocks noGrp="1" noChangeArrowheads="1"/>
          </p:cNvSpPr>
          <p:nvPr>
            <p:ph type="dt" sz="half" idx="10"/>
          </p:nvPr>
        </p:nvSpPr>
        <p:spPr/>
        <p:txBody>
          <a:bodyPr/>
          <a:lstStyle>
            <a:lvl1pPr>
              <a:defRPr/>
            </a:lvl1pPr>
          </a:lstStyle>
          <a:p>
            <a:pPr>
              <a:defRPr/>
            </a:pPr>
            <a:endParaRPr lang="en-US"/>
          </a:p>
        </p:txBody>
      </p:sp>
      <p:sp>
        <p:nvSpPr>
          <p:cNvPr id="4"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5" name="Rectangle 34"/>
          <p:cNvSpPr>
            <a:spLocks noGrp="1" noChangeArrowheads="1"/>
          </p:cNvSpPr>
          <p:nvPr>
            <p:ph type="sldNum" sz="quarter" idx="12"/>
          </p:nvPr>
        </p:nvSpPr>
        <p:spPr/>
        <p:txBody>
          <a:bodyPr/>
          <a:lstStyle>
            <a:lvl1pPr>
              <a:defRPr/>
            </a:lvl1pPr>
          </a:lstStyle>
          <a:p>
            <a:pPr>
              <a:defRPr/>
            </a:pPr>
            <a:fld id="{14B15124-E272-454F-BE71-6A982A55E174}" type="slidenum">
              <a:rPr lang="en-US"/>
              <a:pPr>
                <a:defRPr/>
              </a:pPr>
              <a:t>‹#›</a:t>
            </a:fld>
            <a:endParaRPr lang="en-US"/>
          </a:p>
        </p:txBody>
      </p:sp>
    </p:spTree>
    <p:extLst>
      <p:ext uri="{BB962C8B-B14F-4D97-AF65-F5344CB8AC3E}">
        <p14:creationId xmlns:p14="http://schemas.microsoft.com/office/powerpoint/2010/main" val="218530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AndTx" preserve="1">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85750"/>
            <a:ext cx="7772400" cy="1143000"/>
          </a:xfrm>
        </p:spPr>
        <p:txBody>
          <a:bodyPr/>
          <a:lstStyle/>
          <a:p>
            <a:r>
              <a:rPr lang="ru-RU"/>
              <a:t>Образец заголовка</a:t>
            </a:r>
            <a:endParaRPr lang="en-US"/>
          </a:p>
        </p:txBody>
      </p:sp>
      <p:sp>
        <p:nvSpPr>
          <p:cNvPr id="3" name="Диаграмма 2"/>
          <p:cNvSpPr>
            <a:spLocks noGrp="1"/>
          </p:cNvSpPr>
          <p:nvPr>
            <p:ph type="chart" sz="half" idx="1"/>
          </p:nvPr>
        </p:nvSpPr>
        <p:spPr>
          <a:xfrm>
            <a:off x="685800" y="1657350"/>
            <a:ext cx="3810000" cy="4114800"/>
          </a:xfrm>
        </p:spPr>
        <p:txBody>
          <a:bodyPr/>
          <a:lstStyle/>
          <a:p>
            <a:pPr lvl="0"/>
            <a:endParaRPr lang="en-US" noProof="0"/>
          </a:p>
        </p:txBody>
      </p:sp>
      <p:sp>
        <p:nvSpPr>
          <p:cNvPr id="4" name="Текст 3"/>
          <p:cNvSpPr>
            <a:spLocks noGrp="1"/>
          </p:cNvSpPr>
          <p:nvPr>
            <p:ph type="body" sz="half" idx="2"/>
          </p:nvPr>
        </p:nvSpPr>
        <p:spPr>
          <a:xfrm>
            <a:off x="4648200" y="165735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32"/>
          <p:cNvSpPr>
            <a:spLocks noGrp="1" noChangeArrowheads="1"/>
          </p:cNvSpPr>
          <p:nvPr>
            <p:ph type="dt" sz="half" idx="10"/>
          </p:nvPr>
        </p:nvSpPr>
        <p:spPr/>
        <p:txBody>
          <a:bodyPr/>
          <a:lstStyle>
            <a:lvl1pPr>
              <a:defRPr/>
            </a:lvl1pPr>
          </a:lstStyle>
          <a:p>
            <a:pPr>
              <a:defRPr/>
            </a:pPr>
            <a:endParaRPr lang="en-US"/>
          </a:p>
        </p:txBody>
      </p:sp>
      <p:sp>
        <p:nvSpPr>
          <p:cNvPr id="6"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7" name="Rectangle 34"/>
          <p:cNvSpPr>
            <a:spLocks noGrp="1" noChangeArrowheads="1"/>
          </p:cNvSpPr>
          <p:nvPr>
            <p:ph type="sldNum" sz="quarter" idx="12"/>
          </p:nvPr>
        </p:nvSpPr>
        <p:spPr/>
        <p:txBody>
          <a:bodyPr/>
          <a:lstStyle>
            <a:lvl1pPr>
              <a:defRPr/>
            </a:lvl1pPr>
          </a:lstStyle>
          <a:p>
            <a:pPr>
              <a:defRPr/>
            </a:pPr>
            <a:fld id="{6C04F4B5-6B5E-46B3-8DC8-C4871B5C56AF}" type="slidenum">
              <a:rPr lang="en-US"/>
              <a:pPr>
                <a:defRPr/>
              </a:pPr>
              <a:t>‹#›</a:t>
            </a:fld>
            <a:endParaRPr lang="en-US"/>
          </a:p>
        </p:txBody>
      </p:sp>
    </p:spTree>
    <p:extLst>
      <p:ext uri="{BB962C8B-B14F-4D97-AF65-F5344CB8AC3E}">
        <p14:creationId xmlns:p14="http://schemas.microsoft.com/office/powerpoint/2010/main" val="15579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85750"/>
            <a:ext cx="7772400" cy="1143000"/>
          </a:xfrm>
        </p:spPr>
        <p:txBody>
          <a:bodyPr/>
          <a:lstStyle/>
          <a:p>
            <a:r>
              <a:rPr lang="ru-RU"/>
              <a:t>Образец заголовка</a:t>
            </a:r>
            <a:endParaRPr lang="en-US"/>
          </a:p>
        </p:txBody>
      </p:sp>
      <p:sp>
        <p:nvSpPr>
          <p:cNvPr id="3" name="Клип 2"/>
          <p:cNvSpPr>
            <a:spLocks noGrp="1"/>
          </p:cNvSpPr>
          <p:nvPr>
            <p:ph type="clipArt" sz="half" idx="1"/>
          </p:nvPr>
        </p:nvSpPr>
        <p:spPr>
          <a:xfrm>
            <a:off x="685800" y="1657350"/>
            <a:ext cx="3810000" cy="4114800"/>
          </a:xfrm>
        </p:spPr>
        <p:txBody>
          <a:bodyPr/>
          <a:lstStyle/>
          <a:p>
            <a:pPr lvl="0"/>
            <a:endParaRPr lang="en-US" noProof="0"/>
          </a:p>
        </p:txBody>
      </p:sp>
      <p:sp>
        <p:nvSpPr>
          <p:cNvPr id="4" name="Текст 3"/>
          <p:cNvSpPr>
            <a:spLocks noGrp="1"/>
          </p:cNvSpPr>
          <p:nvPr>
            <p:ph type="body" sz="half" idx="2"/>
          </p:nvPr>
        </p:nvSpPr>
        <p:spPr>
          <a:xfrm>
            <a:off x="4648200" y="165735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32"/>
          <p:cNvSpPr>
            <a:spLocks noGrp="1" noChangeArrowheads="1"/>
          </p:cNvSpPr>
          <p:nvPr>
            <p:ph type="dt" sz="half" idx="10"/>
          </p:nvPr>
        </p:nvSpPr>
        <p:spPr/>
        <p:txBody>
          <a:bodyPr/>
          <a:lstStyle>
            <a:lvl1pPr>
              <a:defRPr/>
            </a:lvl1pPr>
          </a:lstStyle>
          <a:p>
            <a:pPr>
              <a:defRPr/>
            </a:pPr>
            <a:endParaRPr lang="en-US"/>
          </a:p>
        </p:txBody>
      </p:sp>
      <p:sp>
        <p:nvSpPr>
          <p:cNvPr id="6"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7" name="Rectangle 34"/>
          <p:cNvSpPr>
            <a:spLocks noGrp="1" noChangeArrowheads="1"/>
          </p:cNvSpPr>
          <p:nvPr>
            <p:ph type="sldNum" sz="quarter" idx="12"/>
          </p:nvPr>
        </p:nvSpPr>
        <p:spPr/>
        <p:txBody>
          <a:bodyPr/>
          <a:lstStyle>
            <a:lvl1pPr>
              <a:defRPr/>
            </a:lvl1pPr>
          </a:lstStyle>
          <a:p>
            <a:pPr>
              <a:defRPr/>
            </a:pPr>
            <a:fld id="{29E1E8D9-209E-4D81-A9B9-EE58D2B35F0A}" type="slidenum">
              <a:rPr lang="en-US"/>
              <a:pPr>
                <a:defRPr/>
              </a:pPr>
              <a:t>‹#›</a:t>
            </a:fld>
            <a:endParaRPr lang="en-US"/>
          </a:p>
        </p:txBody>
      </p:sp>
    </p:spTree>
    <p:extLst>
      <p:ext uri="{BB962C8B-B14F-4D97-AF65-F5344CB8AC3E}">
        <p14:creationId xmlns:p14="http://schemas.microsoft.com/office/powerpoint/2010/main" val="326679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2"/>
          <p:cNvSpPr>
            <a:spLocks noGrp="1" noChangeArrowheads="1"/>
          </p:cNvSpPr>
          <p:nvPr>
            <p:ph type="dt" sz="half"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6" name="Rectangle 34"/>
          <p:cNvSpPr>
            <a:spLocks noGrp="1" noChangeArrowheads="1"/>
          </p:cNvSpPr>
          <p:nvPr>
            <p:ph type="sldNum" sz="quarter" idx="12"/>
          </p:nvPr>
        </p:nvSpPr>
        <p:spPr/>
        <p:txBody>
          <a:bodyPr/>
          <a:lstStyle>
            <a:lvl1pPr>
              <a:defRPr/>
            </a:lvl1pPr>
          </a:lstStyle>
          <a:p>
            <a:pPr>
              <a:defRPr/>
            </a:pPr>
            <a:fld id="{17A1A223-61E4-4AC3-876F-492C83048790}" type="slidenum">
              <a:rPr lang="en-US"/>
              <a:pPr>
                <a:defRPr/>
              </a:pPr>
              <a:t>‹#›</a:t>
            </a:fld>
            <a:endParaRPr lang="en-US"/>
          </a:p>
        </p:txBody>
      </p:sp>
    </p:spTree>
    <p:extLst>
      <p:ext uri="{BB962C8B-B14F-4D97-AF65-F5344CB8AC3E}">
        <p14:creationId xmlns:p14="http://schemas.microsoft.com/office/powerpoint/2010/main" val="350499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2"/>
          <p:cNvSpPr>
            <a:spLocks noGrp="1" noChangeArrowheads="1"/>
          </p:cNvSpPr>
          <p:nvPr>
            <p:ph type="dt" sz="half"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6" name="Rectangle 34"/>
          <p:cNvSpPr>
            <a:spLocks noGrp="1" noChangeArrowheads="1"/>
          </p:cNvSpPr>
          <p:nvPr>
            <p:ph type="sldNum" sz="quarter" idx="12"/>
          </p:nvPr>
        </p:nvSpPr>
        <p:spPr/>
        <p:txBody>
          <a:bodyPr/>
          <a:lstStyle>
            <a:lvl1pPr>
              <a:defRPr/>
            </a:lvl1pPr>
          </a:lstStyle>
          <a:p>
            <a:pPr>
              <a:defRPr/>
            </a:pPr>
            <a:fld id="{F83A6010-8B66-41AB-961D-0F2D80F74F6E}" type="slidenum">
              <a:rPr lang="en-US"/>
              <a:pPr>
                <a:defRPr/>
              </a:pPr>
              <a:t>‹#›</a:t>
            </a:fld>
            <a:endParaRPr lang="en-US"/>
          </a:p>
        </p:txBody>
      </p:sp>
    </p:spTree>
    <p:extLst>
      <p:ext uri="{BB962C8B-B14F-4D97-AF65-F5344CB8AC3E}">
        <p14:creationId xmlns:p14="http://schemas.microsoft.com/office/powerpoint/2010/main" val="401642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32"/>
          <p:cNvSpPr>
            <a:spLocks noGrp="1" noChangeArrowheads="1"/>
          </p:cNvSpPr>
          <p:nvPr>
            <p:ph type="dt" sz="half" idx="10"/>
          </p:nvPr>
        </p:nvSpPr>
        <p:spPr/>
        <p:txBody>
          <a:bodyPr/>
          <a:lstStyle>
            <a:lvl1pPr>
              <a:defRPr/>
            </a:lvl1pPr>
          </a:lstStyle>
          <a:p>
            <a:pPr>
              <a:defRPr/>
            </a:pPr>
            <a:endParaRPr lang="en-US"/>
          </a:p>
        </p:txBody>
      </p:sp>
      <p:sp>
        <p:nvSpPr>
          <p:cNvPr id="6"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7" name="Rectangle 34"/>
          <p:cNvSpPr>
            <a:spLocks noGrp="1" noChangeArrowheads="1"/>
          </p:cNvSpPr>
          <p:nvPr>
            <p:ph type="sldNum" sz="quarter" idx="12"/>
          </p:nvPr>
        </p:nvSpPr>
        <p:spPr/>
        <p:txBody>
          <a:bodyPr/>
          <a:lstStyle>
            <a:lvl1pPr>
              <a:defRPr/>
            </a:lvl1pPr>
          </a:lstStyle>
          <a:p>
            <a:pPr>
              <a:defRPr/>
            </a:pPr>
            <a:fld id="{0EAD62FC-A69A-4814-80A8-9C44EE5F8668}" type="slidenum">
              <a:rPr lang="en-US"/>
              <a:pPr>
                <a:defRPr/>
              </a:pPr>
              <a:t>‹#›</a:t>
            </a:fld>
            <a:endParaRPr lang="en-US"/>
          </a:p>
        </p:txBody>
      </p:sp>
    </p:spTree>
    <p:extLst>
      <p:ext uri="{BB962C8B-B14F-4D97-AF65-F5344CB8AC3E}">
        <p14:creationId xmlns:p14="http://schemas.microsoft.com/office/powerpoint/2010/main" val="239763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32"/>
          <p:cNvSpPr>
            <a:spLocks noGrp="1" noChangeArrowheads="1"/>
          </p:cNvSpPr>
          <p:nvPr>
            <p:ph type="dt" sz="half" idx="10"/>
          </p:nvPr>
        </p:nvSpPr>
        <p:spPr/>
        <p:txBody>
          <a:bodyPr/>
          <a:lstStyle>
            <a:lvl1pPr>
              <a:defRPr/>
            </a:lvl1pPr>
          </a:lstStyle>
          <a:p>
            <a:pPr>
              <a:defRPr/>
            </a:pPr>
            <a:endParaRPr lang="en-US"/>
          </a:p>
        </p:txBody>
      </p:sp>
      <p:sp>
        <p:nvSpPr>
          <p:cNvPr id="8"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9" name="Rectangle 34"/>
          <p:cNvSpPr>
            <a:spLocks noGrp="1" noChangeArrowheads="1"/>
          </p:cNvSpPr>
          <p:nvPr>
            <p:ph type="sldNum" sz="quarter" idx="12"/>
          </p:nvPr>
        </p:nvSpPr>
        <p:spPr/>
        <p:txBody>
          <a:bodyPr/>
          <a:lstStyle>
            <a:lvl1pPr>
              <a:defRPr/>
            </a:lvl1pPr>
          </a:lstStyle>
          <a:p>
            <a:pPr>
              <a:defRPr/>
            </a:pPr>
            <a:fld id="{2F2441C4-E1A8-4F34-A09E-5A973759E20D}" type="slidenum">
              <a:rPr lang="en-US"/>
              <a:pPr>
                <a:defRPr/>
              </a:pPr>
              <a:t>‹#›</a:t>
            </a:fld>
            <a:endParaRPr lang="en-US"/>
          </a:p>
        </p:txBody>
      </p:sp>
    </p:spTree>
    <p:extLst>
      <p:ext uri="{BB962C8B-B14F-4D97-AF65-F5344CB8AC3E}">
        <p14:creationId xmlns:p14="http://schemas.microsoft.com/office/powerpoint/2010/main" val="428613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32"/>
          <p:cNvSpPr>
            <a:spLocks noGrp="1" noChangeArrowheads="1"/>
          </p:cNvSpPr>
          <p:nvPr>
            <p:ph type="dt" sz="half" idx="10"/>
          </p:nvPr>
        </p:nvSpPr>
        <p:spPr/>
        <p:txBody>
          <a:bodyPr/>
          <a:lstStyle>
            <a:lvl1pPr>
              <a:defRPr/>
            </a:lvl1pPr>
          </a:lstStyle>
          <a:p>
            <a:pPr>
              <a:defRPr/>
            </a:pPr>
            <a:endParaRPr lang="en-US"/>
          </a:p>
        </p:txBody>
      </p:sp>
      <p:sp>
        <p:nvSpPr>
          <p:cNvPr id="4"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5" name="Rectangle 34"/>
          <p:cNvSpPr>
            <a:spLocks noGrp="1" noChangeArrowheads="1"/>
          </p:cNvSpPr>
          <p:nvPr>
            <p:ph type="sldNum" sz="quarter" idx="12"/>
          </p:nvPr>
        </p:nvSpPr>
        <p:spPr/>
        <p:txBody>
          <a:bodyPr/>
          <a:lstStyle>
            <a:lvl1pPr>
              <a:defRPr/>
            </a:lvl1pPr>
          </a:lstStyle>
          <a:p>
            <a:pPr>
              <a:defRPr/>
            </a:pPr>
            <a:fld id="{72FBD53C-2293-47C8-99C8-CBF61EE5986B}" type="slidenum">
              <a:rPr lang="en-US"/>
              <a:pPr>
                <a:defRPr/>
              </a:pPr>
              <a:t>‹#›</a:t>
            </a:fld>
            <a:endParaRPr lang="en-US"/>
          </a:p>
        </p:txBody>
      </p:sp>
    </p:spTree>
    <p:extLst>
      <p:ext uri="{BB962C8B-B14F-4D97-AF65-F5344CB8AC3E}">
        <p14:creationId xmlns:p14="http://schemas.microsoft.com/office/powerpoint/2010/main" val="283187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p:txBody>
          <a:bodyPr/>
          <a:lstStyle>
            <a:lvl1pPr>
              <a:defRPr/>
            </a:lvl1pPr>
          </a:lstStyle>
          <a:p>
            <a:pPr>
              <a:defRPr/>
            </a:pPr>
            <a:endParaRPr lang="en-US"/>
          </a:p>
        </p:txBody>
      </p:sp>
      <p:sp>
        <p:nvSpPr>
          <p:cNvPr id="3"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4" name="Rectangle 34"/>
          <p:cNvSpPr>
            <a:spLocks noGrp="1" noChangeArrowheads="1"/>
          </p:cNvSpPr>
          <p:nvPr>
            <p:ph type="sldNum" sz="quarter" idx="12"/>
          </p:nvPr>
        </p:nvSpPr>
        <p:spPr/>
        <p:txBody>
          <a:bodyPr/>
          <a:lstStyle>
            <a:lvl1pPr>
              <a:defRPr/>
            </a:lvl1pPr>
          </a:lstStyle>
          <a:p>
            <a:pPr>
              <a:defRPr/>
            </a:pPr>
            <a:fld id="{1143F0BE-7295-4654-89F3-BE91522D34F6}" type="slidenum">
              <a:rPr lang="en-US"/>
              <a:pPr>
                <a:defRPr/>
              </a:pPr>
              <a:t>‹#›</a:t>
            </a:fld>
            <a:endParaRPr lang="en-US"/>
          </a:p>
        </p:txBody>
      </p:sp>
    </p:spTree>
    <p:extLst>
      <p:ext uri="{BB962C8B-B14F-4D97-AF65-F5344CB8AC3E}">
        <p14:creationId xmlns:p14="http://schemas.microsoft.com/office/powerpoint/2010/main" val="156604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2"/>
          <p:cNvSpPr>
            <a:spLocks noGrp="1" noChangeArrowheads="1"/>
          </p:cNvSpPr>
          <p:nvPr>
            <p:ph type="dt" sz="half" idx="10"/>
          </p:nvPr>
        </p:nvSpPr>
        <p:spPr/>
        <p:txBody>
          <a:bodyPr/>
          <a:lstStyle>
            <a:lvl1pPr>
              <a:defRPr/>
            </a:lvl1pPr>
          </a:lstStyle>
          <a:p>
            <a:pPr>
              <a:defRPr/>
            </a:pPr>
            <a:endParaRPr lang="en-US"/>
          </a:p>
        </p:txBody>
      </p:sp>
      <p:sp>
        <p:nvSpPr>
          <p:cNvPr id="6"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7" name="Rectangle 34"/>
          <p:cNvSpPr>
            <a:spLocks noGrp="1" noChangeArrowheads="1"/>
          </p:cNvSpPr>
          <p:nvPr>
            <p:ph type="sldNum" sz="quarter" idx="12"/>
          </p:nvPr>
        </p:nvSpPr>
        <p:spPr/>
        <p:txBody>
          <a:bodyPr/>
          <a:lstStyle>
            <a:lvl1pPr>
              <a:defRPr/>
            </a:lvl1pPr>
          </a:lstStyle>
          <a:p>
            <a:pPr>
              <a:defRPr/>
            </a:pPr>
            <a:fld id="{C9904340-FD50-4A0E-AC18-9128E237133D}" type="slidenum">
              <a:rPr lang="en-US"/>
              <a:pPr>
                <a:defRPr/>
              </a:pPr>
              <a:t>‹#›</a:t>
            </a:fld>
            <a:endParaRPr lang="en-US"/>
          </a:p>
        </p:txBody>
      </p:sp>
    </p:spTree>
    <p:extLst>
      <p:ext uri="{BB962C8B-B14F-4D97-AF65-F5344CB8AC3E}">
        <p14:creationId xmlns:p14="http://schemas.microsoft.com/office/powerpoint/2010/main" val="366821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2"/>
          <p:cNvSpPr>
            <a:spLocks noGrp="1" noChangeArrowheads="1"/>
          </p:cNvSpPr>
          <p:nvPr>
            <p:ph type="dt" sz="half" idx="10"/>
          </p:nvPr>
        </p:nvSpPr>
        <p:spPr/>
        <p:txBody>
          <a:bodyPr/>
          <a:lstStyle>
            <a:lvl1pPr>
              <a:defRPr/>
            </a:lvl1pPr>
          </a:lstStyle>
          <a:p>
            <a:pPr>
              <a:defRPr/>
            </a:pPr>
            <a:endParaRPr lang="en-US"/>
          </a:p>
        </p:txBody>
      </p:sp>
      <p:sp>
        <p:nvSpPr>
          <p:cNvPr id="6" name="Rectangle 33"/>
          <p:cNvSpPr>
            <a:spLocks noGrp="1" noChangeArrowheads="1"/>
          </p:cNvSpPr>
          <p:nvPr>
            <p:ph type="ftr" sz="quarter" idx="11"/>
          </p:nvPr>
        </p:nvSpPr>
        <p:spPr/>
        <p:txBody>
          <a:bodyPr/>
          <a:lstStyle>
            <a:lvl1pPr>
              <a:defRPr/>
            </a:lvl1pPr>
          </a:lstStyle>
          <a:p>
            <a:pPr>
              <a:defRPr/>
            </a:pPr>
            <a:r>
              <a:rPr lang="en-US"/>
              <a:t>30th Seminar "Physics of auroral phenomena", Apatity,  27 February– 2 March 2007</a:t>
            </a:r>
          </a:p>
        </p:txBody>
      </p:sp>
      <p:sp>
        <p:nvSpPr>
          <p:cNvPr id="7" name="Rectangle 34"/>
          <p:cNvSpPr>
            <a:spLocks noGrp="1" noChangeArrowheads="1"/>
          </p:cNvSpPr>
          <p:nvPr>
            <p:ph type="sldNum" sz="quarter" idx="12"/>
          </p:nvPr>
        </p:nvSpPr>
        <p:spPr/>
        <p:txBody>
          <a:bodyPr/>
          <a:lstStyle>
            <a:lvl1pPr>
              <a:defRPr/>
            </a:lvl1pPr>
          </a:lstStyle>
          <a:p>
            <a:pPr>
              <a:defRPr/>
            </a:pPr>
            <a:fld id="{8D8D2437-354E-4ABC-B646-C08AA94B87CE}" type="slidenum">
              <a:rPr lang="en-US"/>
              <a:pPr>
                <a:defRPr/>
              </a:pPr>
              <a:t>‹#›</a:t>
            </a:fld>
            <a:endParaRPr lang="en-US"/>
          </a:p>
        </p:txBody>
      </p:sp>
    </p:spTree>
    <p:extLst>
      <p:ext uri="{BB962C8B-B14F-4D97-AF65-F5344CB8AC3E}">
        <p14:creationId xmlns:p14="http://schemas.microsoft.com/office/powerpoint/2010/main" val="179296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ru-RU" altLang="ru-RU"/>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ru-RU" altLang="ru-RU"/>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3"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sp>
              <p:nvSpPr>
                <p:cNvPr id="4"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ru-RU"/>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ru-RU"/>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mn-lt"/>
              </a:defRPr>
            </a:lvl1pPr>
          </a:lstStyle>
          <a:p>
            <a:pPr>
              <a:defRPr/>
            </a:pPr>
            <a:endParaRPr lang="en-US"/>
          </a:p>
        </p:txBody>
      </p:sp>
      <p:sp>
        <p:nvSpPr>
          <p:cNvPr id="1057" name="Rectangle 3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pPr>
              <a:defRPr/>
            </a:pPr>
            <a:r>
              <a:rPr lang="en-US"/>
              <a:t>30th Seminar "Physics of auroral phenomena", Apatity,  27 February– 2 March 2007</a:t>
            </a:r>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mn-lt"/>
              </a:defRPr>
            </a:lvl1pPr>
          </a:lstStyle>
          <a:p>
            <a:pPr>
              <a:defRPr/>
            </a:pPr>
            <a:fld id="{E286E6F3-55D8-4852-8BF6-798F981523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332656"/>
            <a:ext cx="9144000" cy="830997"/>
          </a:xfrm>
          <a:prstGeom prst="rect">
            <a:avLst/>
          </a:prstGeom>
        </p:spPr>
        <p:txBody>
          <a:bodyPr wrap="square">
            <a:spAutoFit/>
          </a:bodyPr>
          <a:lstStyle/>
          <a:p>
            <a:pPr>
              <a:spcBef>
                <a:spcPts val="6235"/>
              </a:spcBef>
              <a:spcAft>
                <a:spcPts val="1700"/>
              </a:spcAft>
            </a:pPr>
            <a:r>
              <a:rPr lang="en-US" b="1" dirty="0">
                <a:solidFill>
                  <a:srgbClr val="FF0000"/>
                </a:solidFill>
                <a:effectLst/>
                <a:latin typeface="Arial" panose="020B0604020202020204" pitchFamily="34" charset="0"/>
                <a:ea typeface="Times New Roman" panose="02020603050405020304" pitchFamily="18" charset="0"/>
              </a:rPr>
              <a:t>Is the global MHD modeling of the magnetosphere adequate for the prediction of geomagnetically induced currents?</a:t>
            </a:r>
            <a:endParaRPr lang="ru-RU" b="1" dirty="0">
              <a:solidFill>
                <a:srgbClr val="FF0000"/>
              </a:solidFill>
              <a:effectLst/>
              <a:latin typeface="Arial" panose="020B0604020202020204" pitchFamily="34" charset="0"/>
              <a:ea typeface="Times New Roman" panose="02020603050405020304" pitchFamily="18" charset="0"/>
            </a:endParaRPr>
          </a:p>
        </p:txBody>
      </p:sp>
      <p:sp>
        <p:nvSpPr>
          <p:cNvPr id="25601" name="Rectangle 1"/>
          <p:cNvSpPr>
            <a:spLocks noChangeArrowheads="1"/>
          </p:cNvSpPr>
          <p:nvPr/>
        </p:nvSpPr>
        <p:spPr bwMode="auto">
          <a:xfrm>
            <a:off x="0" y="602128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solidFill>
                  <a:srgbClr val="FFFF00"/>
                </a:solidFill>
                <a:latin typeface="Arial Narrow" pitchFamily="34" charset="0"/>
                <a:ea typeface="Times New Roman" pitchFamily="18" charset="0"/>
                <a:cs typeface="Arial" pitchFamily="34" charset="0"/>
              </a:rPr>
              <a:t>Olga </a:t>
            </a:r>
            <a:r>
              <a:rPr lang="en-US" b="1" dirty="0" err="1">
                <a:solidFill>
                  <a:srgbClr val="FFFF00"/>
                </a:solidFill>
                <a:latin typeface="Arial Narrow" pitchFamily="34" charset="0"/>
                <a:ea typeface="Times New Roman" pitchFamily="18" charset="0"/>
                <a:cs typeface="Arial" pitchFamily="34" charset="0"/>
              </a:rPr>
              <a:t>Kozyreva</a:t>
            </a:r>
            <a:r>
              <a:rPr lang="en-US" b="1" dirty="0">
                <a:solidFill>
                  <a:srgbClr val="FFFF00"/>
                </a:solidFill>
                <a:latin typeface="Arial Narrow" pitchFamily="34" charset="0"/>
                <a:ea typeface="Times New Roman" pitchFamily="18" charset="0"/>
                <a:cs typeface="Arial" pitchFamily="34" charset="0"/>
              </a:rPr>
              <a:t>, Vyacheslav Pilipenko, </a:t>
            </a:r>
            <a:r>
              <a:rPr lang="en-US" b="1" dirty="0" err="1">
                <a:solidFill>
                  <a:srgbClr val="FFFF00"/>
                </a:solidFill>
                <a:latin typeface="Arial Narrow" pitchFamily="34" charset="0"/>
                <a:cs typeface="Arial" pitchFamily="34" charset="0"/>
              </a:rPr>
              <a:t>Yaroslav</a:t>
            </a:r>
            <a:r>
              <a:rPr lang="en-US" b="1" dirty="0">
                <a:solidFill>
                  <a:srgbClr val="FFFF00"/>
                </a:solidFill>
                <a:latin typeface="Arial Narrow" pitchFamily="34" charset="0"/>
                <a:cs typeface="Arial" pitchFamily="34" charset="0"/>
              </a:rPr>
              <a:t> Sakharov</a:t>
            </a:r>
            <a:endParaRPr kumimoji="0" lang="en-US" b="1" i="0" u="none" strike="noStrike" cap="none" normalizeH="0" baseline="0" dirty="0">
              <a:ln>
                <a:noFill/>
              </a:ln>
              <a:solidFill>
                <a:srgbClr val="FFFF00"/>
              </a:solidFill>
              <a:effectLst/>
              <a:latin typeface="Arial Narrow" pitchFamily="34" charset="0"/>
              <a:cs typeface="Arial" pitchFamily="34" charset="0"/>
            </a:endParaRPr>
          </a:p>
          <a:p>
            <a:pPr eaLnBrk="0" hangingPunct="0"/>
            <a:r>
              <a:rPr lang="en-US" i="1" dirty="0">
                <a:solidFill>
                  <a:srgbClr val="FFFF00"/>
                </a:solidFill>
                <a:latin typeface="Arial Narrow" pitchFamily="34" charset="0"/>
                <a:ea typeface="Times New Roman" pitchFamily="18" charset="0"/>
                <a:cs typeface="Arial" pitchFamily="34" charset="0"/>
              </a:rPr>
              <a:t>Institute of Physics of the Earth, Moscow; </a:t>
            </a:r>
            <a:r>
              <a:rPr lang="en-US" i="1" dirty="0">
                <a:solidFill>
                  <a:srgbClr val="FFFF00"/>
                </a:solidFill>
                <a:latin typeface="Arial Narrow" pitchFamily="34" charset="0"/>
                <a:cs typeface="Arial" pitchFamily="34" charset="0"/>
              </a:rPr>
              <a:t>Polar Geophysical Institute, </a:t>
            </a:r>
            <a:r>
              <a:rPr lang="en-US" i="1" dirty="0" err="1">
                <a:solidFill>
                  <a:srgbClr val="FFFF00"/>
                </a:solidFill>
                <a:latin typeface="Arial Narrow" pitchFamily="34" charset="0"/>
                <a:cs typeface="Arial" pitchFamily="34" charset="0"/>
              </a:rPr>
              <a:t>Apatity</a:t>
            </a:r>
            <a:endParaRPr kumimoji="0" lang="en-US" b="0" i="1" u="none" strike="noStrike" cap="none" normalizeH="0" baseline="0" dirty="0">
              <a:ln>
                <a:noFill/>
              </a:ln>
              <a:solidFill>
                <a:srgbClr val="FFFF00"/>
              </a:solidFill>
              <a:effectLst/>
              <a:latin typeface="Arial Narrow"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CF1D5B-A29E-4C9B-B687-4D3F457FCE90}"/>
              </a:ext>
            </a:extLst>
          </p:cNvPr>
          <p:cNvSpPr/>
          <p:nvPr/>
        </p:nvSpPr>
        <p:spPr>
          <a:xfrm>
            <a:off x="0" y="44624"/>
            <a:ext cx="9144000" cy="6155531"/>
          </a:xfrm>
          <a:prstGeom prst="rect">
            <a:avLst/>
          </a:prstGeom>
        </p:spPr>
        <p:txBody>
          <a:bodyPr wrap="square">
            <a:spAutoFit/>
          </a:bodyPr>
          <a:lstStyle/>
          <a:p>
            <a:pPr>
              <a:lnSpc>
                <a:spcPct val="120000"/>
              </a:lnSpc>
              <a:spcAft>
                <a:spcPts val="1200"/>
              </a:spcAft>
            </a:pPr>
            <a:r>
              <a:rPr lang="en-US" sz="20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Validation of the MHD model feasibility to predict GIC in power transmission line</a:t>
            </a:r>
          </a:p>
          <a:p>
            <a:pPr algn="just"/>
            <a:r>
              <a:rPr lang="en-US" sz="2000" dirty="0">
                <a:effectLst/>
                <a:latin typeface="Arial Narrow" panose="020B0606020202030204" pitchFamily="34" charset="0"/>
                <a:ea typeface="Calibri" panose="020F0502020204030204" pitchFamily="34" charset="0"/>
                <a:cs typeface="Times New Roman" panose="02020603050405020304" pitchFamily="18" charset="0"/>
              </a:rPr>
              <a:t>We considered the contribution of geomagnetic disturbances to the growth of GIC during the 27 May 2017 strong geomagnetic storm. We have examined a feasibility of the </a:t>
            </a:r>
            <a:r>
              <a:rPr lang="en-US" sz="2000" dirty="0">
                <a:effectLst/>
                <a:latin typeface="Arial Narrow" panose="020B0606020202030204" pitchFamily="34" charset="0"/>
                <a:ea typeface="Times New Roman" panose="02020603050405020304" pitchFamily="18" charset="0"/>
                <a:cs typeface="New York"/>
              </a:rPr>
              <a:t>SWMF code t</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o predict the occurrence of irregular Pi3 pulsations, which are drivers of GIC. </a:t>
            </a:r>
          </a:p>
          <a:p>
            <a:pPr algn="just"/>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n-US" sz="2000" i="1" dirty="0">
                <a:latin typeface="Arial Narrow" panose="020B0606020202030204" pitchFamily="34" charset="0"/>
                <a:ea typeface="Calibri" panose="020F0502020204030204" pitchFamily="34" charset="0"/>
                <a:cs typeface="Times New Roman" panose="02020603050405020304" pitchFamily="18" charset="0"/>
              </a:rPr>
              <a:t>Why Pi3 pulsations are of key importance for GIC problem? </a:t>
            </a:r>
            <a:r>
              <a:rPr lang="en-US" sz="2000" dirty="0">
                <a:latin typeface="Arial Narrow" panose="020B0606020202030204" pitchFamily="34" charset="0"/>
                <a:ea typeface="Calibri" panose="020F0502020204030204" pitchFamily="34" charset="0"/>
                <a:cs typeface="Times New Roman" panose="02020603050405020304" pitchFamily="18" charset="0"/>
              </a:rPr>
              <a:t>Amplitudes of geomagnetic variations decay with frequency, whereas the induced electric field E is expected to grow with frequency. Therefore, the GIC response, which is a convolution of both factors, must have maximum at some frequencies! This characteristic time scale, ~2-10 min, falls into the ULF band!</a:t>
            </a:r>
          </a:p>
          <a:p>
            <a:pPr algn="just"/>
            <a:r>
              <a:rPr lang="en-US" sz="2000" dirty="0">
                <a:latin typeface="Arial Narrow" panose="020B0606020202030204" pitchFamily="34" charset="0"/>
                <a:ea typeface="Calibri" panose="020F0502020204030204" pitchFamily="34" charset="0"/>
                <a:cs typeface="Times New Roman" panose="02020603050405020304" pitchFamily="18" charset="0"/>
              </a:rPr>
              <a:t> </a:t>
            </a:r>
            <a:endParaRPr lang="ru-RU" sz="2000" dirty="0">
              <a:latin typeface="Arial Narrow" panose="020B0606020202030204" pitchFamily="34" charset="0"/>
              <a:ea typeface="Calibri" panose="020F0502020204030204" pitchFamily="34" charset="0"/>
              <a:cs typeface="Times New Roman" panose="02020603050405020304" pitchFamily="18" charset="0"/>
            </a:endParaRPr>
          </a:p>
          <a:p>
            <a:pPr algn="just"/>
            <a:r>
              <a:rPr lang="en-US" sz="2000">
                <a:effectLst/>
                <a:latin typeface="Arial Narrow" panose="020B0606020202030204" pitchFamily="34" charset="0"/>
                <a:ea typeface="Calibri" panose="020F0502020204030204" pitchFamily="34" charset="0"/>
                <a:cs typeface="Times New Roman" panose="02020603050405020304" pitchFamily="18" charset="0"/>
              </a:rPr>
              <a:t>Global </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magnetospheric response </a:t>
            </a:r>
            <a:r>
              <a:rPr lang="en-US" sz="2000" dirty="0">
                <a:latin typeface="Arial Narrow" panose="020B0606020202030204" pitchFamily="34" charset="0"/>
                <a:ea typeface="Calibri" panose="020F0502020204030204" pitchFamily="34" charset="0"/>
                <a:cs typeface="Times New Roman" panose="02020603050405020304" pitchFamily="18" charset="0"/>
              </a:rPr>
              <a:t>to IMF/solar wind variations is</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 reasonably well reproduced by global MHD modeling. </a:t>
            </a:r>
          </a:p>
          <a:p>
            <a:pPr algn="just"/>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algn="just"/>
            <a:r>
              <a:rPr lang="en-US" sz="2000" dirty="0">
                <a:effectLst/>
                <a:latin typeface="Arial Narrow" panose="020B0606020202030204" pitchFamily="34" charset="0"/>
                <a:ea typeface="Calibri" panose="020F0502020204030204" pitchFamily="34" charset="0"/>
                <a:cs typeface="Times New Roman" panose="02020603050405020304" pitchFamily="18" charset="0"/>
              </a:rPr>
              <a:t>In smaller regional scales, weaker but rapidly varying, localized current systems are superposed on the electrojet, and are responsible for intense GIC.  However, MHD modeling fails to reproduce the small-scale features of storm/substorm – Pi3 pulsations. </a:t>
            </a:r>
          </a:p>
          <a:p>
            <a:pPr algn="just"/>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algn="just"/>
            <a:r>
              <a:rPr lang="en-US" sz="2000" dirty="0">
                <a:effectLst/>
                <a:latin typeface="Arial Narrow" panose="020B0606020202030204" pitchFamily="34" charset="0"/>
                <a:ea typeface="Calibri" panose="020F0502020204030204" pitchFamily="34" charset="0"/>
                <a:cs typeface="Times New Roman" panose="02020603050405020304" pitchFamily="18" charset="0"/>
              </a:rPr>
              <a:t>Variability of geomagnetic field predicted by MHD modeling turns out to be more than order of magnitude less than observed one. Thus, </a:t>
            </a:r>
            <a:r>
              <a:rPr lang="en-US" sz="2000" dirty="0">
                <a:effectLst/>
                <a:latin typeface="Arial Narrow" panose="020B0606020202030204" pitchFamily="34" charset="0"/>
                <a:ea typeface="Times New Roman" panose="02020603050405020304" pitchFamily="18" charset="0"/>
                <a:cs typeface="New York"/>
              </a:rPr>
              <a:t>SWMF</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 model is inadequate for the GIC prediction! </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24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552C1D2-04C0-4E90-B55B-BD15DA42998F}"/>
              </a:ext>
            </a:extLst>
          </p:cNvPr>
          <p:cNvSpPr/>
          <p:nvPr/>
        </p:nvSpPr>
        <p:spPr>
          <a:xfrm>
            <a:off x="136990" y="806745"/>
            <a:ext cx="8816074" cy="646331"/>
          </a:xfrm>
          <a:prstGeom prst="rect">
            <a:avLst/>
          </a:prstGeom>
        </p:spPr>
        <p:txBody>
          <a:bodyPr wrap="square">
            <a:spAutoFit/>
          </a:bodyPr>
          <a:lstStyle/>
          <a:p>
            <a:pPr algn="just"/>
            <a:r>
              <a:rPr lang="en-US" sz="18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The most significant risk of space weather for terrestrial power transmission lines </a:t>
            </a:r>
            <a:r>
              <a:rPr lang="en-US" sz="1800" dirty="0">
                <a:latin typeface="Arial Narrow" panose="020B0606020202030204" pitchFamily="34" charset="0"/>
                <a:ea typeface="Calibri" panose="020F0502020204030204" pitchFamily="34" charset="0"/>
                <a:cs typeface="Times New Roman" panose="02020603050405020304" pitchFamily="18" charset="0"/>
              </a:rPr>
              <a:t>is </a:t>
            </a:r>
            <a:r>
              <a:rPr lang="en-US" sz="18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geomagnetically induced currents </a:t>
            </a:r>
            <a:r>
              <a:rPr lang="en-US" sz="18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(GICs) related to abrupt changes of the geomagnetic field, that is large dB/dt. </a:t>
            </a:r>
            <a:endParaRPr lang="ru-RU" sz="1800" dirty="0"/>
          </a:p>
        </p:txBody>
      </p:sp>
      <p:sp>
        <p:nvSpPr>
          <p:cNvPr id="6" name="TextBox 5"/>
          <p:cNvSpPr txBox="1"/>
          <p:nvPr/>
        </p:nvSpPr>
        <p:spPr>
          <a:xfrm>
            <a:off x="0" y="1524853"/>
            <a:ext cx="9117687" cy="923330"/>
          </a:xfrm>
          <a:prstGeom prst="rect">
            <a:avLst/>
          </a:prstGeom>
          <a:noFill/>
        </p:spPr>
        <p:txBody>
          <a:bodyPr wrap="square" rtlCol="0">
            <a:spAutoFit/>
          </a:bodyPr>
          <a:lstStyle/>
          <a:p>
            <a:pPr algn="just">
              <a:spcAft>
                <a:spcPts val="12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prediction of possible GIC is a challenging problem for the space physics community. Permanent observations of the interplanetary space between the Earth and Sun open a principal possibility to construct a forecast of </a:t>
            </a:r>
            <a:r>
              <a:rPr lang="en-US" sz="1800" i="1" dirty="0">
                <a:latin typeface="Arial Narrow" panose="020B0606020202030204" pitchFamily="34" charset="0"/>
                <a:ea typeface="Calibri" panose="020F0502020204030204" pitchFamily="34" charset="0"/>
                <a:cs typeface="Times New Roman" panose="02020603050405020304" pitchFamily="18" charset="0"/>
              </a:rPr>
              <a:t> dB/dt</a:t>
            </a:r>
            <a:r>
              <a:rPr lang="en-US" sz="1800" dirty="0">
                <a:latin typeface="Arial Narrow" panose="020B0606020202030204" pitchFamily="34" charset="0"/>
                <a:ea typeface="Calibri" panose="020F0502020204030204" pitchFamily="34" charset="0"/>
                <a:cs typeface="Times New Roman" panose="02020603050405020304" pitchFamily="18" charset="0"/>
              </a:rPr>
              <a:t> value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with a horizon of ~60 min. </a:t>
            </a:r>
          </a:p>
        </p:txBody>
      </p:sp>
      <p:pic>
        <p:nvPicPr>
          <p:cNvPr id="3" name="Рисунок 2">
            <a:extLst>
              <a:ext uri="{FF2B5EF4-FFF2-40B4-BE49-F238E27FC236}">
                <a16:creationId xmlns:a16="http://schemas.microsoft.com/office/drawing/2014/main" id="{B6F10041-F995-4C75-A751-5B050A8AB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635122"/>
            <a:ext cx="5652120" cy="4239090"/>
          </a:xfrm>
          <a:prstGeom prst="rect">
            <a:avLst/>
          </a:prstGeom>
        </p:spPr>
      </p:pic>
      <p:sp>
        <p:nvSpPr>
          <p:cNvPr id="9" name="TextBox 8">
            <a:extLst>
              <a:ext uri="{FF2B5EF4-FFF2-40B4-BE49-F238E27FC236}">
                <a16:creationId xmlns:a16="http://schemas.microsoft.com/office/drawing/2014/main" id="{C06F92B7-94BB-4901-A3D7-15BD1B24EF60}"/>
              </a:ext>
            </a:extLst>
          </p:cNvPr>
          <p:cNvSpPr txBox="1"/>
          <p:nvPr/>
        </p:nvSpPr>
        <p:spPr>
          <a:xfrm>
            <a:off x="35496" y="3501008"/>
            <a:ext cx="3168352" cy="1015663"/>
          </a:xfrm>
          <a:prstGeom prst="rect">
            <a:avLst/>
          </a:prstGeom>
          <a:noFill/>
        </p:spPr>
        <p:txBody>
          <a:bodyPr wrap="square">
            <a:spAutoFit/>
          </a:bodyPr>
          <a:lstStyle/>
          <a:p>
            <a:pPr algn="just"/>
            <a:r>
              <a:rPr kumimoji="0" lang="en-US" sz="2000" b="0" i="0" u="none" strike="noStrike" kern="1200" cap="none" spc="0" normalizeH="0" baseline="0" noProof="0" dirty="0">
                <a:ln>
                  <a:noFill/>
                </a:ln>
                <a:solidFill>
                  <a:srgbClr val="C00000"/>
                </a:solidFill>
                <a:effectLst/>
                <a:uLnTx/>
                <a:uFillTx/>
                <a:latin typeface="Arial Narrow" pitchFamily="34" charset="0"/>
                <a:ea typeface="+mn-ea"/>
                <a:cs typeface="+mn-cs"/>
              </a:rPr>
              <a:t>Can a global MHD modeling of the space weather solve the problem of GIC prediction?</a:t>
            </a:r>
            <a:r>
              <a:rPr kumimoji="0" lang="en-US" sz="2000" b="0" i="0" u="none" strike="noStrike" kern="1200" cap="none" spc="0" normalizeH="0" baseline="0" noProof="0" dirty="0">
                <a:ln>
                  <a:noFill/>
                </a:ln>
                <a:solidFill>
                  <a:srgbClr val="C00000"/>
                </a:solidFill>
                <a:effectLst/>
                <a:uLnTx/>
                <a:uFillTx/>
                <a:latin typeface="Times New Roman" pitchFamily="18" charset="0"/>
                <a:ea typeface="Calibri" panose="020F0502020204030204" pitchFamily="34" charset="0"/>
                <a:cs typeface="Times New Roman" panose="02020603050405020304" pitchFamily="18" charset="0"/>
              </a:rPr>
              <a:t> </a:t>
            </a:r>
            <a:endParaRPr lang="ru-RU" dirty="0">
              <a:solidFill>
                <a:srgbClr val="C00000"/>
              </a:solidFill>
            </a:endParaRPr>
          </a:p>
        </p:txBody>
      </p:sp>
      <p:sp>
        <p:nvSpPr>
          <p:cNvPr id="10" name="TextBox 9">
            <a:extLst>
              <a:ext uri="{FF2B5EF4-FFF2-40B4-BE49-F238E27FC236}">
                <a16:creationId xmlns:a16="http://schemas.microsoft.com/office/drawing/2014/main" id="{5FB583D6-7D0A-4E9E-90F0-A776492EF1A8}"/>
              </a:ext>
            </a:extLst>
          </p:cNvPr>
          <p:cNvSpPr txBox="1"/>
          <p:nvPr/>
        </p:nvSpPr>
        <p:spPr>
          <a:xfrm>
            <a:off x="-47598" y="260704"/>
            <a:ext cx="9170313" cy="400110"/>
          </a:xfrm>
          <a:prstGeom prst="rect">
            <a:avLst/>
          </a:prstGeom>
          <a:noFill/>
        </p:spPr>
        <p:txBody>
          <a:bodyPr wrap="square">
            <a:spAutoFit/>
          </a:bodyPr>
          <a:lstStyle/>
          <a:p>
            <a:pPr lvl="0">
              <a:spcBef>
                <a:spcPts val="1700"/>
              </a:spcBef>
              <a:spcAft>
                <a:spcPts val="850"/>
              </a:spcAft>
              <a:buSzPts val="1200"/>
              <a:tabLst>
                <a:tab pos="228600" algn="l"/>
                <a:tab pos="449580" algn="l"/>
              </a:tabLst>
            </a:pPr>
            <a:r>
              <a:rPr lang="en-US" sz="20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Prediction of space weather hazard to power lines with MHD modeling</a:t>
            </a:r>
            <a:endParaRPr lang="ru-RU" sz="20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E52C90A-BFC3-42DA-B07B-76B80AD47E4A}"/>
              </a:ext>
            </a:extLst>
          </p:cNvPr>
          <p:cNvSpPr txBox="1"/>
          <p:nvPr/>
        </p:nvSpPr>
        <p:spPr>
          <a:xfrm>
            <a:off x="0" y="5062712"/>
            <a:ext cx="3491880" cy="1323439"/>
          </a:xfrm>
          <a:prstGeom prst="rect">
            <a:avLst/>
          </a:prstGeom>
          <a:noFill/>
        </p:spPr>
        <p:txBody>
          <a:bodyPr wrap="square">
            <a:spAutoFit/>
          </a:bodyPr>
          <a:lstStyle/>
          <a:p>
            <a:pPr algn="just">
              <a:tabLst>
                <a:tab pos="430530" algn="l"/>
              </a:tabLst>
            </a:pPr>
            <a:r>
              <a:rPr lang="en-US" sz="2000" dirty="0">
                <a:solidFill>
                  <a:schemeClr val="tx2">
                    <a:lumMod val="60000"/>
                    <a:lumOff val="40000"/>
                  </a:schemeClr>
                </a:solidFill>
                <a:effectLst/>
                <a:latin typeface="Arial Narrow" panose="020B0606020202030204" pitchFamily="34" charset="0"/>
                <a:ea typeface="Times New Roman" panose="02020603050405020304" pitchFamily="18" charset="0"/>
                <a:cs typeface="New York"/>
              </a:rPr>
              <a:t>Space Weather Modeling Framework (SWMF) is a computer system for simulating plasma processes in the near-Earth space.  </a:t>
            </a:r>
            <a:endParaRPr lang="ru-RU" sz="2000" dirty="0">
              <a:solidFill>
                <a:schemeClr val="tx2">
                  <a:lumMod val="60000"/>
                  <a:lumOff val="40000"/>
                </a:schemeClr>
              </a:solidFill>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381769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E244E7A-074D-4B15-B081-A3C84F05AD5F}"/>
              </a:ext>
            </a:extLst>
          </p:cNvPr>
          <p:cNvSpPr/>
          <p:nvPr/>
        </p:nvSpPr>
        <p:spPr>
          <a:xfrm>
            <a:off x="160585" y="6096279"/>
            <a:ext cx="8964488" cy="400110"/>
          </a:xfrm>
          <a:prstGeom prst="rect">
            <a:avLst/>
          </a:prstGeom>
        </p:spPr>
        <p:txBody>
          <a:bodyPr wrap="square">
            <a:spAutoFit/>
          </a:bodyPr>
          <a:lstStyle/>
          <a:p>
            <a:pPr algn="just"/>
            <a:r>
              <a:rPr lang="en-US" sz="2000" dirty="0">
                <a:latin typeface="Arial Narrow" panose="020B0606020202030204" pitchFamily="34" charset="0"/>
                <a:ea typeface="Calibri" panose="020F0502020204030204" pitchFamily="34" charset="0"/>
              </a:rPr>
              <a:t>Geomagnetic field variations are measured by 10-sec magnetometers from the </a:t>
            </a:r>
            <a:r>
              <a:rPr lang="en-US" sz="2000" b="1" dirty="0">
                <a:solidFill>
                  <a:srgbClr val="0066FF"/>
                </a:solidFill>
                <a:latin typeface="Arial Narrow" panose="020B0606020202030204" pitchFamily="34" charset="0"/>
                <a:ea typeface="Calibri" panose="020F0502020204030204" pitchFamily="34" charset="0"/>
              </a:rPr>
              <a:t>IMAGE array.</a:t>
            </a:r>
            <a:r>
              <a:rPr lang="en-US" sz="2000" dirty="0">
                <a:latin typeface="Arial Narrow" panose="020B0606020202030204" pitchFamily="34" charset="0"/>
                <a:ea typeface="Calibri" panose="020F0502020204030204" pitchFamily="34" charset="0"/>
              </a:rPr>
              <a:t>  </a:t>
            </a:r>
            <a:endParaRPr lang="ru-RU" sz="2000" dirty="0">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B259245D-0339-4A5B-997A-90E6F99AE50A}"/>
              </a:ext>
            </a:extLst>
          </p:cNvPr>
          <p:cNvSpPr/>
          <p:nvPr/>
        </p:nvSpPr>
        <p:spPr>
          <a:xfrm>
            <a:off x="4652548" y="3887956"/>
            <a:ext cx="4402410" cy="2031325"/>
          </a:xfrm>
          <a:prstGeom prst="rect">
            <a:avLst/>
          </a:prstGeom>
        </p:spPr>
        <p:txBody>
          <a:bodyPr wrap="square">
            <a:spAutoFit/>
          </a:bodyPr>
          <a:lstStyle/>
          <a:p>
            <a:pPr algn="just"/>
            <a:r>
              <a:rPr lang="en-US" sz="1800" dirty="0">
                <a:latin typeface="Arial Narrow" panose="020B0606020202030204" pitchFamily="34" charset="0"/>
                <a:ea typeface="Calibri" panose="020F0502020204030204" pitchFamily="34" charset="0"/>
                <a:cs typeface="Times New Roman" panose="02020603050405020304" pitchFamily="18" charset="0"/>
              </a:rPr>
              <a:t>The system to monitor the impact of GICs on electric power lines has been deployed at Kola Peninsula by the Polar Geophysical Institute (</a:t>
            </a:r>
            <a:r>
              <a:rPr lang="en-US" sz="1800" dirty="0" err="1">
                <a:latin typeface="Arial Narrow" panose="020B0606020202030204" pitchFamily="34" charset="0"/>
                <a:ea typeface="Calibri" panose="020F0502020204030204" pitchFamily="34" charset="0"/>
                <a:cs typeface="Times New Roman" panose="02020603050405020304" pitchFamily="18" charset="0"/>
              </a:rPr>
              <a:t>Apatity</a:t>
            </a:r>
            <a:r>
              <a:rPr lang="en-US" sz="1800" dirty="0">
                <a:latin typeface="Arial Narrow" panose="020B0606020202030204" pitchFamily="34" charset="0"/>
                <a:ea typeface="Calibri" panose="020F0502020204030204" pitchFamily="34" charset="0"/>
                <a:cs typeface="Times New Roman" panose="02020603050405020304" pitchFamily="18" charset="0"/>
              </a:rPr>
              <a:t>) at 330 kV power line </a:t>
            </a:r>
            <a:r>
              <a:rPr lang="en-US" sz="1800" dirty="0">
                <a:latin typeface="Arial Narrow" panose="020B0606020202030204" pitchFamily="34" charset="0"/>
              </a:rPr>
              <a:t>“Northern Transit”</a:t>
            </a:r>
            <a:r>
              <a:rPr lang="en-US" sz="1800" dirty="0">
                <a:latin typeface="Arial Narrow" panose="020B0606020202030204" pitchFamily="34" charset="0"/>
                <a:ea typeface="Calibri" panose="020F0502020204030204" pitchFamily="34" charset="0"/>
                <a:cs typeface="Times New Roman" panose="02020603050405020304" pitchFamily="18" charset="0"/>
              </a:rPr>
              <a:t>. Each station records 1-min quasi-DC current in dead-grounded neutral of transformer. The terminal </a:t>
            </a:r>
            <a:r>
              <a:rPr lang="en-US" sz="1800" dirty="0">
                <a:latin typeface="Arial Narrow" panose="020B0606020202030204" pitchFamily="34" charset="0"/>
                <a:ea typeface="Calibri" panose="020F0502020204030204" pitchFamily="34" charset="0"/>
              </a:rPr>
              <a:t>station is </a:t>
            </a:r>
            <a:r>
              <a:rPr lang="en-US" sz="1800" dirty="0" err="1">
                <a:latin typeface="Arial Narrow" panose="020B0606020202030204" pitchFamily="34" charset="0"/>
                <a:ea typeface="Calibri" panose="020F0502020204030204" pitchFamily="34" charset="0"/>
              </a:rPr>
              <a:t>Vykhodnoi</a:t>
            </a:r>
            <a:r>
              <a:rPr lang="en-US" sz="1800" dirty="0">
                <a:latin typeface="Arial Narrow" panose="020B0606020202030204" pitchFamily="34" charset="0"/>
                <a:ea typeface="Calibri" panose="020F0502020204030204" pitchFamily="34" charset="0"/>
              </a:rPr>
              <a:t> (VKH) at </a:t>
            </a:r>
            <a:r>
              <a:rPr lang="en-US" sz="1800" dirty="0">
                <a:latin typeface="Arial Narrow" panose="020B0606020202030204" pitchFamily="34" charset="0"/>
                <a:ea typeface="Calibri" panose="020F0502020204030204" pitchFamily="34" charset="0"/>
                <a:sym typeface="Symbol"/>
              </a:rPr>
              <a:t></a:t>
            </a:r>
            <a:r>
              <a:rPr lang="en-US" sz="1800" dirty="0">
                <a:latin typeface="Arial Narrow" panose="020B0606020202030204" pitchFamily="34" charset="0"/>
                <a:ea typeface="Calibri" panose="020F0502020204030204" pitchFamily="34" charset="0"/>
              </a:rPr>
              <a:t>~65</a:t>
            </a:r>
            <a:r>
              <a:rPr lang="en-US" sz="1800" baseline="30000" dirty="0">
                <a:latin typeface="Arial Narrow" panose="020B0606020202030204" pitchFamily="34" charset="0"/>
                <a:ea typeface="Calibri" panose="020F0502020204030204" pitchFamily="34" charset="0"/>
              </a:rPr>
              <a:t>o </a:t>
            </a:r>
            <a:endParaRPr lang="ru-RU" sz="1800" dirty="0">
              <a:latin typeface="Arial Narrow" panose="020B0606020202030204" pitchFamily="34" charset="0"/>
            </a:endParaRPr>
          </a:p>
        </p:txBody>
      </p:sp>
      <p:pic>
        <p:nvPicPr>
          <p:cNvPr id="10" name="Рисунок 9">
            <a:extLst>
              <a:ext uri="{FF2B5EF4-FFF2-40B4-BE49-F238E27FC236}">
                <a16:creationId xmlns:a16="http://schemas.microsoft.com/office/drawing/2014/main" id="{4A84ED37-D1A6-4DC4-9907-B0823F05D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7" y="1164606"/>
            <a:ext cx="4639855" cy="4496642"/>
          </a:xfrm>
          <a:prstGeom prst="rect">
            <a:avLst/>
          </a:prstGeom>
        </p:spPr>
      </p:pic>
      <p:sp>
        <p:nvSpPr>
          <p:cNvPr id="11" name="TextBox 10">
            <a:extLst>
              <a:ext uri="{FF2B5EF4-FFF2-40B4-BE49-F238E27FC236}">
                <a16:creationId xmlns:a16="http://schemas.microsoft.com/office/drawing/2014/main" id="{9902C2BE-C6C2-4A75-9B25-2EE310D4674D}"/>
              </a:ext>
            </a:extLst>
          </p:cNvPr>
          <p:cNvSpPr txBox="1"/>
          <p:nvPr/>
        </p:nvSpPr>
        <p:spPr>
          <a:xfrm>
            <a:off x="4723524" y="1101363"/>
            <a:ext cx="4437810" cy="2308324"/>
          </a:xfrm>
          <a:prstGeom prst="rect">
            <a:avLst/>
          </a:prstGeom>
          <a:noFill/>
        </p:spPr>
        <p:txBody>
          <a:bodyPr wrap="square">
            <a:spAutoFit/>
          </a:bodyPr>
          <a:lstStyle/>
          <a:p>
            <a:pPr marL="0" marR="0" lvl="0" indent="18034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Here we consider the contribution of geomagnetic disturbances to the bursts of GIC in the electric power line of Kola Peninsula and compare observations with results of the global MHD modeling. </a:t>
            </a:r>
          </a:p>
          <a:p>
            <a:pPr marL="0" marR="0" lvl="0" indent="180340" algn="just" defTabSz="914400" rtl="0" eaLnBrk="1" fontAlgn="base" latinLnBrk="0" hangingPunct="1">
              <a:lnSpc>
                <a:spcPct val="100000"/>
              </a:lnSpc>
              <a:spcBef>
                <a:spcPct val="0"/>
              </a:spcBef>
              <a:spcAft>
                <a:spcPct val="0"/>
              </a:spcAft>
              <a:buClrTx/>
              <a:buSzTx/>
              <a:buFontTx/>
              <a:buNone/>
              <a:tabLst/>
              <a:defRPr/>
            </a:pPr>
            <a:r>
              <a:rPr lang="en-US" sz="18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a:t>
            </a:r>
            <a:r>
              <a:rPr kumimoji="0" lang="en-US" sz="1800" b="0" i="0" u="none" strike="noStrike" kern="1200" cap="none" spc="0" normalizeH="0" baseline="0" noProof="0" dirty="0" err="1">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hether</a:t>
            </a:r>
            <a:r>
              <a:rPr kumimoji="0" lang="en-US" sz="1800" b="0"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can the current MHD models reproduce adequately the magnetic field variability </a:t>
            </a:r>
            <a:r>
              <a:rPr kumimoji="0" lang="en-US" sz="1800" b="0" i="1"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dB/dt</a:t>
            </a:r>
            <a:r>
              <a:rPr kumimoji="0" lang="en-US" sz="1800" b="0"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which is the driver of recorded GIC</a:t>
            </a:r>
            <a:r>
              <a:rPr lang="en-US" sz="18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C8CC85E-63AA-4D3D-B275-0BC8E46F3B60}"/>
              </a:ext>
            </a:extLst>
          </p:cNvPr>
          <p:cNvSpPr txBox="1"/>
          <p:nvPr/>
        </p:nvSpPr>
        <p:spPr>
          <a:xfrm>
            <a:off x="0" y="113414"/>
            <a:ext cx="9180512" cy="461665"/>
          </a:xfrm>
          <a:prstGeom prst="rect">
            <a:avLst/>
          </a:prstGeom>
          <a:noFill/>
        </p:spPr>
        <p:txBody>
          <a:bodyPr wrap="square">
            <a:spAutoFit/>
          </a:bodyPr>
          <a:lstStyle/>
          <a:p>
            <a:r>
              <a:rPr lang="en-US" sz="2400" b="1" dirty="0">
                <a:solidFill>
                  <a:srgbClr val="C00000"/>
                </a:solidFill>
                <a:effectLst/>
                <a:latin typeface="Arial" panose="020B0604020202020204" pitchFamily="34" charset="0"/>
                <a:ea typeface="Times New Roman" panose="02020603050405020304" pitchFamily="18" charset="0"/>
              </a:rPr>
              <a:t>Available observational facilities </a:t>
            </a:r>
            <a:endParaRPr lang="ru-RU" dirty="0">
              <a:solidFill>
                <a:srgbClr val="C00000"/>
              </a:solidFill>
            </a:endParaRPr>
          </a:p>
        </p:txBody>
      </p:sp>
    </p:spTree>
    <p:extLst>
      <p:ext uri="{BB962C8B-B14F-4D97-AF65-F5344CB8AC3E}">
        <p14:creationId xmlns:p14="http://schemas.microsoft.com/office/powerpoint/2010/main" val="325970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9A3E361-1BAB-46A8-B8E5-884EBABF780E}"/>
              </a:ext>
            </a:extLst>
          </p:cNvPr>
          <p:cNvSpPr/>
          <p:nvPr/>
        </p:nvSpPr>
        <p:spPr>
          <a:xfrm>
            <a:off x="5364088" y="4071585"/>
            <a:ext cx="3490982" cy="1477328"/>
          </a:xfrm>
          <a:prstGeom prst="rect">
            <a:avLst/>
          </a:prstGeom>
        </p:spPr>
        <p:txBody>
          <a:bodyPr wrap="square">
            <a:spAutoFit/>
          </a:bodyPr>
          <a:lstStyle/>
          <a:p>
            <a:pPr algn="just"/>
            <a:r>
              <a:rPr lang="en-US" sz="1800" dirty="0">
                <a:effectLst/>
                <a:latin typeface="Arial Narrow" panose="020B0606020202030204" pitchFamily="34" charset="0"/>
                <a:ea typeface="Calibri" panose="020F0502020204030204" pitchFamily="34" charset="0"/>
                <a:cs typeface="Times New Roman" panose="02020603050405020304" pitchFamily="18" charset="0"/>
              </a:rPr>
              <a:t>At maximum of the growth phase is |SYM-H|~140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nT.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auroral SML index irregularly decreases till ~1700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nT.</a:t>
            </a:r>
            <a:endParaRPr lang="ru-RU" sz="18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A29454A-4BE5-4DC2-A0D6-6C9ABB4B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2" y="764704"/>
            <a:ext cx="5292080" cy="5688632"/>
          </a:xfrm>
          <a:prstGeom prst="rect">
            <a:avLst/>
          </a:prstGeom>
        </p:spPr>
      </p:pic>
      <p:sp>
        <p:nvSpPr>
          <p:cNvPr id="9" name="TextBox 8">
            <a:extLst>
              <a:ext uri="{FF2B5EF4-FFF2-40B4-BE49-F238E27FC236}">
                <a16:creationId xmlns:a16="http://schemas.microsoft.com/office/drawing/2014/main" id="{0CFDB59F-8735-4F24-B1BC-766C61FD6C9C}"/>
              </a:ext>
            </a:extLst>
          </p:cNvPr>
          <p:cNvSpPr txBox="1"/>
          <p:nvPr/>
        </p:nvSpPr>
        <p:spPr>
          <a:xfrm>
            <a:off x="14042" y="128071"/>
            <a:ext cx="9174334" cy="400110"/>
          </a:xfrm>
          <a:prstGeom prst="rect">
            <a:avLst/>
          </a:prstGeom>
          <a:noFill/>
        </p:spPr>
        <p:txBody>
          <a:bodyPr wrap="square">
            <a:spAutoFit/>
          </a:bodyPr>
          <a:lstStyle/>
          <a:p>
            <a:pPr>
              <a:spcAft>
                <a:spcPts val="1200"/>
              </a:spcAft>
              <a:tabLst>
                <a:tab pos="215900" algn="l"/>
              </a:tabLst>
            </a:pPr>
            <a:r>
              <a:rPr lang="en-US" sz="2000" b="1" dirty="0">
                <a:solidFill>
                  <a:srgbClr val="C00000"/>
                </a:solidFill>
                <a:effectLst/>
                <a:latin typeface="Arial Narrow" panose="020B0606020202030204" pitchFamily="34" charset="0"/>
                <a:ea typeface="Times New Roman" panose="02020603050405020304" pitchFamily="18" charset="0"/>
                <a:cs typeface="New York"/>
              </a:rPr>
              <a:t>Analysis of magnetic and GIC data during storm </a:t>
            </a:r>
            <a:r>
              <a:rPr lang="en-US" sz="2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on May 27, 2017 </a:t>
            </a:r>
            <a:endParaRPr lang="ru-RU" sz="2000" b="1" dirty="0">
              <a:solidFill>
                <a:srgbClr val="C00000"/>
              </a:solidFill>
              <a:effectLst/>
              <a:latin typeface="Arial Narrow" panose="020B0606020202030204" pitchFamily="34" charset="0"/>
              <a:ea typeface="Times New Roman" panose="02020603050405020304" pitchFamily="18" charset="0"/>
              <a:cs typeface="New York"/>
            </a:endParaRPr>
          </a:p>
        </p:txBody>
      </p:sp>
      <p:sp>
        <p:nvSpPr>
          <p:cNvPr id="6" name="TextBox 5">
            <a:extLst>
              <a:ext uri="{FF2B5EF4-FFF2-40B4-BE49-F238E27FC236}">
                <a16:creationId xmlns:a16="http://schemas.microsoft.com/office/drawing/2014/main" id="{3CAF6840-E20B-40AB-87D6-1940BB89C32A}"/>
              </a:ext>
            </a:extLst>
          </p:cNvPr>
          <p:cNvSpPr txBox="1"/>
          <p:nvPr/>
        </p:nvSpPr>
        <p:spPr>
          <a:xfrm>
            <a:off x="5292080" y="764704"/>
            <a:ext cx="3768574" cy="2862322"/>
          </a:xfrm>
          <a:prstGeom prst="rect">
            <a:avLst/>
          </a:prstGeom>
          <a:noFill/>
        </p:spPr>
        <p:txBody>
          <a:bodyPr wrap="square">
            <a:spAutoFit/>
          </a:bodyPr>
          <a:lstStyle/>
          <a:p>
            <a:pPr algn="just"/>
            <a:r>
              <a:rPr lang="en-US" sz="1800" dirty="0">
                <a:effectLst/>
                <a:latin typeface="Arial Narrow" panose="020B0606020202030204" pitchFamily="34" charset="0"/>
                <a:ea typeface="Calibri" panose="020F0502020204030204" pitchFamily="34" charset="0"/>
                <a:cs typeface="Times New Roman" panose="02020603050405020304" pitchFamily="18" charset="0"/>
              </a:rPr>
              <a:t>This storm started from arrival of interplanetary shock: the jump of the solar wind plasma density is ~30 cm</a:t>
            </a:r>
            <a:r>
              <a:rPr lang="en-US" sz="1800" baseline="30000" dirty="0">
                <a:effectLst/>
                <a:latin typeface="Arial Narrow" panose="020B0606020202030204" pitchFamily="34" charset="0"/>
                <a:ea typeface="Calibri" panose="020F0502020204030204" pitchFamily="34" charset="0"/>
                <a:cs typeface="Times New Roman" panose="02020603050405020304" pitchFamily="18" charset="0"/>
              </a:rPr>
              <a:t>-3</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and then </a:t>
            </a:r>
            <a:r>
              <a:rPr lang="en-US" sz="1800" dirty="0">
                <a:latin typeface="Arial Narrow" panose="020B0606020202030204" pitchFamily="34" charset="0"/>
                <a:ea typeface="Calibri" panose="020F0502020204030204" pitchFamily="34" charset="0"/>
                <a:cs typeface="Times New Roman" panose="02020603050405020304" pitchFamily="18" charset="0"/>
              </a:rPr>
              <a:t> Np gradually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increases till~50 cm</a:t>
            </a:r>
            <a:r>
              <a:rPr lang="en-US" sz="1800" baseline="30000" dirty="0">
                <a:effectLst/>
                <a:latin typeface="Arial Narrow" panose="020B0606020202030204" pitchFamily="34" charset="0"/>
                <a:ea typeface="Calibri" panose="020F0502020204030204" pitchFamily="34" charset="0"/>
                <a:cs typeface="Times New Roman" panose="02020603050405020304" pitchFamily="18" charset="0"/>
              </a:rPr>
              <a:t>-3</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n-US" sz="1800" dirty="0">
                <a:latin typeface="Arial Narrow" panose="020B0606020202030204" pitchFamily="34" charset="0"/>
                <a:ea typeface="Calibri" panose="020F0502020204030204" pitchFamily="34" charset="0"/>
                <a:cs typeface="Times New Roman" panose="02020603050405020304" pitchFamily="18" charset="0"/>
              </a:rPr>
              <a:t>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he solar wind velocity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V</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increases from ~300 km/s till ~360 km/s. </a:t>
            </a:r>
          </a:p>
          <a:p>
            <a:pPr algn="just"/>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n-US" sz="1800" dirty="0">
                <a:effectLst/>
                <a:latin typeface="Arial Narrow" panose="020B0606020202030204" pitchFamily="34" charset="0"/>
                <a:ea typeface="Calibri" panose="020F0502020204030204" pitchFamily="34" charset="0"/>
                <a:cs typeface="Times New Roman" panose="02020603050405020304" pitchFamily="18" charset="0"/>
              </a:rPr>
              <a:t>Growth of the magnetic storm is caused by re-orientation of IMF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Bz</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up to -20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nT.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4154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право 4">
            <a:extLst>
              <a:ext uri="{FF2B5EF4-FFF2-40B4-BE49-F238E27FC236}">
                <a16:creationId xmlns:a16="http://schemas.microsoft.com/office/drawing/2014/main" id="{EEE20C77-0F72-4DF2-8136-4FD0DEBA8CAB}"/>
              </a:ext>
            </a:extLst>
          </p:cNvPr>
          <p:cNvSpPr/>
          <p:nvPr/>
        </p:nvSpPr>
        <p:spPr bwMode="auto">
          <a:xfrm>
            <a:off x="4499992" y="1844824"/>
            <a:ext cx="504056" cy="117727"/>
          </a:xfrm>
          <a:prstGeom prst="rightArrow">
            <a:avLst/>
          </a:prstGeom>
          <a:solidFill>
            <a:schemeClr val="accent1"/>
          </a:solidFill>
          <a:ln w="12700" cap="flat" cmpd="sng" algn="ctr">
            <a:solidFill>
              <a:schemeClr val="accent6">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pic>
        <p:nvPicPr>
          <p:cNvPr id="10" name="Рисунок 9">
            <a:extLst>
              <a:ext uri="{FF2B5EF4-FFF2-40B4-BE49-F238E27FC236}">
                <a16:creationId xmlns:a16="http://schemas.microsoft.com/office/drawing/2014/main" id="{91782ED6-2074-4E11-AC9F-F2400401E1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620688"/>
            <a:ext cx="6968497" cy="5400600"/>
          </a:xfrm>
          <a:prstGeom prst="rect">
            <a:avLst/>
          </a:prstGeom>
          <a:noFill/>
          <a:ln>
            <a:noFill/>
          </a:ln>
        </p:spPr>
      </p:pic>
      <p:sp>
        <p:nvSpPr>
          <p:cNvPr id="12" name="TextBox 11">
            <a:extLst>
              <a:ext uri="{FF2B5EF4-FFF2-40B4-BE49-F238E27FC236}">
                <a16:creationId xmlns:a16="http://schemas.microsoft.com/office/drawing/2014/main" id="{AD3E6E2C-9F3D-4F1A-90F0-8D0D23432954}"/>
              </a:ext>
            </a:extLst>
          </p:cNvPr>
          <p:cNvSpPr txBox="1"/>
          <p:nvPr/>
        </p:nvSpPr>
        <p:spPr>
          <a:xfrm>
            <a:off x="107503" y="1612950"/>
            <a:ext cx="2210109" cy="3139321"/>
          </a:xfrm>
          <a:prstGeom prst="rect">
            <a:avLst/>
          </a:prstGeom>
          <a:noFill/>
        </p:spPr>
        <p:txBody>
          <a:bodyPr wrap="square">
            <a:spAutoFit/>
          </a:bodyPr>
          <a:lstStyle/>
          <a:p>
            <a:pPr algn="just"/>
            <a:r>
              <a:rPr lang="en-US" sz="1800" dirty="0">
                <a:latin typeface="Arial Narrow" panose="020B0606020202030204" pitchFamily="34" charset="0"/>
                <a:ea typeface="Calibri" panose="020F0502020204030204" pitchFamily="34" charset="0"/>
                <a:cs typeface="Times New Roman" panose="02020603050405020304" pitchFamily="18" charset="0"/>
              </a:rPr>
              <a:t>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agnetic disturbance gradually increased and then decayed. During the maximal disturbance the magnetic field variations became more chaotic, and intense Pi3 pulsations</a:t>
            </a:r>
            <a:r>
              <a:rPr lang="en-US" sz="1800" dirty="0">
                <a:latin typeface="Arial Narrow" panose="020B0606020202030204" pitchFamily="34" charset="0"/>
                <a:ea typeface="Calibri" panose="020F0502020204030204" pitchFamily="34" charset="0"/>
                <a:cs typeface="Times New Roman" panose="02020603050405020304" pitchFamily="18" charset="0"/>
              </a:rPr>
              <a:t> were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superposed on the magnetic bay.  </a:t>
            </a:r>
          </a:p>
        </p:txBody>
      </p:sp>
      <p:sp>
        <p:nvSpPr>
          <p:cNvPr id="7" name="TextBox 6">
            <a:extLst>
              <a:ext uri="{FF2B5EF4-FFF2-40B4-BE49-F238E27FC236}">
                <a16:creationId xmlns:a16="http://schemas.microsoft.com/office/drawing/2014/main" id="{F20D4E06-84FF-416E-ABCC-3D58D21161F2}"/>
              </a:ext>
            </a:extLst>
          </p:cNvPr>
          <p:cNvSpPr txBox="1"/>
          <p:nvPr/>
        </p:nvSpPr>
        <p:spPr>
          <a:xfrm>
            <a:off x="1" y="76562"/>
            <a:ext cx="9144000" cy="400110"/>
          </a:xfrm>
          <a:prstGeom prst="rect">
            <a:avLst/>
          </a:prstGeom>
          <a:noFill/>
        </p:spPr>
        <p:txBody>
          <a:bodyPr wrap="square">
            <a:spAutoFit/>
          </a:bodyPr>
          <a:lstStyle/>
          <a:p>
            <a:r>
              <a:rPr kumimoji="0" lang="en-US" sz="2000" b="1" i="0" u="none" strike="noStrike" kern="1200" cap="none" spc="0" normalizeH="0" baseline="0" noProof="0" dirty="0">
                <a:ln>
                  <a:no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Pi3 pulsations during storm maim phase </a:t>
            </a:r>
            <a:endParaRPr lang="ru-RU" sz="2000" b="1" dirty="0">
              <a:solidFill>
                <a:srgbClr val="C00000"/>
              </a:solidFill>
              <a:latin typeface="Arial Narrow" panose="020B0606020202030204" pitchFamily="34" charset="0"/>
            </a:endParaRPr>
          </a:p>
        </p:txBody>
      </p:sp>
      <p:sp>
        <p:nvSpPr>
          <p:cNvPr id="11" name="TextBox 10">
            <a:extLst>
              <a:ext uri="{FF2B5EF4-FFF2-40B4-BE49-F238E27FC236}">
                <a16:creationId xmlns:a16="http://schemas.microsoft.com/office/drawing/2014/main" id="{368D0E01-5AF6-4291-97DC-D3655FECA782}"/>
              </a:ext>
            </a:extLst>
          </p:cNvPr>
          <p:cNvSpPr txBox="1"/>
          <p:nvPr/>
        </p:nvSpPr>
        <p:spPr>
          <a:xfrm>
            <a:off x="251520" y="5949280"/>
            <a:ext cx="8784976" cy="707886"/>
          </a:xfrm>
          <a:prstGeom prst="rect">
            <a:avLst/>
          </a:prstGeom>
          <a:noFill/>
        </p:spPr>
        <p:txBody>
          <a:bodyPr wrap="square">
            <a:spAutoFit/>
          </a:bodyPr>
          <a:lstStyle/>
          <a:p>
            <a:pPr algn="just"/>
            <a:r>
              <a:rPr lang="en-US" sz="2000" dirty="0">
                <a:solidFill>
                  <a:schemeClr val="tx2">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Pi3 </a:t>
            </a:r>
            <a:r>
              <a:rPr lang="en-US" sz="20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pulsations are not quasi-sinusoidal waves like typical Pc5 pulsations; but they are rather quasi-periodic sequence of magnetic impulses with time scale 1-20 min.</a:t>
            </a:r>
            <a:endParaRPr lang="ru-RU" sz="20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A9EF7C8-8B84-4A68-994B-A7C327CD00FD}"/>
              </a:ext>
            </a:extLst>
          </p:cNvPr>
          <p:cNvSpPr/>
          <p:nvPr/>
        </p:nvSpPr>
        <p:spPr>
          <a:xfrm>
            <a:off x="32239" y="6021288"/>
            <a:ext cx="9086106" cy="800219"/>
          </a:xfrm>
          <a:prstGeom prst="rect">
            <a:avLst/>
          </a:prstGeom>
        </p:spPr>
        <p:txBody>
          <a:bodyPr wrap="square">
            <a:spAutoFit/>
          </a:bodyPr>
          <a:lstStyle/>
          <a:p>
            <a:pPr algn="just">
              <a:spcAft>
                <a:spcPts val="1200"/>
              </a:spcAft>
            </a:pPr>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During this storm extremely high values of GIC were recorded (up to ~50 A) at the terminal station VKH. </a:t>
            </a:r>
          </a:p>
          <a:p>
            <a:pPr algn="just">
              <a:spcAft>
                <a:spcPts val="1200"/>
              </a:spcAft>
            </a:pPr>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Bursts of magnetic field variability </a:t>
            </a:r>
            <a:r>
              <a:rPr lang="en-US" sz="1800" i="1"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dB/dt</a:t>
            </a:r>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 reached ~8-10 </a:t>
            </a:r>
            <a:r>
              <a:rPr lang="en-US" sz="1800" dirty="0" err="1">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nT</a:t>
            </a:r>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/s. Each burst was accompanied by burst of GIC! </a:t>
            </a:r>
            <a:endParaRPr lang="ru-RU"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3720D3F2-C2A5-4D02-95A5-150728907A73}"/>
              </a:ext>
            </a:extLst>
          </p:cNvPr>
          <p:cNvSpPr/>
          <p:nvPr/>
        </p:nvSpPr>
        <p:spPr>
          <a:xfrm>
            <a:off x="0" y="116632"/>
            <a:ext cx="9144000" cy="396840"/>
          </a:xfrm>
          <a:prstGeom prst="rect">
            <a:avLst/>
          </a:prstGeom>
        </p:spPr>
        <p:txBody>
          <a:bodyPr wrap="square">
            <a:spAutoFit/>
          </a:bodyPr>
          <a:lstStyle/>
          <a:p>
            <a:pPr>
              <a:lnSpc>
                <a:spcPct val="107000"/>
              </a:lnSpc>
              <a:spcAft>
                <a:spcPts val="0"/>
              </a:spcAft>
            </a:pPr>
            <a:r>
              <a:rPr lang="en-US" sz="2000"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Comparison of magnetic disturbances </a:t>
            </a:r>
            <a:r>
              <a:rPr lang="en-US" sz="2000" i="1"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X</a:t>
            </a:r>
            <a:r>
              <a:rPr lang="en-US" sz="2000"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 and </a:t>
            </a:r>
            <a:r>
              <a:rPr lang="en-US" sz="2000" i="1"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Y</a:t>
            </a:r>
            <a:r>
              <a:rPr lang="en-US" sz="2000"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 with time derivatives |</a:t>
            </a:r>
            <a:r>
              <a:rPr lang="en-US" sz="2000" i="1" dirty="0" err="1">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dX</a:t>
            </a:r>
            <a:r>
              <a:rPr lang="en-US" sz="2000" i="1"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/dt</a:t>
            </a:r>
            <a:r>
              <a:rPr lang="en-US" sz="2000"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2000" i="1" dirty="0" err="1">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dY</a:t>
            </a:r>
            <a:r>
              <a:rPr lang="en-US" sz="2000" i="1"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/dt</a:t>
            </a:r>
            <a:r>
              <a:rPr lang="en-US" sz="2000" dirty="0">
                <a:solidFill>
                  <a:srgbClr val="CC3300"/>
                </a:solidFill>
                <a:effectLst/>
                <a:latin typeface="Arial Narrow" panose="020B0606020202030204" pitchFamily="34" charset="0"/>
                <a:ea typeface="Calibri" panose="020F0502020204030204" pitchFamily="34" charset="0"/>
                <a:cs typeface="Times New Roman" panose="02020603050405020304" pitchFamily="18" charset="0"/>
              </a:rPr>
              <a:t>| at IVA station</a:t>
            </a:r>
            <a:endParaRPr lang="ru-RU" sz="2000" dirty="0">
              <a:solidFill>
                <a:srgbClr val="CC3300"/>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FFFA9363-07F9-426F-90D6-6EBAB0380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8" y="580772"/>
            <a:ext cx="4467753" cy="5432874"/>
          </a:xfrm>
          <a:prstGeom prst="rect">
            <a:avLst/>
          </a:prstGeom>
        </p:spPr>
      </p:pic>
      <p:sp>
        <p:nvSpPr>
          <p:cNvPr id="7" name="TextBox 6">
            <a:extLst>
              <a:ext uri="{FF2B5EF4-FFF2-40B4-BE49-F238E27FC236}">
                <a16:creationId xmlns:a16="http://schemas.microsoft.com/office/drawing/2014/main" id="{C9332290-A9D5-4478-BB7E-8C35BECA7673}"/>
              </a:ext>
            </a:extLst>
          </p:cNvPr>
          <p:cNvSpPr txBox="1"/>
          <p:nvPr/>
        </p:nvSpPr>
        <p:spPr>
          <a:xfrm>
            <a:off x="5724128" y="1723984"/>
            <a:ext cx="3312369" cy="2585323"/>
          </a:xfrm>
          <a:prstGeom prst="rect">
            <a:avLst/>
          </a:prstGeom>
          <a:noFill/>
        </p:spPr>
        <p:txBody>
          <a:bodyPr wrap="square">
            <a:spAutoFit/>
          </a:bodyPr>
          <a:lstStyle/>
          <a:p>
            <a:pPr algn="just"/>
            <a:r>
              <a:rPr lang="en-US" sz="1800" dirty="0">
                <a:latin typeface="Arial Narrow" panose="020B0606020202030204" pitchFamily="34" charset="0"/>
                <a:ea typeface="Calibri" panose="020F0502020204030204" pitchFamily="34" charset="0"/>
                <a:cs typeface="Times New Roman" panose="02020603050405020304" pitchFamily="18" charset="0"/>
              </a:rPr>
              <a:t>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hough the magnetic disturbance is much larger in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X</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-component than in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Y</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-component,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X</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|&gt;&gt;|</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Y</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the time derivative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dY</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/dt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and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dX</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/dt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are nearly the same. Therefore, variations of both horizontal components provide a similar contribution to the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dB/dt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and are probably caused by localized current structures. </a:t>
            </a:r>
            <a:endParaRPr lang="ru-RU" sz="1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64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81DE52D-628B-4A3E-85AE-463934BD8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59" y="14084"/>
            <a:ext cx="4932041" cy="3414916"/>
          </a:xfrm>
          <a:prstGeom prst="rect">
            <a:avLst/>
          </a:prstGeom>
        </p:spPr>
      </p:pic>
      <p:pic>
        <p:nvPicPr>
          <p:cNvPr id="8" name="Рисунок 7">
            <a:extLst>
              <a:ext uri="{FF2B5EF4-FFF2-40B4-BE49-F238E27FC236}">
                <a16:creationId xmlns:a16="http://schemas.microsoft.com/office/drawing/2014/main" id="{F619DFC4-5A5E-469F-B03F-5FF77D50A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88840"/>
            <a:ext cx="4163858" cy="4797152"/>
          </a:xfrm>
          <a:prstGeom prst="rect">
            <a:avLst/>
          </a:prstGeom>
        </p:spPr>
      </p:pic>
      <p:sp>
        <p:nvSpPr>
          <p:cNvPr id="7" name="TextBox 6">
            <a:extLst>
              <a:ext uri="{FF2B5EF4-FFF2-40B4-BE49-F238E27FC236}">
                <a16:creationId xmlns:a16="http://schemas.microsoft.com/office/drawing/2014/main" id="{29C2D4ED-9CA3-4A3F-A859-2312658A06F7}"/>
              </a:ext>
            </a:extLst>
          </p:cNvPr>
          <p:cNvSpPr txBox="1"/>
          <p:nvPr/>
        </p:nvSpPr>
        <p:spPr>
          <a:xfrm>
            <a:off x="4788024" y="4221088"/>
            <a:ext cx="4163859" cy="1938992"/>
          </a:xfrm>
          <a:prstGeom prst="rect">
            <a:avLst/>
          </a:prstGeom>
          <a:noFill/>
        </p:spPr>
        <p:txBody>
          <a:bodyPr wrap="square">
            <a:spAutoFit/>
          </a:bodyPr>
          <a:lstStyle/>
          <a:p>
            <a:pPr algn="just"/>
            <a:r>
              <a:rPr lang="en-US" sz="2000" dirty="0">
                <a:effectLst/>
                <a:latin typeface="Arial Narrow" panose="020B0606020202030204" pitchFamily="34" charset="0"/>
                <a:ea typeface="Calibri" panose="020F0502020204030204" pitchFamily="34" charset="0"/>
                <a:cs typeface="Times New Roman" panose="02020603050405020304" pitchFamily="18" charset="0"/>
              </a:rPr>
              <a:t>The </a:t>
            </a:r>
            <a:r>
              <a:rPr lang="en-US" sz="2000" dirty="0">
                <a:effectLst/>
                <a:latin typeface="Arial Narrow" panose="020B0606020202030204" pitchFamily="34" charset="0"/>
                <a:ea typeface="Times New Roman" panose="02020603050405020304" pitchFamily="18" charset="0"/>
                <a:cs typeface="New York"/>
              </a:rPr>
              <a:t>SWMF</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 model enables one to reproduce the cross-polar potential. As a measure of the trans-polar current, PC index can be used. The comparison shows a similarity in variations of modeled cross-polar potential and PC index. </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A42AA8C-4D22-4F11-BB97-9E7708B8E752}"/>
              </a:ext>
            </a:extLst>
          </p:cNvPr>
          <p:cNvSpPr txBox="1"/>
          <p:nvPr/>
        </p:nvSpPr>
        <p:spPr>
          <a:xfrm>
            <a:off x="55905" y="129980"/>
            <a:ext cx="4320480" cy="1015663"/>
          </a:xfrm>
          <a:prstGeom prst="rect">
            <a:avLst/>
          </a:prstGeom>
          <a:noFill/>
        </p:spPr>
        <p:txBody>
          <a:bodyPr wrap="square">
            <a:spAutoFit/>
          </a:bodyPr>
          <a:lstStyle/>
          <a:p>
            <a:r>
              <a:rPr lang="en-US" sz="2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Comparison of global magnetospheric parameters reproduced by the MHD modeling with observations</a:t>
            </a:r>
            <a:endParaRPr lang="ru-RU" sz="2000" b="1" dirty="0">
              <a:solidFill>
                <a:srgbClr val="C00000"/>
              </a:solidFill>
              <a:latin typeface="Arial Narrow" panose="020B0606020202030204" pitchFamily="34" charset="0"/>
            </a:endParaRPr>
          </a:p>
        </p:txBody>
      </p:sp>
      <p:sp>
        <p:nvSpPr>
          <p:cNvPr id="11" name="TextBox 10">
            <a:extLst>
              <a:ext uri="{FF2B5EF4-FFF2-40B4-BE49-F238E27FC236}">
                <a16:creationId xmlns:a16="http://schemas.microsoft.com/office/drawing/2014/main" id="{64D206A4-54F9-41EB-9A65-F96878642D19}"/>
              </a:ext>
            </a:extLst>
          </p:cNvPr>
          <p:cNvSpPr txBox="1"/>
          <p:nvPr/>
        </p:nvSpPr>
        <p:spPr>
          <a:xfrm>
            <a:off x="0" y="1166072"/>
            <a:ext cx="4211960" cy="707886"/>
          </a:xfrm>
          <a:prstGeom prst="rect">
            <a:avLst/>
          </a:prstGeom>
          <a:noFill/>
        </p:spPr>
        <p:txBody>
          <a:bodyPr wrap="square">
            <a:spAutoFit/>
          </a:bodyPr>
          <a:lstStyle/>
          <a:p>
            <a:pPr algn="just"/>
            <a:r>
              <a:rPr lang="en-US" sz="2000" dirty="0">
                <a:latin typeface="Arial Narrow" panose="020B0606020202030204" pitchFamily="34" charset="0"/>
                <a:ea typeface="Calibri" panose="020F0502020204030204" pitchFamily="34" charset="0"/>
                <a:cs typeface="Times New Roman" panose="02020603050405020304" pitchFamily="18" charset="0"/>
              </a:rPr>
              <a:t>B</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asic features of the index SYM-H agree with the MHD modeling predictions.</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7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949E8FE-D665-4320-920B-3299595F3905}"/>
              </a:ext>
            </a:extLst>
          </p:cNvPr>
          <p:cNvSpPr/>
          <p:nvPr/>
        </p:nvSpPr>
        <p:spPr>
          <a:xfrm>
            <a:off x="0" y="6309320"/>
            <a:ext cx="9154331" cy="366126"/>
          </a:xfrm>
          <a:prstGeom prst="rect">
            <a:avLst/>
          </a:prstGeom>
        </p:spPr>
        <p:txBody>
          <a:bodyPr wrap="square">
            <a:spAutoFit/>
          </a:bodyPr>
          <a:lstStyle/>
          <a:p>
            <a:pPr algn="just">
              <a:lnSpc>
                <a:spcPct val="107000"/>
              </a:lnSpc>
              <a:spcAft>
                <a:spcPts val="1200"/>
              </a:spcAft>
            </a:pPr>
            <a:r>
              <a:rPr lang="en-US" sz="1800" dirty="0">
                <a:effectLst/>
                <a:latin typeface="Arial Narrow" panose="020B0606020202030204" pitchFamily="34" charset="0"/>
                <a:ea typeface="Times New Roman" panose="02020603050405020304" pitchFamily="18" charset="0"/>
                <a:cs typeface="New York"/>
              </a:rPr>
              <a:t>SWMF </a:t>
            </a:r>
            <a:r>
              <a:rPr lang="en-US" sz="1800" dirty="0">
                <a:latin typeface="Arial Narrow" panose="020B0606020202030204" pitchFamily="34" charset="0"/>
                <a:ea typeface="Times New Roman" panose="02020603050405020304" pitchFamily="18" charset="0"/>
                <a:cs typeface="New York"/>
              </a:rPr>
              <a:t>simulations of virtual magnetograms </a:t>
            </a:r>
            <a:r>
              <a:rPr lang="en-US" sz="1800" dirty="0">
                <a:effectLst/>
                <a:latin typeface="Arial Narrow" panose="020B0606020202030204" pitchFamily="34" charset="0"/>
                <a:ea typeface="Calibri" panose="020F0502020204030204" pitchFamily="34" charset="0"/>
              </a:rPr>
              <a:t>along the latitudinal profile NOR-HAN from the IMAGE array. </a:t>
            </a:r>
            <a:endParaRPr lang="ru-RU" sz="18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2C5A7C4-F6A2-47B4-A4C9-45DCBC894C41}"/>
              </a:ext>
            </a:extLst>
          </p:cNvPr>
          <p:cNvSpPr txBox="1"/>
          <p:nvPr/>
        </p:nvSpPr>
        <p:spPr>
          <a:xfrm>
            <a:off x="0" y="260648"/>
            <a:ext cx="1691680" cy="1200329"/>
          </a:xfrm>
          <a:prstGeom prst="rect">
            <a:avLst/>
          </a:prstGeom>
          <a:noFill/>
        </p:spPr>
        <p:txBody>
          <a:bodyPr wrap="square" rtlCol="0">
            <a:spAutoFit/>
          </a:bodyPr>
          <a:lstStyle/>
          <a:p>
            <a:r>
              <a:rPr lang="en-US" sz="1800" dirty="0">
                <a:solidFill>
                  <a:srgbClr val="C00000"/>
                </a:solidFill>
                <a:effectLst/>
                <a:latin typeface="Arial Narrow" panose="020B0606020202030204" pitchFamily="34" charset="0"/>
                <a:ea typeface="Calibri" panose="020F0502020204030204" pitchFamily="34" charset="0"/>
              </a:rPr>
              <a:t>Virtual ground magnetograms for Scandinavian stations</a:t>
            </a:r>
            <a:endParaRPr lang="ru-RU" sz="1800" b="1" dirty="0">
              <a:solidFill>
                <a:srgbClr val="C00000"/>
              </a:solidFill>
              <a:latin typeface="Arial Narrow" panose="020B0606020202030204" pitchFamily="34" charset="0"/>
            </a:endParaRPr>
          </a:p>
        </p:txBody>
      </p:sp>
      <p:pic>
        <p:nvPicPr>
          <p:cNvPr id="8" name="Рисунок 7">
            <a:extLst>
              <a:ext uri="{FF2B5EF4-FFF2-40B4-BE49-F238E27FC236}">
                <a16:creationId xmlns:a16="http://schemas.microsoft.com/office/drawing/2014/main" id="{551A2DC8-A4BA-46CF-A47D-6C0072B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717"/>
            <a:ext cx="7668344" cy="6134676"/>
          </a:xfrm>
          <a:prstGeom prst="rect">
            <a:avLst/>
          </a:prstGeom>
        </p:spPr>
      </p:pic>
    </p:spTree>
    <p:extLst>
      <p:ext uri="{BB962C8B-B14F-4D97-AF65-F5344CB8AC3E}">
        <p14:creationId xmlns:p14="http://schemas.microsoft.com/office/powerpoint/2010/main" val="125395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4A72C50-AAC0-4E0F-9A90-A65E8FB6CC35}"/>
              </a:ext>
            </a:extLst>
          </p:cNvPr>
          <p:cNvSpPr/>
          <p:nvPr/>
        </p:nvSpPr>
        <p:spPr>
          <a:xfrm>
            <a:off x="35496" y="6340678"/>
            <a:ext cx="9108504" cy="369332"/>
          </a:xfrm>
          <a:prstGeom prst="rect">
            <a:avLst/>
          </a:prstGeom>
        </p:spPr>
        <p:txBody>
          <a:bodyPr wrap="square">
            <a:spAutoFit/>
          </a:bodyPr>
          <a:lstStyle/>
          <a:p>
            <a:pPr algn="just"/>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Variability predicted by MHD model reaches up to ~20 </a:t>
            </a:r>
            <a:r>
              <a:rPr lang="en-US" sz="1800" dirty="0" err="1">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nT</a:t>
            </a:r>
            <a:r>
              <a:rPr lang="en-US" sz="1800" dirty="0">
                <a:solidFill>
                  <a:schemeClr val="tx2">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/min, i.e. ~30 times less than actual observations! </a:t>
            </a:r>
            <a:endParaRPr lang="en-US" sz="2000" dirty="0">
              <a:solidFill>
                <a:schemeClr val="tx2">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F771BCE-6E24-4EE4-B6DF-E68F8F6D8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66" y="643383"/>
            <a:ext cx="8887311" cy="5571233"/>
          </a:xfrm>
          <a:prstGeom prst="rect">
            <a:avLst/>
          </a:prstGeom>
        </p:spPr>
      </p:pic>
      <p:sp>
        <p:nvSpPr>
          <p:cNvPr id="6" name="TextBox 5">
            <a:extLst>
              <a:ext uri="{FF2B5EF4-FFF2-40B4-BE49-F238E27FC236}">
                <a16:creationId xmlns:a16="http://schemas.microsoft.com/office/drawing/2014/main" id="{C1D0AC92-44C5-4F96-AB89-AE400DA09B95}"/>
              </a:ext>
            </a:extLst>
          </p:cNvPr>
          <p:cNvSpPr txBox="1"/>
          <p:nvPr/>
        </p:nvSpPr>
        <p:spPr>
          <a:xfrm>
            <a:off x="-21668" y="59398"/>
            <a:ext cx="9202180" cy="400110"/>
          </a:xfrm>
          <a:prstGeom prst="rect">
            <a:avLst/>
          </a:prstGeom>
          <a:noFill/>
        </p:spPr>
        <p:txBody>
          <a:bodyPr wrap="square">
            <a:spAutoFit/>
          </a:bodyPr>
          <a:lstStyle/>
          <a:p>
            <a:r>
              <a:rPr lang="en-US" sz="200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Comparison of the magnetic field variability from actual data and modeled data for key station IVA </a:t>
            </a:r>
            <a:endParaRPr lang="ru-RU" sz="20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484590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x0D;&amp;#x0A;Updated ULF Wave Power Index &amp;#x0D;&amp;#x0A;for Space Weather Applications&amp;#x0D;&amp;#x0A;&amp;quot;&quot;/&gt;&lt;property id=&quot;20307&quot; value=&quot;25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267&quot;/&gt;&lt;/object&gt;&lt;object type=&quot;3&quot; unique_id=&quot;10010&quot;&gt;&lt;property id=&quot;20148&quot; value=&quot;5&quot;/&gt;&lt;property id=&quot;20300&quot; value=&quot;Slide 18&quot;/&gt;&lt;property id=&quot;20307&quot; value=&quot;274&quot;/&gt;&lt;/object&gt;&lt;object type=&quot;3&quot; unique_id=&quot;10052&quot;&gt;&lt;property id=&quot;20148&quot; value=&quot;5&quot;/&gt;&lt;property id=&quot;20300&quot; value=&quot;Slide 2 - &amp;quot;Physical background and necessity of ULF indices&amp;quot;&quot;/&gt;&lt;property id=&quot;20307&quot; value=&quot;281&quot;/&gt;&lt;/object&gt;&lt;object type=&quot;3&quot; unique_id=&quot;10053&quot;&gt;&lt;property id=&quot;20148&quot; value=&quot;5&quot;/&gt;&lt;property id=&quot;20300&quot; value=&quot;Slide 7 - &amp;quot;File format&amp;quot;&quot;/&gt;&lt;property id=&quot;20307&quot; value=&quot;282&quot;/&gt;&lt;/object&gt;&lt;object type=&quot;3&quot; unique_id=&quot;10054&quot;&gt;&lt;property id=&quot;20148&quot; value=&quot;5&quot;/&gt;&lt;property id=&quot;20300&quot; value=&quot;Slide 8 - &amp;quot;Accompanying plots&amp;quot;&quot;/&gt;&lt;property id=&quot;20307&quot; value=&quot;283&quot;/&gt;&lt;/object&gt;&lt;object type=&quot;3&quot; unique_id=&quot;10055&quot;&gt;&lt;property id=&quot;20148&quot; value=&quot;5&quot;/&gt;&lt;property id=&quot;20300&quot; value=&quot;Slide 9&quot;/&gt;&lt;property id=&quot;20307&quot; value=&quot;284&quot;/&gt;&lt;/object&gt;&lt;object type=&quot;3&quot; unique_id=&quot;10112&quot;&gt;&lt;property id=&quot;20148&quot; value=&quot;5&quot;/&gt;&lt;property id=&quot;20300&quot; value=&quot;Slide 10&quot;/&gt;&lt;property id=&quot;20307&quot; value=&quot;285&quot;/&gt;&lt;/object&gt;&lt;object type=&quot;3&quot; unique_id=&quot;10258&quot;&gt;&lt;property id=&quot;20148&quot; value=&quot;5&quot;/&gt;&lt;property id=&quot;20300&quot; value=&quot;Slide 16 - &amp;quot;Predictive Models of Relativistic Electron Flux: Multiple Regression Analysis&amp;quot;&quot;/&gt;&lt;property id=&quot;20307&quot; value=&quot;290&quot;/&gt;&lt;/object&gt;&lt;object type=&quot;3&quot; unique_id=&quot;10259&quot;&gt;&lt;property id=&quot;20148&quot; value=&quot;5&quot;/&gt;&lt;property id=&quot;20300&quot; value=&quot;Slide 17 - &amp;quot;Impact of the Level of Solar-Wind Turbulence on Auroral Activity&amp;quot;&quot;/&gt;&lt;property id=&quot;20307&quot; value=&quot;289&quot;/&gt;&lt;/object&gt;&lt;object type=&quot;3&quot; unique_id=&quot;10261&quot;&gt;&lt;property id=&quot;20148&quot; value=&quot;5&quot;/&gt;&lt;property id=&quot;20300&quot; value=&quot;Slide 19&quot;/&gt;&lt;property id=&quot;20307&quot; value=&quot;288&quot;/&gt;&lt;/object&gt;&lt;object type=&quot;3&quot; unique_id=&quot;10388&quot;&gt;&lt;property id=&quot;20148&quot; value=&quot;5&quot;/&gt;&lt;property id=&quot;20300&quot; value=&quot;Slide 5&quot;/&gt;&lt;property id=&quot;20307&quot; value=&quot;292&quot;/&gt;&lt;/object&gt;&lt;object type=&quot;3&quot; unique_id=&quot;10389&quot;&gt;&lt;property id=&quot;20148&quot; value=&quot;5&quot;/&gt;&lt;property id=&quot;20300&quot; value=&quot;Slide 6&quot;/&gt;&lt;property id=&quot;20307&quot; value=&quot;291&quot;/&gt;&lt;/object&gt;&lt;object type=&quot;3&quot; unique_id=&quot;10390&quot;&gt;&lt;property id=&quot;20148&quot; value=&quot;5&quot;/&gt;&lt;property id=&quot;20300&quot; value=&quot;Slide 11 - &amp;quot;Example: Path analysis of the drivers of ground ULF wave activity&amp;quot;&quot;/&gt;&lt;property id=&quot;20307&quot; value=&quot;293&quot;/&gt;&lt;/object&gt;&lt;object type=&quot;3&quot; unique_id=&quot;10391&quot;&gt;&lt;property id=&quot;20148&quot; value=&quot;5&quot;/&gt;&lt;property id=&quot;20300&quot; value=&quot;Slide 12 - &amp;quot;Direct and indirect influence of IMF/SW parameters on ground ULF activity &amp;#x0D;&amp;#x0A;for southward IMF&amp;quot;&quot;/&gt;&lt;property id=&quot;20307&quot; value=&quot;294&quot;/&gt;&lt;/object&gt;&lt;object type=&quot;3&quot; unique_id=&quot;10392&quot;&gt;&lt;property id=&quot;20148&quot; value=&quot;5&quot;/&gt;&lt;property id=&quot;20300&quot; value=&quot;Slide 13&quot;/&gt;&lt;property id=&quot;20307&quot; value=&quot;295&quot;/&gt;&lt;/object&gt;&lt;object type=&quot;3&quot; unique_id=&quot;10393&quot;&gt;&lt;property id=&quot;20148&quot; value=&quot;5&quot;/&gt;&lt;property id=&quot;20300&quot; value=&quot;Slide 14 - &amp;quot;ULF wave activity and relativistic electron acceleration&amp;quot;&quot;/&gt;&lt;property id=&quot;20307&quot; value=&quot;296&quot;/&gt;&lt;/object&gt;&lt;object type=&quot;3&quot; unique_id=&quot;10394&quot;&gt;&lt;property id=&quot;20148&quot; value=&quot;5&quot;/&gt;&lt;property id=&quot;20300&quot; value=&quot;Slide 15&quot;/&gt;&lt;property id=&quot;20307&quot; value=&quot;297&quot;/&gt;&lt;/object&gt;&lt;/object&gt;&lt;/object&gt;&lt;/database&gt;"/>
  <p:tag name="SECTOMILLISECCONVERTED" val="1"/>
</p:tagLst>
</file>

<file path=ppt/theme/theme1.xml><?xml version="1.0" encoding="utf-8"?>
<a:theme xmlns:a="http://schemas.openxmlformats.org/drawingml/2006/main" name="International">
  <a:themeElements>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fontScheme name="International">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50649</TotalTime>
  <Words>951</Words>
  <Application>Microsoft Office PowerPoint</Application>
  <PresentationFormat>Экран (4:3)</PresentationFormat>
  <Paragraphs>48</Paragraphs>
  <Slides>10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Arial Narrow</vt:lpstr>
      <vt:lpstr>Tahoma</vt:lpstr>
      <vt:lpstr>Times New Roman</vt:lpstr>
      <vt:lpstr>Monotype Sorts</vt:lpstr>
      <vt:lpstr>International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ULF wave activity in  the solar wind-magnetosphere interactions and magnetospheric electrons acceleration</dc:title>
  <dc:creator>Natalia Romanova</dc:creator>
  <cp:lastModifiedBy>slava pilipenko</cp:lastModifiedBy>
  <cp:revision>1161</cp:revision>
  <cp:lastPrinted>2019-10-10T21:51:32Z</cp:lastPrinted>
  <dcterms:created xsi:type="dcterms:W3CDTF">1998-02-26T01:27:04Z</dcterms:created>
  <dcterms:modified xsi:type="dcterms:W3CDTF">2021-09-28T19:57:08Z</dcterms:modified>
</cp:coreProperties>
</file>