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6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F465-D6F0-494E-9027-1F516C0D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C17EC7-49ED-F949-A6FA-AB6F47ED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77AE9-E3AE-F04A-ACF9-ECC36693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97FD3-FD4A-9C44-AC63-8F500458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70DA-E3BD-F04E-8917-9B7E2A28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2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553F5-0839-C64D-917E-A98F7DC3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E0E10C-AAB9-C44F-812F-D518F80C1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80248-B845-0744-8FE6-BB90AB2A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E9ADB-4812-0942-8B28-7CFD8BA4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830D0-0ADC-674F-9A27-27D4223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8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261CE5-BFB8-5541-A307-A2E9B9056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D0379-592F-D545-A79A-787FCBBC7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2CA2E-EE00-3846-8996-01A26F1A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54398-E699-B44B-9CEF-D777DDF1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36563-8F86-4D47-AC43-E6CBF08D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1F46E-D50D-9E40-A56A-1BFB4922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6C997-6E66-9E46-B82D-9ADA6443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D9E71-910D-EF42-8EB8-768726A1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4347-740E-AC47-A3BA-76CF2794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FC1AB-4DDF-9C41-BDF7-833360BC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BC14E-98F3-F244-99DD-3E4379F7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1158D-AF64-7643-A520-3F076F10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75CFA-C0BF-D34C-8646-9156C4C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9E52C-04AB-D146-9EDA-BBF8B880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C6E52-5E5D-6241-A1D5-6FE87862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8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63AD0-F14B-4648-9D8E-DBA4A607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EEC53-2F93-D049-A393-6F2AC8A85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E7D4ED-DE21-2E41-B36F-C982EA4EB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7CAD45-FEB3-7342-963F-99D6E0BE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48AFB-8420-7F44-A098-7E438B86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448BD9-B52E-014B-B9E3-157E70A4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7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D2CEC-763D-BE4A-A07A-FF037621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BECE0-5295-A349-BD5E-58F50A6C2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CBED4A-48B2-0142-9C76-0D354B83C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6E0F05-CF1A-3247-916E-7AF537A63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95825D-8DF2-9346-B3FB-2567A79C0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35F64E-393F-084E-A12D-A86C18AC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07E4EC-AF76-3649-85BC-E84ACE21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673BE3-5891-6C4F-A995-F21980F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261A5-8FB0-5944-95FF-756EC68E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961E73-D0E5-D446-BDDF-02CFA221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74C5E0-92FF-8244-BBC2-2CEB7E00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053366-F689-0C4D-9348-FFCB8F2F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C5692D-4456-2F4D-AFC8-87E8CB8E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8EBBF4-8467-134A-90A0-75234F2D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5287E-843D-3343-973A-D791E222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1D45C-27F9-AF48-90D6-3B43F4A02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6FBAF-933F-E94C-9B37-2AEA78B07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3AB08-504E-754A-9C9C-34F47E9D0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0174C-8200-FE43-9139-0738FA70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4BFBCC-4A2A-1F45-A45B-27839299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6C8E05-C347-544D-BF2F-704F0579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BBF54-743A-944F-A3BB-F599BF45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FDD812-5971-FC44-9F21-E5B193E28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174E00-913B-B54F-89D9-71B758D75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D4B934-329A-A04E-9E14-5E1FB043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C794C-4BD9-6E4A-9446-D8D0F3E8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29AD35-9A07-A542-83E2-DCB1967F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7DE04-F011-844A-81A5-D2EF37F6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60BE87-3419-FE47-9C54-646103B5A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B7234-E8CB-B34A-8FCF-EB805A23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031D-690E-8142-860E-23C6E6BAA51E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46E788-FD1B-8641-852C-C9A6594F0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B8661-2DC5-6D4F-85DD-B7C7501A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9242-8C45-7545-874D-F8ACFFFAD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2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D9C9A-8E23-814D-A08E-AE4719F98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" sz="4400" dirty="0"/>
              <a:t>Extreme-value magnetic events on the territory of Russia derived from ground-based observations during the 24th solar cycle </a:t>
            </a:r>
            <a:endParaRPr lang="en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DBDB57-88FC-844B-ABB5-E357BFB14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9381"/>
            <a:ext cx="9144000" cy="1009073"/>
          </a:xfrm>
        </p:spPr>
        <p:txBody>
          <a:bodyPr/>
          <a:lstStyle/>
          <a:p>
            <a:r>
              <a:rPr lang="en-US" b="1" dirty="0" err="1"/>
              <a:t>Kudin</a:t>
            </a:r>
            <a:r>
              <a:rPr lang="en-US" b="1" dirty="0"/>
              <a:t> Dmitry</a:t>
            </a:r>
            <a:r>
              <a:rPr lang="en-US" dirty="0"/>
              <a:t>, </a:t>
            </a:r>
            <a:r>
              <a:rPr lang="en-US" dirty="0" err="1"/>
              <a:t>Krasnoperov</a:t>
            </a:r>
            <a:r>
              <a:rPr lang="en-US" dirty="0"/>
              <a:t> Roman</a:t>
            </a:r>
          </a:p>
          <a:p>
            <a:r>
              <a:rPr lang="en-US" dirty="0"/>
              <a:t>Geophysical Center RAS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9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6905B-6861-7B42-9598-19E91301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/>
              <a:t>Solar Cycle 24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A35B73-1D3E-2E48-8E41-64C074CBF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7" y="2224821"/>
            <a:ext cx="11918473" cy="35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2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0EC21-3E36-A748-AC03-8E783BA1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Geomagnetic observatories and stations data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977862-5D31-8A44-A6D6-312007C3A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146893"/>
              </p:ext>
            </p:extLst>
          </p:nvPr>
        </p:nvGraphicFramePr>
        <p:xfrm>
          <a:off x="397164" y="1690688"/>
          <a:ext cx="11126353" cy="3201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705">
                  <a:extLst>
                    <a:ext uri="{9D8B030D-6E8A-4147-A177-3AD203B41FA5}">
                      <a16:colId xmlns:a16="http://schemas.microsoft.com/office/drawing/2014/main" val="4008139742"/>
                    </a:ext>
                  </a:extLst>
                </a:gridCol>
                <a:gridCol w="1119876">
                  <a:extLst>
                    <a:ext uri="{9D8B030D-6E8A-4147-A177-3AD203B41FA5}">
                      <a16:colId xmlns:a16="http://schemas.microsoft.com/office/drawing/2014/main" val="1955740220"/>
                    </a:ext>
                  </a:extLst>
                </a:gridCol>
                <a:gridCol w="2309091">
                  <a:extLst>
                    <a:ext uri="{9D8B030D-6E8A-4147-A177-3AD203B41FA5}">
                      <a16:colId xmlns:a16="http://schemas.microsoft.com/office/drawing/2014/main" val="341918465"/>
                    </a:ext>
                  </a:extLst>
                </a:gridCol>
                <a:gridCol w="1287097">
                  <a:extLst>
                    <a:ext uri="{9D8B030D-6E8A-4147-A177-3AD203B41FA5}">
                      <a16:colId xmlns:a16="http://schemas.microsoft.com/office/drawing/2014/main" val="337935126"/>
                    </a:ext>
                  </a:extLst>
                </a:gridCol>
                <a:gridCol w="2114806">
                  <a:extLst>
                    <a:ext uri="{9D8B030D-6E8A-4147-A177-3AD203B41FA5}">
                      <a16:colId xmlns:a16="http://schemas.microsoft.com/office/drawing/2014/main" val="40486324"/>
                    </a:ext>
                  </a:extLst>
                </a:gridCol>
                <a:gridCol w="2114806">
                  <a:extLst>
                    <a:ext uri="{9D8B030D-6E8A-4147-A177-3AD203B41FA5}">
                      <a16:colId xmlns:a16="http://schemas.microsoft.com/office/drawing/2014/main" val="493249553"/>
                    </a:ext>
                  </a:extLst>
                </a:gridCol>
                <a:gridCol w="1323972">
                  <a:extLst>
                    <a:ext uri="{9D8B030D-6E8A-4147-A177-3AD203B41FA5}">
                      <a16:colId xmlns:a16="http://schemas.microsoft.com/office/drawing/2014/main" val="3353114874"/>
                    </a:ext>
                  </a:extLst>
                </a:gridCol>
              </a:tblGrid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IAGA-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source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Availability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Geod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coordinates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Mag. coordinates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583393"/>
                  </a:ext>
                </a:extLst>
              </a:tr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Tixie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AARI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71.587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128.921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66.39 N, -161.65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65777"/>
                  </a:ext>
                </a:extLst>
              </a:tr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Anderma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AARI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69.604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60.208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65.63 N, 136.62.E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38808"/>
                  </a:ext>
                </a:extLst>
              </a:tr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Pevek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AARI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70.080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170.900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65.53 N, -129.03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03904"/>
                  </a:ext>
                </a:extLst>
              </a:tr>
              <a:tr h="2922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BOX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Borok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58.07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38.23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54.39 N, 113.08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70866"/>
                  </a:ext>
                </a:extLst>
              </a:tr>
              <a:tr h="35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MGD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Magadan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60.051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150.728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54.14 N, -139.83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4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Novosibirsk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54.85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83.242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50.97 N, 156.47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45399"/>
                  </a:ext>
                </a:extLst>
              </a:tr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54.500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27.883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50.62 N, 102.82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Belarus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851836"/>
                  </a:ext>
                </a:extLst>
              </a:tr>
              <a:tr h="259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IRT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Irkutsk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52.23 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104.45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47.71 N, 178.06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98785"/>
                  </a:ext>
                </a:extLst>
              </a:tr>
              <a:tr h="295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Paratunka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52.971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158.248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46.67 N, -132.48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68576"/>
                  </a:ext>
                </a:extLst>
              </a:tr>
              <a:tr h="258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LVV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Lviv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23.75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45.51 N, 98.04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3122"/>
                  </a:ext>
                </a:extLst>
              </a:tr>
              <a:tr h="235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Alma-Ata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INTERMAGNET, GCRAS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2003-2020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43.200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76.920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39.03 N, 149.83 E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Kazakhstan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86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1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13307-D25A-C04F-A652-93FD018B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Geomagnetic observatories and stations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2BE6AF-6474-E14F-945A-2FDE02CDB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-116578" y="1690688"/>
            <a:ext cx="12308578" cy="5167312"/>
          </a:xfrm>
        </p:spPr>
      </p:pic>
    </p:spTree>
    <p:extLst>
      <p:ext uri="{BB962C8B-B14F-4D97-AF65-F5344CB8AC3E}">
        <p14:creationId xmlns:p14="http://schemas.microsoft.com/office/powerpoint/2010/main" val="33740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17D17-B5EE-544B-8449-3E6491B0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30" y="365125"/>
            <a:ext cx="10604770" cy="873753"/>
          </a:xfrm>
        </p:spPr>
        <p:txBody>
          <a:bodyPr>
            <a:normAutofit fontScale="90000"/>
          </a:bodyPr>
          <a:lstStyle/>
          <a:p>
            <a:r>
              <a:rPr lang="en" sz="3600" b="1" dirty="0"/>
              <a:t>Distribution 1 min first differences in horizontal intensity</a:t>
            </a:r>
            <a:br>
              <a:rPr lang="en" b="1" dirty="0"/>
            </a:br>
            <a:endParaRPr lang="ru-RU" dirty="0"/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4A49B7C5-8B4D-694B-9A9D-807FB62DB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07" y="802001"/>
            <a:ext cx="7735566" cy="5812054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E0C522-B34A-6B4F-B731-4B95BB7A0789}"/>
              </a:ext>
            </a:extLst>
          </p:cNvPr>
          <p:cNvSpPr txBox="1"/>
          <p:nvPr/>
        </p:nvSpPr>
        <p:spPr>
          <a:xfrm>
            <a:off x="7504777" y="1306422"/>
            <a:ext cx="3894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Data availability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Alma-Ata (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AAA): 	90.17 %</a:t>
            </a:r>
          </a:p>
          <a:p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Borok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(BOX):  		97.85 %</a:t>
            </a:r>
          </a:p>
          <a:p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Paratunka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(PET): 	99.45 %</a:t>
            </a:r>
          </a:p>
          <a:p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Irkutsk (IRT): 		99.98 %</a:t>
            </a:r>
          </a:p>
          <a:p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Novosibirsk (NVS):  	99.82 %</a:t>
            </a:r>
          </a:p>
          <a:p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 (LVV) :   		96.47 %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2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88F5D-09E1-E84E-AE61-82EFB900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disturbances in horizontal </a:t>
            </a:r>
            <a:r>
              <a:rPr lang="en-US" dirty="0" err="1"/>
              <a:t>intensivity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9B21D16-26CC-2244-948D-3AF43755F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955647"/>
              </p:ext>
            </p:extLst>
          </p:nvPr>
        </p:nvGraphicFramePr>
        <p:xfrm>
          <a:off x="733137" y="1825624"/>
          <a:ext cx="10725725" cy="438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010">
                  <a:extLst>
                    <a:ext uri="{9D8B030D-6E8A-4147-A177-3AD203B41FA5}">
                      <a16:colId xmlns:a16="http://schemas.microsoft.com/office/drawing/2014/main" val="979963099"/>
                    </a:ext>
                  </a:extLst>
                </a:gridCol>
                <a:gridCol w="1664608">
                  <a:extLst>
                    <a:ext uri="{9D8B030D-6E8A-4147-A177-3AD203B41FA5}">
                      <a16:colId xmlns:a16="http://schemas.microsoft.com/office/drawing/2014/main" val="668968617"/>
                    </a:ext>
                  </a:extLst>
                </a:gridCol>
                <a:gridCol w="1893454">
                  <a:extLst>
                    <a:ext uri="{9D8B030D-6E8A-4147-A177-3AD203B41FA5}">
                      <a16:colId xmlns:a16="http://schemas.microsoft.com/office/drawing/2014/main" val="2130587266"/>
                    </a:ext>
                  </a:extLst>
                </a:gridCol>
                <a:gridCol w="1892167">
                  <a:extLst>
                    <a:ext uri="{9D8B030D-6E8A-4147-A177-3AD203B41FA5}">
                      <a16:colId xmlns:a16="http://schemas.microsoft.com/office/drawing/2014/main" val="656078529"/>
                    </a:ext>
                  </a:extLst>
                </a:gridCol>
                <a:gridCol w="1816743">
                  <a:extLst>
                    <a:ext uri="{9D8B030D-6E8A-4147-A177-3AD203B41FA5}">
                      <a16:colId xmlns:a16="http://schemas.microsoft.com/office/drawing/2014/main" val="3772838973"/>
                    </a:ext>
                  </a:extLst>
                </a:gridCol>
                <a:gridCol w="1816743">
                  <a:extLst>
                    <a:ext uri="{9D8B030D-6E8A-4147-A177-3AD203B41FA5}">
                      <a16:colId xmlns:a16="http://schemas.microsoft.com/office/drawing/2014/main" val="1563022182"/>
                    </a:ext>
                  </a:extLst>
                </a:gridCol>
              </a:tblGrid>
              <a:tr h="730202">
                <a:tc>
                  <a:txBody>
                    <a:bodyPr/>
                    <a:lstStyle/>
                    <a:p>
                      <a:r>
                        <a:rPr lang="en-US" dirty="0"/>
                        <a:t>BOX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LVV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AAA*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422172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r>
                        <a:rPr lang="en" dirty="0"/>
                        <a:t>589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17-Mar-2015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93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22-Jun-2015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120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22-Jun-2015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72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22-Jun-2015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74 </a:t>
                      </a:r>
                      <a:r>
                        <a:rPr lang="en" dirty="0" err="1">
                          <a:solidFill>
                            <a:srgbClr val="FF0000"/>
                          </a:solidFill>
                        </a:rPr>
                        <a:t>nT</a:t>
                      </a: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/min,</a:t>
                      </a:r>
                    </a:p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16-Jun-2012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89 </a:t>
                      </a:r>
                      <a:r>
                        <a:rPr lang="en" dirty="0" err="1">
                          <a:solidFill>
                            <a:srgbClr val="FF0000"/>
                          </a:solidFill>
                        </a:rPr>
                        <a:t>nT</a:t>
                      </a: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/min,</a:t>
                      </a:r>
                    </a:p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01-Mar-2011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996407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r>
                        <a:rPr lang="en" dirty="0"/>
                        <a:t>226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22-Jun-2015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65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08-Sep-2017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89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04-Aug-2010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57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04-Aug-2010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71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22-Jun-2015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86 </a:t>
                      </a:r>
                      <a:r>
                        <a:rPr lang="en" dirty="0" err="1">
                          <a:solidFill>
                            <a:srgbClr val="FF0000"/>
                          </a:solidFill>
                        </a:rPr>
                        <a:t>nT</a:t>
                      </a: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/min,</a:t>
                      </a:r>
                    </a:p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06-Jun-2013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36840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r>
                        <a:rPr lang="en" dirty="0"/>
                        <a:t>136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08-Sep-2017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61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04-Aug-2010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64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12-Sep-2014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53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12-Sep-2014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67 </a:t>
                      </a:r>
                      <a:r>
                        <a:rPr lang="en" dirty="0" err="1">
                          <a:solidFill>
                            <a:srgbClr val="FF0000"/>
                          </a:solidFill>
                        </a:rPr>
                        <a:t>nT</a:t>
                      </a: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/min,</a:t>
                      </a:r>
                    </a:p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23-Jun-2016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82 </a:t>
                      </a:r>
                      <a:r>
                        <a:rPr lang="en" dirty="0" err="1">
                          <a:solidFill>
                            <a:srgbClr val="FF0000"/>
                          </a:solidFill>
                        </a:rPr>
                        <a:t>nT</a:t>
                      </a: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/min,</a:t>
                      </a:r>
                    </a:p>
                    <a:p>
                      <a:r>
                        <a:rPr lang="en" dirty="0">
                          <a:solidFill>
                            <a:srgbClr val="FF0000"/>
                          </a:solidFill>
                        </a:rPr>
                        <a:t>23-Aug-2010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16276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r>
                        <a:rPr lang="en" dirty="0"/>
                        <a:t>113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26-Sep-2011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58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26-Sep-2011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61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26-Sep-2011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51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26-Sep-2011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65 </a:t>
                      </a:r>
                      <a:r>
                        <a:rPr lang="en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/min,</a:t>
                      </a:r>
                    </a:p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14-Sep-2017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59 </a:t>
                      </a:r>
                      <a:r>
                        <a:rPr lang="en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/min,</a:t>
                      </a:r>
                    </a:p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30-Jun-2012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02122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r>
                        <a:rPr lang="en" dirty="0"/>
                        <a:t>109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25-Oct-2011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53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02-Oct-2013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59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24-Jan-2012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dirty="0"/>
                        <a:t>47 </a:t>
                      </a:r>
                      <a:r>
                        <a:rPr lang="en" dirty="0" err="1"/>
                        <a:t>nT</a:t>
                      </a:r>
                      <a:r>
                        <a:rPr lang="en" dirty="0"/>
                        <a:t>/min,</a:t>
                      </a:r>
                    </a:p>
                    <a:p>
                      <a:r>
                        <a:rPr lang="en" dirty="0"/>
                        <a:t>13-May-2013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 </a:t>
                      </a:r>
                      <a:r>
                        <a:rPr lang="en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/min,</a:t>
                      </a:r>
                    </a:p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14-Jul-2012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54 </a:t>
                      </a:r>
                      <a:r>
                        <a:rPr lang="en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nT</a:t>
                      </a:r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/min,</a:t>
                      </a:r>
                    </a:p>
                    <a:p>
                      <a:pPr marL="0" algn="l" defTabSz="914400" rtl="0" eaLnBrk="1" latinLnBrk="0" hangingPunct="1"/>
                      <a:r>
                        <a:rPr lang="e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24-May-2013</a:t>
                      </a:r>
                      <a:endParaRPr lang="ru-RU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959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0B01B9-56ED-9E43-A6D4-E2E0A29E17DB}"/>
              </a:ext>
            </a:extLst>
          </p:cNvPr>
          <p:cNvSpPr txBox="1"/>
          <p:nvPr/>
        </p:nvSpPr>
        <p:spPr>
          <a:xfrm>
            <a:off x="9652000" y="634177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*2009-2015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88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A1CDA-E3FF-CE49-ADE9-3ED742BD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"/>
            <a:ext cx="10515600" cy="1325563"/>
          </a:xfrm>
        </p:spPr>
        <p:txBody>
          <a:bodyPr/>
          <a:lstStyle/>
          <a:p>
            <a:r>
              <a:rPr lang="en-US" dirty="0"/>
              <a:t>Raw and </a:t>
            </a:r>
            <a:r>
              <a:rPr lang="en-US" dirty="0" err="1"/>
              <a:t>declustered</a:t>
            </a:r>
            <a:r>
              <a:rPr lang="en-US" dirty="0"/>
              <a:t> activity data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DBA4EC-DC8E-FA42-A4C2-014ED5C6A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50" y="4198483"/>
            <a:ext cx="3194685" cy="2400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FB85B-265A-4348-BC65-B328506A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9" y="1798183"/>
            <a:ext cx="3194685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DD796-9FF5-844B-8A34-59756A2E148E}"/>
              </a:ext>
            </a:extLst>
          </p:cNvPr>
          <p:cNvSpPr txBox="1"/>
          <p:nvPr/>
        </p:nvSpPr>
        <p:spPr>
          <a:xfrm>
            <a:off x="4036765" y="1052239"/>
            <a:ext cx="284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NVS: 195 (1100)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EF9FB-2C2C-6C47-9E55-85B65222BE2D}"/>
              </a:ext>
            </a:extLst>
          </p:cNvPr>
          <p:cNvSpPr txBox="1"/>
          <p:nvPr/>
        </p:nvSpPr>
        <p:spPr>
          <a:xfrm>
            <a:off x="440176" y="1052239"/>
            <a:ext cx="276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BOX: 826 (8511)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8BD28F-8DBA-BE47-ADC3-E365FF9F0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453" y="4310749"/>
            <a:ext cx="3194685" cy="2400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CC03BF-E58D-7546-9224-24E0D86D7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452" y="1798183"/>
            <a:ext cx="3194685" cy="2400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3CC3FE-3EB1-FE42-A70C-856E25036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296" y="4310749"/>
            <a:ext cx="3194685" cy="2400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89F7FC-C1CE-8F4C-B62A-EE03B4139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296" y="1798183"/>
            <a:ext cx="3194685" cy="2400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2EE0B3-6F27-5C4C-A244-67E7B6B3D3B0}"/>
              </a:ext>
            </a:extLst>
          </p:cNvPr>
          <p:cNvSpPr txBox="1"/>
          <p:nvPr/>
        </p:nvSpPr>
        <p:spPr>
          <a:xfrm>
            <a:off x="8172296" y="1052240"/>
            <a:ext cx="284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IRT: 251 (1528)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3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A1CDA-E3FF-CE49-ADE9-3ED742BD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"/>
            <a:ext cx="10515600" cy="1325563"/>
          </a:xfrm>
        </p:spPr>
        <p:txBody>
          <a:bodyPr/>
          <a:lstStyle/>
          <a:p>
            <a:r>
              <a:rPr lang="en-US" dirty="0"/>
              <a:t>Raw and </a:t>
            </a:r>
            <a:r>
              <a:rPr lang="en-US" dirty="0" err="1"/>
              <a:t>declustered</a:t>
            </a:r>
            <a:r>
              <a:rPr lang="en-US" dirty="0"/>
              <a:t> activity data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DBA4EC-DC8E-FA42-A4C2-014ED5C6A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4650" y="4198483"/>
            <a:ext cx="3194685" cy="2400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FB85B-265A-4348-BC65-B328506A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649" y="1798183"/>
            <a:ext cx="3194685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ADD796-9FF5-844B-8A34-59756A2E148E}"/>
              </a:ext>
            </a:extLst>
          </p:cNvPr>
          <p:cNvSpPr txBox="1"/>
          <p:nvPr/>
        </p:nvSpPr>
        <p:spPr>
          <a:xfrm>
            <a:off x="4036765" y="1052239"/>
            <a:ext cx="284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LVV: 170 (605)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EF9FB-2C2C-6C47-9E55-85B65222BE2D}"/>
              </a:ext>
            </a:extLst>
          </p:cNvPr>
          <p:cNvSpPr txBox="1"/>
          <p:nvPr/>
        </p:nvSpPr>
        <p:spPr>
          <a:xfrm>
            <a:off x="440176" y="1052239"/>
            <a:ext cx="276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BOX: 181 (754)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8BD28F-8DBA-BE47-ADC3-E365FF9F09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2453" y="4310749"/>
            <a:ext cx="3194685" cy="2400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CC03BF-E58D-7546-9224-24E0D86D70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62452" y="1798183"/>
            <a:ext cx="3194685" cy="2400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3CC3FE-3EB1-FE42-A70C-856E25036A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172296" y="4310749"/>
            <a:ext cx="3194685" cy="2400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89F7FC-C1CE-8F4C-B62A-EE03B41393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72296" y="1798183"/>
            <a:ext cx="3194685" cy="2400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2EE0B3-6F27-5C4C-A244-67E7B6B3D3B0}"/>
              </a:ext>
            </a:extLst>
          </p:cNvPr>
          <p:cNvSpPr txBox="1"/>
          <p:nvPr/>
        </p:nvSpPr>
        <p:spPr>
          <a:xfrm>
            <a:off x="8172296" y="1052240"/>
            <a:ext cx="284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AAA*: 190 (491)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declustered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events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2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2BF0-DAA0-B248-A67D-B1181EC5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885BB-154D-894B-9E36-960115B8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54309" cy="4351338"/>
          </a:xfrm>
        </p:spPr>
        <p:txBody>
          <a:bodyPr/>
          <a:lstStyle/>
          <a:p>
            <a:r>
              <a:rPr lang="en-US" dirty="0"/>
              <a:t>Analyzed data of 6 observatories (AAA, BOX, IRT, LVV, NVS, PET)</a:t>
            </a:r>
          </a:p>
          <a:p>
            <a:r>
              <a:rPr lang="en-US" dirty="0"/>
              <a:t>1-min and 10-min rate of change activity highly sensitive on regional-scale situation </a:t>
            </a:r>
          </a:p>
          <a:p>
            <a:r>
              <a:rPr lang="en-US" dirty="0"/>
              <a:t>Derived </a:t>
            </a:r>
            <a:r>
              <a:rPr lang="en-US" dirty="0" err="1"/>
              <a:t>declustered</a:t>
            </a:r>
            <a:r>
              <a:rPr lang="en-US" dirty="0"/>
              <a:t> distribution of </a:t>
            </a:r>
            <a:r>
              <a:rPr lang="en-US" dirty="0" err="1"/>
              <a:t>dB</a:t>
            </a:r>
            <a:r>
              <a:rPr lang="en-US" baseline="-25000" dirty="0" err="1"/>
              <a:t>H</a:t>
            </a:r>
            <a:r>
              <a:rPr lang="en-US" dirty="0"/>
              <a:t>/dt can be used to estimate maximum disturbances more accurate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889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592</Words>
  <Application>Microsoft Macintosh PowerPoint</Application>
  <PresentationFormat>Широкоэкранный</PresentationFormat>
  <Paragraphs>179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Extreme-value magnetic events on the territory of Russia derived from ground-based observations during the 24th solar cycle </vt:lpstr>
      <vt:lpstr>Solar Cycle 24</vt:lpstr>
      <vt:lpstr>Geomagnetic observatories and stations data</vt:lpstr>
      <vt:lpstr>Geomagnetic observatories and stations</vt:lpstr>
      <vt:lpstr>Distribution 1 min first differences in horizontal intensity </vt:lpstr>
      <vt:lpstr>Top disturbances in horizontal intensivity</vt:lpstr>
      <vt:lpstr>Raw and declustered activity data</vt:lpstr>
      <vt:lpstr>Raw and declustered activity data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Extreme-value magnetic events on the territory of Russia derived from ground-based observations during the 24th solar cycle </dc:title>
  <dc:creator>Дмитрий Кудин</dc:creator>
  <cp:lastModifiedBy>Дмитрий Кудин</cp:lastModifiedBy>
  <cp:revision>5</cp:revision>
  <dcterms:created xsi:type="dcterms:W3CDTF">2021-09-28T20:39:18Z</dcterms:created>
  <dcterms:modified xsi:type="dcterms:W3CDTF">2021-10-04T07:58:05Z</dcterms:modified>
</cp:coreProperties>
</file>