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9" r:id="rId3"/>
    <p:sldId id="262" r:id="rId4"/>
    <p:sldId id="263" r:id="rId5"/>
    <p:sldId id="258" r:id="rId6"/>
    <p:sldId id="268" r:id="rId7"/>
    <p:sldId id="260" r:id="rId8"/>
    <p:sldId id="269" r:id="rId9"/>
    <p:sldId id="264" r:id="rId10"/>
    <p:sldId id="265" r:id="rId11"/>
    <p:sldId id="266" r:id="rId12"/>
    <p:sldId id="270" r:id="rId13"/>
    <p:sldId id="267"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4186" autoAdjust="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F2A4B25-4045-4692-ADE0-EC0A3DFC585D}" type="datetimeFigureOut">
              <a:rPr lang="ru-RU" smtClean="0"/>
              <a:t>28.09.2020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2ADF3D8-478E-4194-951A-930EBE1124BD}" type="slidenum">
              <a:rPr lang="ru-RU" smtClean="0"/>
              <a:t>‹#›</a:t>
            </a:fld>
            <a:endParaRPr lang="ru-RU"/>
          </a:p>
        </p:txBody>
      </p:sp>
    </p:spTree>
    <p:extLst>
      <p:ext uri="{BB962C8B-B14F-4D97-AF65-F5344CB8AC3E}">
        <p14:creationId xmlns:p14="http://schemas.microsoft.com/office/powerpoint/2010/main" val="3578861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F2A4B25-4045-4692-ADE0-EC0A3DFC585D}" type="datetimeFigureOut">
              <a:rPr lang="ru-RU" smtClean="0"/>
              <a:t>28.09.2020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2ADF3D8-478E-4194-951A-930EBE1124BD}" type="slidenum">
              <a:rPr lang="ru-RU" smtClean="0"/>
              <a:t>‹#›</a:t>
            </a:fld>
            <a:endParaRPr lang="ru-RU"/>
          </a:p>
        </p:txBody>
      </p:sp>
    </p:spTree>
    <p:extLst>
      <p:ext uri="{BB962C8B-B14F-4D97-AF65-F5344CB8AC3E}">
        <p14:creationId xmlns:p14="http://schemas.microsoft.com/office/powerpoint/2010/main" val="2223085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F2A4B25-4045-4692-ADE0-EC0A3DFC585D}" type="datetimeFigureOut">
              <a:rPr lang="ru-RU" smtClean="0"/>
              <a:t>28.09.2020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2ADF3D8-478E-4194-951A-930EBE1124BD}" type="slidenum">
              <a:rPr lang="ru-RU" smtClean="0"/>
              <a:t>‹#›</a:t>
            </a:fld>
            <a:endParaRPr lang="ru-RU"/>
          </a:p>
        </p:txBody>
      </p:sp>
    </p:spTree>
    <p:extLst>
      <p:ext uri="{BB962C8B-B14F-4D97-AF65-F5344CB8AC3E}">
        <p14:creationId xmlns:p14="http://schemas.microsoft.com/office/powerpoint/2010/main" val="2956833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F2A4B25-4045-4692-ADE0-EC0A3DFC585D}" type="datetimeFigureOut">
              <a:rPr lang="ru-RU" smtClean="0"/>
              <a:t>28.09.2020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2ADF3D8-478E-4194-951A-930EBE1124BD}" type="slidenum">
              <a:rPr lang="ru-RU" smtClean="0"/>
              <a:t>‹#›</a:t>
            </a:fld>
            <a:endParaRPr lang="ru-RU"/>
          </a:p>
        </p:txBody>
      </p:sp>
    </p:spTree>
    <p:extLst>
      <p:ext uri="{BB962C8B-B14F-4D97-AF65-F5344CB8AC3E}">
        <p14:creationId xmlns:p14="http://schemas.microsoft.com/office/powerpoint/2010/main" val="2363746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F2A4B25-4045-4692-ADE0-EC0A3DFC585D}" type="datetimeFigureOut">
              <a:rPr lang="ru-RU" smtClean="0"/>
              <a:t>28.09.2020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2ADF3D8-478E-4194-951A-930EBE1124BD}" type="slidenum">
              <a:rPr lang="ru-RU" smtClean="0"/>
              <a:t>‹#›</a:t>
            </a:fld>
            <a:endParaRPr lang="ru-RU"/>
          </a:p>
        </p:txBody>
      </p:sp>
    </p:spTree>
    <p:extLst>
      <p:ext uri="{BB962C8B-B14F-4D97-AF65-F5344CB8AC3E}">
        <p14:creationId xmlns:p14="http://schemas.microsoft.com/office/powerpoint/2010/main" val="2019606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F2A4B25-4045-4692-ADE0-EC0A3DFC585D}" type="datetimeFigureOut">
              <a:rPr lang="ru-RU" smtClean="0"/>
              <a:t>28.09.2020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2ADF3D8-478E-4194-951A-930EBE1124BD}" type="slidenum">
              <a:rPr lang="ru-RU" smtClean="0"/>
              <a:t>‹#›</a:t>
            </a:fld>
            <a:endParaRPr lang="ru-RU"/>
          </a:p>
        </p:txBody>
      </p:sp>
    </p:spTree>
    <p:extLst>
      <p:ext uri="{BB962C8B-B14F-4D97-AF65-F5344CB8AC3E}">
        <p14:creationId xmlns:p14="http://schemas.microsoft.com/office/powerpoint/2010/main" val="2303589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F2A4B25-4045-4692-ADE0-EC0A3DFC585D}" type="datetimeFigureOut">
              <a:rPr lang="ru-RU" smtClean="0"/>
              <a:t>28.09.2020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2ADF3D8-478E-4194-951A-930EBE1124BD}" type="slidenum">
              <a:rPr lang="ru-RU" smtClean="0"/>
              <a:t>‹#›</a:t>
            </a:fld>
            <a:endParaRPr lang="ru-RU"/>
          </a:p>
        </p:txBody>
      </p:sp>
    </p:spTree>
    <p:extLst>
      <p:ext uri="{BB962C8B-B14F-4D97-AF65-F5344CB8AC3E}">
        <p14:creationId xmlns:p14="http://schemas.microsoft.com/office/powerpoint/2010/main" val="59432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F2A4B25-4045-4692-ADE0-EC0A3DFC585D}" type="datetimeFigureOut">
              <a:rPr lang="ru-RU" smtClean="0"/>
              <a:t>28.09.2020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2ADF3D8-478E-4194-951A-930EBE1124BD}" type="slidenum">
              <a:rPr lang="ru-RU" smtClean="0"/>
              <a:t>‹#›</a:t>
            </a:fld>
            <a:endParaRPr lang="ru-RU"/>
          </a:p>
        </p:txBody>
      </p:sp>
    </p:spTree>
    <p:extLst>
      <p:ext uri="{BB962C8B-B14F-4D97-AF65-F5344CB8AC3E}">
        <p14:creationId xmlns:p14="http://schemas.microsoft.com/office/powerpoint/2010/main" val="238802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F2A4B25-4045-4692-ADE0-EC0A3DFC585D}" type="datetimeFigureOut">
              <a:rPr lang="ru-RU" smtClean="0"/>
              <a:t>28.09.2020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2ADF3D8-478E-4194-951A-930EBE1124BD}" type="slidenum">
              <a:rPr lang="ru-RU" smtClean="0"/>
              <a:t>‹#›</a:t>
            </a:fld>
            <a:endParaRPr lang="ru-RU"/>
          </a:p>
        </p:txBody>
      </p:sp>
    </p:spTree>
    <p:extLst>
      <p:ext uri="{BB962C8B-B14F-4D97-AF65-F5344CB8AC3E}">
        <p14:creationId xmlns:p14="http://schemas.microsoft.com/office/powerpoint/2010/main" val="3244582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F2A4B25-4045-4692-ADE0-EC0A3DFC585D}" type="datetimeFigureOut">
              <a:rPr lang="ru-RU" smtClean="0"/>
              <a:t>28.09.2020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2ADF3D8-478E-4194-951A-930EBE1124BD}" type="slidenum">
              <a:rPr lang="ru-RU" smtClean="0"/>
              <a:t>‹#›</a:t>
            </a:fld>
            <a:endParaRPr lang="ru-RU"/>
          </a:p>
        </p:txBody>
      </p:sp>
    </p:spTree>
    <p:extLst>
      <p:ext uri="{BB962C8B-B14F-4D97-AF65-F5344CB8AC3E}">
        <p14:creationId xmlns:p14="http://schemas.microsoft.com/office/powerpoint/2010/main" val="2674129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F2A4B25-4045-4692-ADE0-EC0A3DFC585D}" type="datetimeFigureOut">
              <a:rPr lang="ru-RU" smtClean="0"/>
              <a:t>28.09.2020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2ADF3D8-478E-4194-951A-930EBE1124BD}" type="slidenum">
              <a:rPr lang="ru-RU" smtClean="0"/>
              <a:t>‹#›</a:t>
            </a:fld>
            <a:endParaRPr lang="ru-RU"/>
          </a:p>
        </p:txBody>
      </p:sp>
    </p:spTree>
    <p:extLst>
      <p:ext uri="{BB962C8B-B14F-4D97-AF65-F5344CB8AC3E}">
        <p14:creationId xmlns:p14="http://schemas.microsoft.com/office/powerpoint/2010/main" val="35083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A4B25-4045-4692-ADE0-EC0A3DFC585D}" type="datetimeFigureOut">
              <a:rPr lang="ru-RU" smtClean="0"/>
              <a:t>28.09.2020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DF3D8-478E-4194-951A-930EBE1124BD}" type="slidenum">
              <a:rPr lang="ru-RU" smtClean="0"/>
              <a:t>‹#›</a:t>
            </a:fld>
            <a:endParaRPr lang="ru-RU"/>
          </a:p>
        </p:txBody>
      </p:sp>
    </p:spTree>
    <p:extLst>
      <p:ext uri="{BB962C8B-B14F-4D97-AF65-F5344CB8AC3E}">
        <p14:creationId xmlns:p14="http://schemas.microsoft.com/office/powerpoint/2010/main" val="3667604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57200" y="2828836"/>
            <a:ext cx="11388436" cy="1754326"/>
          </a:xfrm>
          <a:prstGeom prst="rect">
            <a:avLst/>
          </a:prstGeom>
        </p:spPr>
        <p:txBody>
          <a:bodyPr wrap="square">
            <a:spAutoFit/>
          </a:bodyPr>
          <a:lstStyle/>
          <a:p>
            <a:pPr algn="ctr"/>
            <a:r>
              <a:rPr lang="en-US" b="1" dirty="0" smtClean="0"/>
              <a:t>2.33 - </a:t>
            </a:r>
            <a:r>
              <a:rPr lang="en-US" b="1" dirty="0" err="1" smtClean="0"/>
              <a:t>Semakov</a:t>
            </a:r>
            <a:r>
              <a:rPr lang="en-US" b="1" dirty="0" smtClean="0"/>
              <a:t> </a:t>
            </a:r>
            <a:r>
              <a:rPr lang="en-US" b="1" dirty="0"/>
              <a:t>N.N.</a:t>
            </a:r>
            <a:r>
              <a:rPr lang="en-US" b="1" baseline="30000" dirty="0"/>
              <a:t>1,2*</a:t>
            </a:r>
            <a:r>
              <a:rPr lang="en-US" b="1" dirty="0"/>
              <a:t>, </a:t>
            </a:r>
            <a:r>
              <a:rPr lang="en-US" b="1" dirty="0" err="1"/>
              <a:t>Kovalev</a:t>
            </a:r>
            <a:r>
              <a:rPr lang="en-US" b="1" dirty="0"/>
              <a:t> A.A.</a:t>
            </a:r>
            <a:r>
              <a:rPr lang="en-US" b="1" baseline="30000" dirty="0"/>
              <a:t>1</a:t>
            </a:r>
            <a:r>
              <a:rPr lang="en-US" b="1" dirty="0"/>
              <a:t>, Pavlov A.F.</a:t>
            </a:r>
            <a:r>
              <a:rPr lang="en-US" b="1" baseline="30000" dirty="0"/>
              <a:t>1,2</a:t>
            </a:r>
            <a:r>
              <a:rPr lang="en-US" b="1" dirty="0"/>
              <a:t>, </a:t>
            </a:r>
            <a:r>
              <a:rPr lang="en-US" b="1" dirty="0" err="1"/>
              <a:t>Fedotova</a:t>
            </a:r>
            <a:r>
              <a:rPr lang="en-US" b="1" dirty="0"/>
              <a:t> O.I.</a:t>
            </a:r>
            <a:r>
              <a:rPr lang="en-US" b="1" baseline="30000" dirty="0"/>
              <a:t>1</a:t>
            </a:r>
            <a:endParaRPr lang="ru-RU" b="1" dirty="0"/>
          </a:p>
          <a:p>
            <a:pPr algn="ctr"/>
            <a:r>
              <a:rPr lang="en-US" i="1" dirty="0"/>
              <a:t>1 - Institute of Petroleum Geology and Geophysics SB RAS, Russia, </a:t>
            </a:r>
          </a:p>
          <a:p>
            <a:pPr algn="ctr"/>
            <a:r>
              <a:rPr lang="en-US" i="1" dirty="0"/>
              <a:t>2 - Novosibirsk State University, </a:t>
            </a:r>
            <a:r>
              <a:rPr lang="en-US" i="1" dirty="0" smtClean="0"/>
              <a:t>Russia</a:t>
            </a:r>
          </a:p>
          <a:p>
            <a:pPr algn="ctr"/>
            <a:endParaRPr lang="en-US" i="1" dirty="0" smtClean="0"/>
          </a:p>
          <a:p>
            <a:pPr algn="ctr"/>
            <a:r>
              <a:rPr lang="en-US" b="1" dirty="0"/>
              <a:t>Moving daily average of the hourly magnetic field values - the example of usage at Novosibirsk Observatory during 2011 (results and prospects)</a:t>
            </a:r>
            <a:endParaRPr lang="ru-RU" i="1" dirty="0"/>
          </a:p>
        </p:txBody>
      </p:sp>
    </p:spTree>
    <p:extLst>
      <p:ext uri="{BB962C8B-B14F-4D97-AF65-F5344CB8AC3E}">
        <p14:creationId xmlns:p14="http://schemas.microsoft.com/office/powerpoint/2010/main" val="1856789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460500"/>
          </a:xfrm>
        </p:spPr>
        <p:txBody>
          <a:bodyPr>
            <a:normAutofit fontScale="90000"/>
          </a:bodyPr>
          <a:lstStyle/>
          <a:p>
            <a:pPr algn="ctr"/>
            <a:r>
              <a:rPr lang="en-US" sz="2200" dirty="0" smtClean="0"/>
              <a:t>The </a:t>
            </a:r>
            <a:r>
              <a:rPr lang="en-US" sz="2200" dirty="0"/>
              <a:t>movement of the magnetic pole from 6 to 16 March 2011 and from 11 to 21 January 1995 against the background of the curve of its annual movement according to the </a:t>
            </a:r>
            <a:r>
              <a:rPr lang="en-US" sz="2200" dirty="0" err="1"/>
              <a:t>Memambetsu</a:t>
            </a:r>
            <a:r>
              <a:rPr lang="en-US" sz="2200" dirty="0"/>
              <a:t> </a:t>
            </a:r>
            <a:r>
              <a:rPr lang="en-US" sz="2200" dirty="0" smtClean="0"/>
              <a:t>Observatory data</a:t>
            </a:r>
            <a:r>
              <a:rPr lang="ru-RU" dirty="0"/>
              <a:t/>
            </a:r>
            <a:br>
              <a:rPr lang="ru-RU" dirty="0"/>
            </a:br>
            <a:endParaRPr lang="ru-RU" dirty="0"/>
          </a:p>
        </p:txBody>
      </p:sp>
      <p:pic>
        <p:nvPicPr>
          <p:cNvPr id="4" name="Объект 3" descr="D:\предвестники\VMP MMB.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600200"/>
            <a:ext cx="10247052" cy="4585555"/>
          </a:xfrm>
          <a:prstGeom prst="rect">
            <a:avLst/>
          </a:prstGeom>
          <a:noFill/>
          <a:ln>
            <a:noFill/>
          </a:ln>
        </p:spPr>
      </p:pic>
    </p:spTree>
    <p:extLst>
      <p:ext uri="{BB962C8B-B14F-4D97-AF65-F5344CB8AC3E}">
        <p14:creationId xmlns:p14="http://schemas.microsoft.com/office/powerpoint/2010/main" val="3844449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idx="4294967295"/>
          </p:nvPr>
        </p:nvSpPr>
        <p:spPr>
          <a:xfrm>
            <a:off x="0" y="-1"/>
            <a:ext cx="10872788" cy="6030913"/>
          </a:xfrm>
        </p:spPr>
        <p:txBody>
          <a:bodyPr>
            <a:normAutofit fontScale="90000"/>
          </a:bodyPr>
          <a:lstStyle/>
          <a:p>
            <a:pPr>
              <a:lnSpc>
                <a:spcPct val="115000"/>
              </a:lnSpc>
              <a:spcAft>
                <a:spcPts val="100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7200"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7200" dirty="0" smtClean="0">
                <a:effectLst/>
                <a:latin typeface="Calibri" panose="020F0502020204030204" pitchFamily="34" charset="0"/>
                <a:ea typeface="Calibri" panose="020F0502020204030204" pitchFamily="34" charset="0"/>
                <a:cs typeface="Times New Roman" panose="02020603050405020304" pitchFamily="18" charset="0"/>
              </a:rPr>
            </a:br>
            <a:r>
              <a:rPr lang="en-US" sz="2200" b="1" u="sng" dirty="0">
                <a:latin typeface="Calibri" panose="020F0502020204030204" pitchFamily="34" charset="0"/>
                <a:ea typeface="Calibri" panose="020F0502020204030204" pitchFamily="34" charset="0"/>
                <a:cs typeface="Times New Roman" panose="02020603050405020304" pitchFamily="18" charset="0"/>
              </a:rPr>
              <a:t>Conclusions</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en-US" sz="2200" dirty="0">
                <a:latin typeface="Calibri" panose="020F0502020204030204" pitchFamily="34" charset="0"/>
                <a:ea typeface="Calibri" panose="020F0502020204030204" pitchFamily="34" charset="0"/>
                <a:cs typeface="Times New Roman" panose="02020603050405020304" pitchFamily="18" charset="0"/>
              </a:rPr>
              <a:t>1. As possible geomagnetic harbingers of strong earthquakes it is advisable to consider integral power and angular characteristics of the magnetic field: the local magnetic constant and coordinates of virtual magnetic poles.</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en-US" sz="2200" dirty="0">
                <a:latin typeface="Calibri" panose="020F0502020204030204" pitchFamily="34" charset="0"/>
                <a:ea typeface="Calibri" panose="020F0502020204030204" pitchFamily="34" charset="0"/>
                <a:cs typeface="Times New Roman" panose="02020603050405020304" pitchFamily="18" charset="0"/>
              </a:rPr>
              <a:t>2. Most informative and optimal in practical terms are the "sliding" (in a step of 1 hour) average daily values of the above parameters.</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en-US" sz="2200" dirty="0">
                <a:latin typeface="Calibri" panose="020F0502020204030204" pitchFamily="34" charset="0"/>
                <a:ea typeface="Calibri" panose="020F0502020204030204" pitchFamily="34" charset="0"/>
                <a:cs typeface="Times New Roman" panose="02020603050405020304" pitchFamily="18" charset="0"/>
              </a:rPr>
              <a:t>3. The Great earthquake of Eastern Japan, which occurred at 6 o'clock world time on March 11, 2011, was preceded by a decrease in for several tens of hours of moving average daily values of local magnetic constant in all the nearest magnetic observatories of Japan, China and Siberia.</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en-US" sz="2200" dirty="0">
                <a:latin typeface="Calibri" panose="020F0502020204030204" pitchFamily="34" charset="0"/>
                <a:ea typeface="Calibri" panose="020F0502020204030204" pitchFamily="34" charset="0"/>
                <a:cs typeface="Times New Roman" panose="02020603050405020304" pitchFamily="18" charset="0"/>
              </a:rPr>
              <a:t>4. The average daily speeds of virtual magnetic poles increase significantly a few tens of hours before a major earthquake and fall to their previous values in about the same time.</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en-US" sz="2200" dirty="0">
                <a:latin typeface="Calibri" panose="020F0502020204030204" pitchFamily="34" charset="0"/>
                <a:ea typeface="Calibri" panose="020F0502020204030204" pitchFamily="34" charset="0"/>
                <a:cs typeface="Times New Roman" panose="02020603050405020304" pitchFamily="18" charset="0"/>
              </a:rPr>
              <a:t>5. In order to monitor possible geomagnetic harbingers of large earthquakes, continuous monitoring of moving averages of local magnetic constant and real-time coordinates of virtual magnetic poles is necessary.</a:t>
            </a:r>
            <a:r>
              <a:rPr lang="ru-RU" dirty="0">
                <a:latin typeface="Calibri" panose="020F0502020204030204" pitchFamily="34" charset="0"/>
                <a:ea typeface="Calibri" panose="020F0502020204030204" pitchFamily="34" charset="0"/>
                <a:cs typeface="Times New Roman" panose="02020603050405020304" pitchFamily="18" charset="0"/>
              </a:rPr>
              <a:t/>
            </a:r>
            <a:br>
              <a:rPr lang="ru-RU"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Tree>
    <p:extLst>
      <p:ext uri="{BB962C8B-B14F-4D97-AF65-F5344CB8AC3E}">
        <p14:creationId xmlns:p14="http://schemas.microsoft.com/office/powerpoint/2010/main" val="3274306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68218" y="378691"/>
            <a:ext cx="8275782" cy="6771084"/>
          </a:xfrm>
          <a:prstGeom prst="rect">
            <a:avLst/>
          </a:prstGeom>
        </p:spPr>
        <p:txBody>
          <a:bodyPr wrap="square">
            <a:spAutoFit/>
          </a:bodyPr>
          <a:lstStyle/>
          <a:p>
            <a:r>
              <a:rPr lang="ru-RU" b="1" u="sng" dirty="0">
                <a:latin typeface="Calibri" panose="020F0502020204030204" pitchFamily="34" charset="0"/>
                <a:ea typeface="Calibri" panose="020F0502020204030204" pitchFamily="34" charset="0"/>
                <a:cs typeface="Times New Roman" panose="02020603050405020304" pitchFamily="18" charset="0"/>
              </a:rPr>
              <a:t>Выводы</a:t>
            </a:r>
            <a:r>
              <a:rPr lang="ru-RU" b="1" dirty="0">
                <a:latin typeface="Calibri" panose="020F0502020204030204" pitchFamily="34" charset="0"/>
                <a:ea typeface="Calibri" panose="020F0502020204030204" pitchFamily="34" charset="0"/>
                <a:cs typeface="Times New Roman" panose="02020603050405020304" pitchFamily="18" charset="0"/>
              </a:rPr>
              <a:t/>
            </a:r>
            <a:br>
              <a:rPr lang="ru-RU" b="1" dirty="0">
                <a:latin typeface="Calibri" panose="020F0502020204030204" pitchFamily="34" charset="0"/>
                <a:ea typeface="Calibri" panose="020F0502020204030204" pitchFamily="34" charset="0"/>
                <a:cs typeface="Times New Roman" panose="02020603050405020304" pitchFamily="18" charset="0"/>
              </a:rPr>
            </a:br>
            <a:r>
              <a:rPr lang="ru-RU" sz="2000" i="1" dirty="0">
                <a:latin typeface="Calibri" panose="020F0502020204030204" pitchFamily="34" charset="0"/>
                <a:ea typeface="Calibri" panose="020F0502020204030204" pitchFamily="34" charset="0"/>
                <a:cs typeface="Times New Roman" panose="02020603050405020304" pitchFamily="18" charset="0"/>
              </a:rPr>
              <a:t>1. В качестве геомагнитных предвестников крупных землетрясений следует обратить внимание на такие интегральные силовые и угловые характеристики магнитного поля как локальная магнитная постоянная и координаты расчетных магнитных полюсов.</a:t>
            </a:r>
            <a:br>
              <a:rPr lang="ru-RU" sz="2000" i="1" dirty="0">
                <a:latin typeface="Calibri" panose="020F0502020204030204" pitchFamily="34" charset="0"/>
                <a:ea typeface="Calibri" panose="020F0502020204030204" pitchFamily="34" charset="0"/>
                <a:cs typeface="Times New Roman" panose="02020603050405020304" pitchFamily="18" charset="0"/>
              </a:rPr>
            </a:br>
            <a:r>
              <a:rPr lang="ru-RU" sz="2000" i="1" dirty="0">
                <a:latin typeface="Calibri" panose="020F0502020204030204" pitchFamily="34" charset="0"/>
                <a:ea typeface="Calibri" panose="020F0502020204030204" pitchFamily="34" charset="0"/>
                <a:cs typeface="Times New Roman" panose="02020603050405020304" pitchFamily="18" charset="0"/>
              </a:rPr>
              <a:t>2. Наиболее информативным и оптимальным в прогнозном смысле представляется анализ скользящих суточных значений этих параметров </a:t>
            </a:r>
            <a:endParaRPr lang="ru-RU" sz="2000" i="1" dirty="0" smtClean="0">
              <a:latin typeface="Calibri" panose="020F0502020204030204" pitchFamily="34" charset="0"/>
              <a:ea typeface="Calibri" panose="020F0502020204030204" pitchFamily="34" charset="0"/>
              <a:cs typeface="Times New Roman" panose="02020603050405020304" pitchFamily="18" charset="0"/>
            </a:endParaRPr>
          </a:p>
          <a:p>
            <a:r>
              <a:rPr lang="ru-RU" sz="2000" i="1" dirty="0">
                <a:latin typeface="Calibri" panose="020F0502020204030204" pitchFamily="34" charset="0"/>
                <a:ea typeface="Calibri" panose="020F0502020204030204" pitchFamily="34" charset="0"/>
                <a:cs typeface="Times New Roman" panose="02020603050405020304" pitchFamily="18" charset="0"/>
              </a:rPr>
              <a:t>3. Великому землетрясению Восточной Японии предшествовало постепенное уменьшение локальной магнитной постоянной в течение нескольких десятков часов во всех ближайших обсерваториях Японии, Сибири и Восточного Китая.</a:t>
            </a:r>
            <a:br>
              <a:rPr lang="ru-RU" sz="2000" i="1" dirty="0">
                <a:latin typeface="Calibri" panose="020F0502020204030204" pitchFamily="34" charset="0"/>
                <a:ea typeface="Calibri" panose="020F0502020204030204" pitchFamily="34" charset="0"/>
                <a:cs typeface="Times New Roman" panose="02020603050405020304" pitchFamily="18" charset="0"/>
              </a:rPr>
            </a:br>
            <a:r>
              <a:rPr lang="ru-RU" sz="2000" i="1" dirty="0">
                <a:latin typeface="Calibri" panose="020F0502020204030204" pitchFamily="34" charset="0"/>
                <a:ea typeface="Calibri" panose="020F0502020204030204" pitchFamily="34" charset="0"/>
                <a:cs typeface="Times New Roman" panose="02020603050405020304" pitchFamily="18" charset="0"/>
              </a:rPr>
              <a:t>4. В этот же период происходил существенный рост скорости перемещения расчетных магнитных полюсов и последующее ее снижение</a:t>
            </a:r>
            <a:r>
              <a:rPr lang="ru-RU" sz="2000" i="1" dirty="0" smtClean="0">
                <a:latin typeface="Calibri" panose="020F0502020204030204" pitchFamily="34" charset="0"/>
                <a:ea typeface="Calibri" panose="020F0502020204030204" pitchFamily="34" charset="0"/>
                <a:cs typeface="Times New Roman" panose="02020603050405020304" pitchFamily="18" charset="0"/>
              </a:rPr>
              <a:t>.</a:t>
            </a:r>
          </a:p>
          <a:p>
            <a:r>
              <a:rPr lang="ru-RU" sz="2000" i="1" dirty="0">
                <a:latin typeface="Calibri" panose="020F0502020204030204" pitchFamily="34" charset="0"/>
                <a:ea typeface="Calibri" panose="020F0502020204030204" pitchFamily="34" charset="0"/>
                <a:cs typeface="Times New Roman" panose="02020603050405020304" pitchFamily="18" charset="0"/>
              </a:rPr>
              <a:t>5. Для изучения </a:t>
            </a:r>
            <a:r>
              <a:rPr lang="ru-RU" sz="2000" i="1" dirty="0" smtClean="0">
                <a:latin typeface="Calibri" panose="020F0502020204030204" pitchFamily="34" charset="0"/>
                <a:ea typeface="Calibri" panose="020F0502020204030204" pitchFamily="34" charset="0"/>
                <a:cs typeface="Times New Roman" panose="02020603050405020304" pitchFamily="18" charset="0"/>
              </a:rPr>
              <a:t>и использования возможных </a:t>
            </a:r>
            <a:r>
              <a:rPr lang="ru-RU" sz="2000" i="1" dirty="0">
                <a:latin typeface="Calibri" panose="020F0502020204030204" pitchFamily="34" charset="0"/>
                <a:ea typeface="Calibri" panose="020F0502020204030204" pitchFamily="34" charset="0"/>
                <a:cs typeface="Times New Roman" panose="02020603050405020304" pitchFamily="18" charset="0"/>
              </a:rPr>
              <a:t>геомагнитных предвестников крупных землетрясений нужно </a:t>
            </a:r>
            <a:r>
              <a:rPr lang="ru-RU" sz="2000" i="1" dirty="0" smtClean="0">
                <a:latin typeface="Calibri" panose="020F0502020204030204" pitchFamily="34" charset="0"/>
                <a:ea typeface="Calibri" panose="020F0502020204030204" pitchFamily="34" charset="0"/>
                <a:cs typeface="Times New Roman" panose="02020603050405020304" pitchFamily="18" charset="0"/>
              </a:rPr>
              <a:t>вычислять и отслеживать </a:t>
            </a:r>
            <a:r>
              <a:rPr lang="ru-RU" sz="2000" i="1" dirty="0">
                <a:latin typeface="Calibri" panose="020F0502020204030204" pitchFamily="34" charset="0"/>
                <a:ea typeface="Calibri" panose="020F0502020204030204" pitchFamily="34" charset="0"/>
                <a:cs typeface="Times New Roman" panose="02020603050405020304" pitchFamily="18" charset="0"/>
              </a:rPr>
              <a:t>в </a:t>
            </a:r>
            <a:r>
              <a:rPr lang="ru-RU" sz="2000" i="1" dirty="0" smtClean="0">
                <a:latin typeface="Calibri" panose="020F0502020204030204" pitchFamily="34" charset="0"/>
                <a:ea typeface="Calibri" panose="020F0502020204030204" pitchFamily="34" charset="0"/>
                <a:cs typeface="Times New Roman" panose="02020603050405020304" pitchFamily="18" charset="0"/>
              </a:rPr>
              <a:t>минутном режиме реального </a:t>
            </a:r>
            <a:r>
              <a:rPr lang="ru-RU" sz="2000" i="1" dirty="0">
                <a:latin typeface="Calibri" panose="020F0502020204030204" pitchFamily="34" charset="0"/>
                <a:ea typeface="Calibri" panose="020F0502020204030204" pitchFamily="34" charset="0"/>
                <a:cs typeface="Times New Roman" panose="02020603050405020304" pitchFamily="18" charset="0"/>
              </a:rPr>
              <a:t>времени скользящие суточные значения локальной магнитной постоянной и координат магнитных полюсов.</a:t>
            </a:r>
            <a:br>
              <a:rPr lang="ru-RU" sz="2000" i="1" dirty="0">
                <a:latin typeface="Calibri" panose="020F0502020204030204" pitchFamily="34" charset="0"/>
                <a:ea typeface="Calibri" panose="020F0502020204030204" pitchFamily="34" charset="0"/>
                <a:cs typeface="Times New Roman" panose="02020603050405020304" pitchFamily="18" charset="0"/>
              </a:rPr>
            </a:br>
            <a:r>
              <a:rPr lang="en-US" i="1" dirty="0">
                <a:latin typeface="Calibri" panose="020F0502020204030204" pitchFamily="34" charset="0"/>
                <a:ea typeface="Calibri" panose="020F0502020204030204" pitchFamily="34" charset="0"/>
                <a:cs typeface="Times New Roman" panose="02020603050405020304" pitchFamily="18" charset="0"/>
              </a:rPr>
              <a:t/>
            </a:r>
            <a:br>
              <a:rPr lang="en-US" i="1" dirty="0">
                <a:latin typeface="Calibri" panose="020F0502020204030204" pitchFamily="34" charset="0"/>
                <a:ea typeface="Calibri" panose="020F0502020204030204" pitchFamily="34" charset="0"/>
                <a:cs typeface="Times New Roman" panose="02020603050405020304" pitchFamily="18" charset="0"/>
              </a:rPr>
            </a:br>
            <a:endParaRPr lang="ru-RU" i="1" dirty="0"/>
          </a:p>
        </p:txBody>
      </p:sp>
    </p:spTree>
    <p:extLst>
      <p:ext uri="{BB962C8B-B14F-4D97-AF65-F5344CB8AC3E}">
        <p14:creationId xmlns:p14="http://schemas.microsoft.com/office/powerpoint/2010/main" val="3456062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081454"/>
            <a:ext cx="10515600" cy="2883877"/>
          </a:xfrm>
        </p:spPr>
        <p:txBody>
          <a:bodyPr>
            <a:normAutofit/>
          </a:bodyPr>
          <a:lstStyle/>
          <a:p>
            <a:r>
              <a:rPr lang="en-US" sz="3100" dirty="0" smtClean="0"/>
              <a:t>All </a:t>
            </a:r>
            <a:r>
              <a:rPr lang="en-US" sz="3100" dirty="0"/>
              <a:t>authors </a:t>
            </a:r>
            <a:r>
              <a:rPr lang="en-US" sz="3100" dirty="0" smtClean="0"/>
              <a:t>thanks employees </a:t>
            </a:r>
            <a:r>
              <a:rPr lang="en-US" sz="3100" dirty="0"/>
              <a:t>of magnetic observatories whose data used to calculate the </a:t>
            </a:r>
            <a:r>
              <a:rPr lang="en-US" sz="3100" dirty="0" smtClean="0"/>
              <a:t>geographic coordinates </a:t>
            </a:r>
            <a:r>
              <a:rPr lang="en-US" sz="3100" dirty="0"/>
              <a:t>of magnetic poles and </a:t>
            </a:r>
            <a:r>
              <a:rPr lang="en-US" sz="3100" dirty="0" smtClean="0"/>
              <a:t>the value of local </a:t>
            </a:r>
            <a:r>
              <a:rPr lang="en-US" sz="3100" dirty="0"/>
              <a:t>magnetic constant.</a:t>
            </a:r>
            <a:r>
              <a:rPr lang="ru-RU" dirty="0"/>
              <a:t/>
            </a:r>
            <a:br>
              <a:rPr lang="ru-RU" dirty="0"/>
            </a:br>
            <a:endParaRPr lang="ru-RU" dirty="0"/>
          </a:p>
        </p:txBody>
      </p:sp>
      <p:sp>
        <p:nvSpPr>
          <p:cNvPr id="3" name="Текст 2"/>
          <p:cNvSpPr>
            <a:spLocks noGrp="1"/>
          </p:cNvSpPr>
          <p:nvPr>
            <p:ph type="body" idx="1"/>
          </p:nvPr>
        </p:nvSpPr>
        <p:spPr>
          <a:xfrm>
            <a:off x="717756" y="4589463"/>
            <a:ext cx="10097728" cy="1500187"/>
          </a:xfrm>
        </p:spPr>
        <p:txBody>
          <a:bodyPr/>
          <a:lstStyle/>
          <a:p>
            <a:r>
              <a:rPr lang="en-US" dirty="0" smtClean="0"/>
              <a:t>                                               </a:t>
            </a:r>
            <a:r>
              <a:rPr lang="en-US" sz="3200" dirty="0" smtClean="0"/>
              <a:t>Thank your for attention!</a:t>
            </a:r>
            <a:endParaRPr lang="ru-RU" sz="3200" dirty="0"/>
          </a:p>
        </p:txBody>
      </p:sp>
    </p:spTree>
    <p:extLst>
      <p:ext uri="{BB962C8B-B14F-4D97-AF65-F5344CB8AC3E}">
        <p14:creationId xmlns:p14="http://schemas.microsoft.com/office/powerpoint/2010/main" val="1289815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1850" y="272562"/>
            <a:ext cx="10515600" cy="2277207"/>
          </a:xfrm>
        </p:spPr>
        <p:txBody>
          <a:bodyPr>
            <a:normAutofit/>
          </a:bodyPr>
          <a:lstStyle/>
          <a:p>
            <a:pPr algn="ctr"/>
            <a:r>
              <a:rPr lang="en-US" sz="3200" b="1" dirty="0" smtClean="0"/>
              <a:t>Moving </a:t>
            </a:r>
            <a:r>
              <a:rPr lang="en-US" sz="3200" b="1" dirty="0"/>
              <a:t>daily average of the hourly magnetic field values - the example of usage at Novosibirsk Observatory during 2011 (results and prospects)</a:t>
            </a:r>
            <a:r>
              <a:rPr lang="ru-RU" sz="3200" b="1" dirty="0"/>
              <a:t/>
            </a:r>
            <a:br>
              <a:rPr lang="ru-RU" sz="3200" b="1" dirty="0"/>
            </a:br>
            <a:endParaRPr lang="ru-RU" sz="3200" b="1" dirty="0"/>
          </a:p>
        </p:txBody>
      </p:sp>
      <p:sp>
        <p:nvSpPr>
          <p:cNvPr id="5" name="Подзаголовок 4"/>
          <p:cNvSpPr>
            <a:spLocks noGrp="1"/>
          </p:cNvSpPr>
          <p:nvPr>
            <p:ph type="body" idx="1"/>
          </p:nvPr>
        </p:nvSpPr>
        <p:spPr>
          <a:xfrm>
            <a:off x="685800" y="2625212"/>
            <a:ext cx="11157438" cy="1850073"/>
          </a:xfrm>
        </p:spPr>
        <p:txBody>
          <a:bodyPr>
            <a:normAutofit/>
          </a:bodyPr>
          <a:lstStyle/>
          <a:p>
            <a:pPr algn="ctr"/>
            <a:r>
              <a:rPr lang="en-US" sz="2000" b="1" dirty="0" err="1"/>
              <a:t>Semakov</a:t>
            </a:r>
            <a:r>
              <a:rPr lang="en-US" sz="2000" b="1" dirty="0"/>
              <a:t> N.N.</a:t>
            </a:r>
            <a:r>
              <a:rPr lang="en-US" sz="2000" b="1" baseline="30000" dirty="0"/>
              <a:t>1,2*</a:t>
            </a:r>
            <a:r>
              <a:rPr lang="en-US" sz="2000" b="1" dirty="0"/>
              <a:t>, </a:t>
            </a:r>
            <a:r>
              <a:rPr lang="en-US" sz="2000" b="1" dirty="0" err="1"/>
              <a:t>Kovalev</a:t>
            </a:r>
            <a:r>
              <a:rPr lang="en-US" sz="2000" b="1" dirty="0"/>
              <a:t> A.A.</a:t>
            </a:r>
            <a:r>
              <a:rPr lang="en-US" sz="2000" b="1" baseline="30000" dirty="0"/>
              <a:t>1</a:t>
            </a:r>
            <a:r>
              <a:rPr lang="en-US" sz="2000" b="1" dirty="0"/>
              <a:t>, Pavlov A.F.</a:t>
            </a:r>
            <a:r>
              <a:rPr lang="en-US" sz="2000" b="1" baseline="30000" dirty="0"/>
              <a:t>1,2</a:t>
            </a:r>
            <a:r>
              <a:rPr lang="en-US" sz="2000" b="1" dirty="0"/>
              <a:t>, </a:t>
            </a:r>
            <a:r>
              <a:rPr lang="en-US" sz="2000" b="1" dirty="0" err="1"/>
              <a:t>Fedotova</a:t>
            </a:r>
            <a:r>
              <a:rPr lang="en-US" sz="2000" b="1" dirty="0"/>
              <a:t> O.I.</a:t>
            </a:r>
            <a:r>
              <a:rPr lang="en-US" sz="2000" b="1" baseline="30000" dirty="0"/>
              <a:t>1</a:t>
            </a:r>
            <a:endParaRPr lang="ru-RU" sz="2000" b="1" dirty="0"/>
          </a:p>
          <a:p>
            <a:pPr algn="ctr"/>
            <a:r>
              <a:rPr lang="en-US" sz="2000" i="1" dirty="0"/>
              <a:t>1 - Institute of Petroleum Geology and Geophysics SB RAS, Russia, </a:t>
            </a:r>
            <a:endParaRPr lang="en-US" sz="2000" i="1" dirty="0" smtClean="0"/>
          </a:p>
          <a:p>
            <a:pPr algn="ctr"/>
            <a:r>
              <a:rPr lang="en-US" sz="2000" i="1" dirty="0" smtClean="0"/>
              <a:t>2 </a:t>
            </a:r>
            <a:r>
              <a:rPr lang="en-US" sz="2000" i="1" dirty="0"/>
              <a:t>- Novosibirsk State University, Russia</a:t>
            </a:r>
            <a:endParaRPr lang="ru-RU" sz="2000" i="1" dirty="0"/>
          </a:p>
          <a:p>
            <a:endParaRPr lang="ru-RU" sz="2000" dirty="0"/>
          </a:p>
        </p:txBody>
      </p:sp>
    </p:spTree>
    <p:extLst>
      <p:ext uri="{BB962C8B-B14F-4D97-AF65-F5344CB8AC3E}">
        <p14:creationId xmlns:p14="http://schemas.microsoft.com/office/powerpoint/2010/main" val="224829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2000" dirty="0" smtClean="0"/>
              <a:t>Average </a:t>
            </a:r>
            <a:r>
              <a:rPr lang="en-US" sz="2000" dirty="0"/>
              <a:t>daily speed of virtual magnetic poles for magnetic </a:t>
            </a:r>
            <a:r>
              <a:rPr lang="en-US" sz="2000" dirty="0" smtClean="0"/>
              <a:t>observatories (01-31.03.2011)</a:t>
            </a:r>
            <a:r>
              <a:rPr lang="ru-RU" dirty="0"/>
              <a:t/>
            </a:r>
            <a:br>
              <a:rPr lang="ru-RU" dirty="0"/>
            </a:br>
            <a:endParaRPr lang="ru-RU" dirty="0"/>
          </a:p>
        </p:txBody>
      </p:sp>
      <p:pic>
        <p:nvPicPr>
          <p:cNvPr id="4" name="Объект 3" descr="Vvmp 01-31"/>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19909" y="1107831"/>
            <a:ext cx="10665068" cy="5662246"/>
          </a:xfrm>
          <a:prstGeom prst="rect">
            <a:avLst/>
          </a:prstGeom>
          <a:noFill/>
          <a:ln>
            <a:noFill/>
          </a:ln>
        </p:spPr>
      </p:pic>
      <p:sp>
        <p:nvSpPr>
          <p:cNvPr id="5" name="Стрелка вниз 4"/>
          <p:cNvSpPr/>
          <p:nvPr/>
        </p:nvSpPr>
        <p:spPr>
          <a:xfrm>
            <a:off x="4689986" y="2497394"/>
            <a:ext cx="127819" cy="52110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4227872" y="2084439"/>
            <a:ext cx="1425676" cy="369332"/>
          </a:xfrm>
          <a:prstGeom prst="rect">
            <a:avLst/>
          </a:prstGeom>
          <a:noFill/>
        </p:spPr>
        <p:txBody>
          <a:bodyPr wrap="square" rtlCol="0">
            <a:spAutoFit/>
          </a:bodyPr>
          <a:lstStyle/>
          <a:p>
            <a:r>
              <a:rPr lang="en-US" dirty="0" smtClean="0"/>
              <a:t>11.03.2011</a:t>
            </a:r>
            <a:endParaRPr lang="ru-RU" dirty="0"/>
          </a:p>
        </p:txBody>
      </p:sp>
      <p:sp>
        <p:nvSpPr>
          <p:cNvPr id="7" name="TextBox 6"/>
          <p:cNvSpPr txBox="1"/>
          <p:nvPr/>
        </p:nvSpPr>
        <p:spPr>
          <a:xfrm>
            <a:off x="11002297" y="6449961"/>
            <a:ext cx="580104" cy="369332"/>
          </a:xfrm>
          <a:prstGeom prst="rect">
            <a:avLst/>
          </a:prstGeom>
          <a:noFill/>
        </p:spPr>
        <p:txBody>
          <a:bodyPr wrap="square" rtlCol="0">
            <a:spAutoFit/>
          </a:bodyPr>
          <a:lstStyle/>
          <a:p>
            <a:r>
              <a:rPr lang="en-US" dirty="0" smtClean="0"/>
              <a:t>day</a:t>
            </a:r>
            <a:endParaRPr lang="ru-RU" dirty="0"/>
          </a:p>
        </p:txBody>
      </p:sp>
    </p:spTree>
    <p:extLst>
      <p:ext uri="{BB962C8B-B14F-4D97-AF65-F5344CB8AC3E}">
        <p14:creationId xmlns:p14="http://schemas.microsoft.com/office/powerpoint/2010/main" val="1892342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79406" y="365125"/>
            <a:ext cx="8974394" cy="1325563"/>
          </a:xfrm>
        </p:spPr>
        <p:txBody>
          <a:bodyPr>
            <a:normAutofit/>
          </a:bodyPr>
          <a:lstStyle/>
          <a:p>
            <a:pPr algn="ctr"/>
            <a:r>
              <a:rPr lang="en-US" sz="2000" dirty="0" smtClean="0"/>
              <a:t>The </a:t>
            </a:r>
            <a:r>
              <a:rPr lang="en-US" sz="2000" dirty="0"/>
              <a:t>movement of the magnetic pole on March 11, 2011 (by minute data) and from March 6 to March 16, 2011 (by average daily data) for the Observatory Novosibirsk</a:t>
            </a:r>
            <a:r>
              <a:rPr lang="ru-RU" sz="2000" dirty="0"/>
              <a:t/>
            </a:r>
            <a:br>
              <a:rPr lang="ru-RU" sz="2000" dirty="0"/>
            </a:br>
            <a:endParaRPr lang="ru-RU" sz="2000" dirty="0"/>
          </a:p>
        </p:txBody>
      </p:sp>
      <p:pic>
        <p:nvPicPr>
          <p:cNvPr id="4" name="Объект 3" descr="D:\предвестники\VMP NVS 11m+day (6-16).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11315" y="1283677"/>
            <a:ext cx="7350370" cy="5495192"/>
          </a:xfrm>
          <a:prstGeom prst="rect">
            <a:avLst/>
          </a:prstGeom>
          <a:noFill/>
          <a:ln>
            <a:noFill/>
          </a:ln>
        </p:spPr>
      </p:pic>
    </p:spTree>
    <p:extLst>
      <p:ext uri="{BB962C8B-B14F-4D97-AF65-F5344CB8AC3E}">
        <p14:creationId xmlns:p14="http://schemas.microsoft.com/office/powerpoint/2010/main" val="1496396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sz="2700" dirty="0" smtClean="0"/>
              <a:t>"</a:t>
            </a:r>
            <a:r>
              <a:rPr lang="en-US" sz="2700" dirty="0"/>
              <a:t>Power" elements of terrestrial magnetism for 11.03.2011 at the Novosibirsk </a:t>
            </a:r>
            <a:r>
              <a:rPr lang="en-US" sz="2700" dirty="0" smtClean="0"/>
              <a:t>magnetic Observatory</a:t>
            </a:r>
            <a:r>
              <a:rPr lang="ru-RU" dirty="0"/>
              <a:t/>
            </a:r>
            <a:br>
              <a:rPr lang="ru-RU" dirty="0"/>
            </a:br>
            <a:endParaRPr lang="ru-RU" dirty="0"/>
          </a:p>
        </p:txBody>
      </p:sp>
      <p:pic>
        <p:nvPicPr>
          <p:cNvPr id="4" name="Объект 3" descr="D:\предвестники\NVS INTERMAGNET 11.03.2011.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02324" y="1071717"/>
            <a:ext cx="10796953" cy="5528194"/>
          </a:xfrm>
          <a:prstGeom prst="rect">
            <a:avLst/>
          </a:prstGeom>
          <a:noFill/>
          <a:ln>
            <a:noFill/>
          </a:ln>
        </p:spPr>
      </p:pic>
      <p:sp>
        <p:nvSpPr>
          <p:cNvPr id="5" name="TextBox 4"/>
          <p:cNvSpPr txBox="1"/>
          <p:nvPr/>
        </p:nvSpPr>
        <p:spPr>
          <a:xfrm>
            <a:off x="3446585" y="6286500"/>
            <a:ext cx="1204545" cy="369332"/>
          </a:xfrm>
          <a:prstGeom prst="rect">
            <a:avLst/>
          </a:prstGeom>
          <a:noFill/>
        </p:spPr>
        <p:txBody>
          <a:bodyPr wrap="square" rtlCol="0">
            <a:spAutoFit/>
          </a:bodyPr>
          <a:lstStyle/>
          <a:p>
            <a:r>
              <a:rPr lang="en-US" dirty="0" smtClean="0"/>
              <a:t>05.46 UT</a:t>
            </a:r>
            <a:endParaRPr lang="ru-RU" dirty="0"/>
          </a:p>
        </p:txBody>
      </p:sp>
      <p:sp>
        <p:nvSpPr>
          <p:cNvPr id="6" name="Стрелка вверх 5"/>
          <p:cNvSpPr/>
          <p:nvPr/>
        </p:nvSpPr>
        <p:spPr>
          <a:xfrm>
            <a:off x="3886200" y="6189785"/>
            <a:ext cx="108000" cy="1800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749564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2000" dirty="0" smtClean="0"/>
              <a:t>Minute data and average </a:t>
            </a:r>
            <a:r>
              <a:rPr lang="en-US" sz="2000" dirty="0"/>
              <a:t>daily (24-hour) values of local magnetic constant </a:t>
            </a:r>
            <a:r>
              <a:rPr lang="en-US" sz="2000" dirty="0" smtClean="0"/>
              <a:t>(G) with </a:t>
            </a:r>
            <a:r>
              <a:rPr lang="en-US" sz="2000" dirty="0"/>
              <a:t>a step of 1 </a:t>
            </a:r>
            <a:r>
              <a:rPr lang="en-US" sz="2000" dirty="0" smtClean="0"/>
              <a:t>minute  (06-16.03.2011) calculated on the </a:t>
            </a:r>
            <a:r>
              <a:rPr lang="en-US" sz="2000" dirty="0" err="1" smtClean="0"/>
              <a:t>Memambetsu</a:t>
            </a:r>
            <a:r>
              <a:rPr lang="en-US" sz="2000" dirty="0" smtClean="0"/>
              <a:t> magnetic Observatory data</a:t>
            </a:r>
            <a:r>
              <a:rPr lang="ru-RU" sz="2000" dirty="0"/>
              <a:t/>
            </a:r>
            <a:br>
              <a:rPr lang="ru-RU" sz="2000" dirty="0"/>
            </a:br>
            <a:endParaRPr lang="ru-RU" sz="20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9859297" cy="5167311"/>
          </a:xfrm>
        </p:spPr>
      </p:pic>
    </p:spTree>
    <p:extLst>
      <p:ext uri="{BB962C8B-B14F-4D97-AF65-F5344CB8AC3E}">
        <p14:creationId xmlns:p14="http://schemas.microsoft.com/office/powerpoint/2010/main" val="3461459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sz="2700" dirty="0" smtClean="0"/>
              <a:t>Average </a:t>
            </a:r>
            <a:r>
              <a:rPr lang="en-US" sz="2700" dirty="0"/>
              <a:t>hourly and moving average daily values of local magnetic constant at the Novosibirsk Magnetic Observatory in January-March 2011</a:t>
            </a:r>
            <a:r>
              <a:rPr lang="ru-RU" dirty="0"/>
              <a:t/>
            </a:r>
            <a:br>
              <a:rPr lang="ru-RU" dirty="0"/>
            </a:br>
            <a:endParaRPr lang="ru-RU" dirty="0"/>
          </a:p>
        </p:txBody>
      </p:sp>
      <p:pic>
        <p:nvPicPr>
          <p:cNvPr id="4" name="Объект 3" descr="D:\предвестники\G 01.01-30.04.2011.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4641" y="1482307"/>
            <a:ext cx="11350869" cy="4859499"/>
          </a:xfrm>
          <a:prstGeom prst="rect">
            <a:avLst/>
          </a:prstGeom>
          <a:noFill/>
          <a:ln>
            <a:noFill/>
          </a:ln>
        </p:spPr>
      </p:pic>
      <p:sp>
        <p:nvSpPr>
          <p:cNvPr id="5" name="TextBox 4"/>
          <p:cNvSpPr txBox="1"/>
          <p:nvPr/>
        </p:nvSpPr>
        <p:spPr>
          <a:xfrm>
            <a:off x="1362808" y="4229100"/>
            <a:ext cx="1987061" cy="369332"/>
          </a:xfrm>
          <a:prstGeom prst="rect">
            <a:avLst/>
          </a:prstGeom>
          <a:noFill/>
        </p:spPr>
        <p:txBody>
          <a:bodyPr wrap="square" rtlCol="0">
            <a:spAutoFit/>
          </a:bodyPr>
          <a:lstStyle/>
          <a:p>
            <a:r>
              <a:rPr lang="en-US" dirty="0" smtClean="0"/>
              <a:t>G=MR^3</a:t>
            </a:r>
            <a:endParaRPr lang="ru-RU" dirty="0"/>
          </a:p>
        </p:txBody>
      </p:sp>
      <p:sp>
        <p:nvSpPr>
          <p:cNvPr id="6" name="TextBox 5"/>
          <p:cNvSpPr txBox="1"/>
          <p:nvPr/>
        </p:nvSpPr>
        <p:spPr>
          <a:xfrm>
            <a:off x="914398" y="4923692"/>
            <a:ext cx="2664071" cy="369332"/>
          </a:xfrm>
          <a:prstGeom prst="rect">
            <a:avLst/>
          </a:prstGeom>
          <a:noFill/>
        </p:spPr>
        <p:txBody>
          <a:bodyPr wrap="square" rtlCol="0">
            <a:spAutoFit/>
          </a:bodyPr>
          <a:lstStyle/>
          <a:p>
            <a:r>
              <a:rPr lang="en-US" dirty="0" smtClean="0"/>
              <a:t>G=(X^2+Y^2+0,25Z^2)^0,5</a:t>
            </a:r>
            <a:endParaRPr lang="ru-RU" dirty="0"/>
          </a:p>
        </p:txBody>
      </p:sp>
      <p:sp>
        <p:nvSpPr>
          <p:cNvPr id="7" name="Стрелка вверх 6"/>
          <p:cNvSpPr/>
          <p:nvPr/>
        </p:nvSpPr>
        <p:spPr>
          <a:xfrm>
            <a:off x="6912077" y="6076335"/>
            <a:ext cx="98324" cy="265471"/>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p:cNvSpPr txBox="1"/>
          <p:nvPr/>
        </p:nvSpPr>
        <p:spPr>
          <a:xfrm>
            <a:off x="6558116" y="6341806"/>
            <a:ext cx="1032387" cy="307777"/>
          </a:xfrm>
          <a:prstGeom prst="rect">
            <a:avLst/>
          </a:prstGeom>
          <a:noFill/>
        </p:spPr>
        <p:txBody>
          <a:bodyPr wrap="square" rtlCol="0">
            <a:spAutoFit/>
          </a:bodyPr>
          <a:lstStyle/>
          <a:p>
            <a:r>
              <a:rPr lang="en-US" sz="1400" dirty="0" smtClean="0"/>
              <a:t>11.03.2011</a:t>
            </a:r>
            <a:endParaRPr lang="ru-RU" sz="1400" dirty="0"/>
          </a:p>
        </p:txBody>
      </p:sp>
    </p:spTree>
    <p:extLst>
      <p:ext uri="{BB962C8B-B14F-4D97-AF65-F5344CB8AC3E}">
        <p14:creationId xmlns:p14="http://schemas.microsoft.com/office/powerpoint/2010/main" val="1459640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71716" y="433952"/>
            <a:ext cx="10665542" cy="1040888"/>
          </a:xfrm>
        </p:spPr>
        <p:txBody>
          <a:bodyPr>
            <a:normAutofit fontScale="90000"/>
          </a:bodyPr>
          <a:lstStyle/>
          <a:p>
            <a:pPr algn="ctr"/>
            <a:r>
              <a:rPr lang="en-US" sz="2400" dirty="0"/>
              <a:t>M</a:t>
            </a:r>
            <a:r>
              <a:rPr lang="en-US" sz="2400" dirty="0" smtClean="0"/>
              <a:t>oving </a:t>
            </a:r>
            <a:r>
              <a:rPr lang="en-US" sz="2400" dirty="0"/>
              <a:t>average daily values of local magnetic </a:t>
            </a:r>
            <a:r>
              <a:rPr lang="en-US" sz="2400" dirty="0" smtClean="0"/>
              <a:t>constant (G, </a:t>
            </a:r>
            <a:r>
              <a:rPr lang="en-US" sz="2400" dirty="0" err="1" smtClean="0"/>
              <a:t>nT</a:t>
            </a:r>
            <a:r>
              <a:rPr lang="en-US" sz="2400" dirty="0" smtClean="0"/>
              <a:t>) and distance (L, km) from North magnetic pole for Novosibirsk </a:t>
            </a:r>
            <a:r>
              <a:rPr lang="en-US" sz="2400" dirty="0"/>
              <a:t>Magnetic Observatory in </a:t>
            </a:r>
            <a:r>
              <a:rPr lang="en-US" sz="2400" dirty="0" smtClean="0"/>
              <a:t>January - December </a:t>
            </a:r>
            <a:r>
              <a:rPr lang="en-US" sz="2400" dirty="0"/>
              <a:t>2011</a:t>
            </a:r>
            <a:endParaRPr lang="ru-RU" sz="2400"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1" y="1474840"/>
            <a:ext cx="10763864" cy="5201264"/>
          </a:xfrm>
        </p:spPr>
      </p:pic>
      <p:sp>
        <p:nvSpPr>
          <p:cNvPr id="7" name="Стрелка вверх 6"/>
          <p:cNvSpPr/>
          <p:nvPr/>
        </p:nvSpPr>
        <p:spPr>
          <a:xfrm>
            <a:off x="3195484" y="5584723"/>
            <a:ext cx="176981" cy="363793"/>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p:cNvSpPr txBox="1"/>
          <p:nvPr/>
        </p:nvSpPr>
        <p:spPr>
          <a:xfrm>
            <a:off x="2733369" y="5997677"/>
            <a:ext cx="1317522" cy="369332"/>
          </a:xfrm>
          <a:prstGeom prst="rect">
            <a:avLst/>
          </a:prstGeom>
          <a:noFill/>
        </p:spPr>
        <p:txBody>
          <a:bodyPr wrap="square" rtlCol="0">
            <a:spAutoFit/>
          </a:bodyPr>
          <a:lstStyle/>
          <a:p>
            <a:r>
              <a:rPr lang="en-US" dirty="0" smtClean="0"/>
              <a:t>11.03.2011</a:t>
            </a:r>
            <a:endParaRPr lang="ru-RU" dirty="0"/>
          </a:p>
        </p:txBody>
      </p:sp>
      <p:sp>
        <p:nvSpPr>
          <p:cNvPr id="2" name="TextBox 1"/>
          <p:cNvSpPr txBox="1"/>
          <p:nvPr/>
        </p:nvSpPr>
        <p:spPr>
          <a:xfrm>
            <a:off x="10598728" y="1654233"/>
            <a:ext cx="706582" cy="369332"/>
          </a:xfrm>
          <a:prstGeom prst="rect">
            <a:avLst/>
          </a:prstGeom>
          <a:noFill/>
        </p:spPr>
        <p:txBody>
          <a:bodyPr wrap="square" rtlCol="0">
            <a:spAutoFit/>
          </a:bodyPr>
          <a:lstStyle/>
          <a:p>
            <a:r>
              <a:rPr lang="en-US" dirty="0" smtClean="0"/>
              <a:t>L, km</a:t>
            </a:r>
            <a:endParaRPr lang="ru-RU" dirty="0"/>
          </a:p>
        </p:txBody>
      </p:sp>
    </p:spTree>
    <p:extLst>
      <p:ext uri="{BB962C8B-B14F-4D97-AF65-F5344CB8AC3E}">
        <p14:creationId xmlns:p14="http://schemas.microsoft.com/office/powerpoint/2010/main" val="42448557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4838" y="365125"/>
            <a:ext cx="9489169" cy="1325563"/>
          </a:xfrm>
        </p:spPr>
        <p:txBody>
          <a:bodyPr>
            <a:normAutofit/>
          </a:bodyPr>
          <a:lstStyle/>
          <a:p>
            <a:pPr algn="ctr"/>
            <a:r>
              <a:rPr lang="en-US" sz="2000" dirty="0" smtClean="0"/>
              <a:t>The </a:t>
            </a:r>
            <a:r>
              <a:rPr lang="en-US" sz="2000" dirty="0"/>
              <a:t>movement of the magnetic pole </a:t>
            </a:r>
            <a:r>
              <a:rPr lang="en-US" sz="2000" dirty="0" smtClean="0"/>
              <a:t>01.01-11.03.2011 and 11.03-30.04.2011 </a:t>
            </a:r>
            <a:r>
              <a:rPr lang="en-US" sz="2000" dirty="0"/>
              <a:t>against the background of the curve of its annual movement according to the Novosibirsk Observatory</a:t>
            </a:r>
            <a:r>
              <a:rPr lang="ru-RU" sz="2000" dirty="0"/>
              <a:t/>
            </a:r>
            <a:br>
              <a:rPr lang="ru-RU" sz="2000" dirty="0"/>
            </a:br>
            <a:endParaRPr lang="ru-RU" sz="2000" dirty="0"/>
          </a:p>
        </p:txBody>
      </p:sp>
      <p:pic>
        <p:nvPicPr>
          <p:cNvPr id="4" name="Объект 3" descr="VMP NV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0446" y="1125415"/>
            <a:ext cx="7262446" cy="5732585"/>
          </a:xfrm>
          <a:prstGeom prst="rect">
            <a:avLst/>
          </a:prstGeom>
          <a:noFill/>
          <a:ln>
            <a:noFill/>
          </a:ln>
        </p:spPr>
      </p:pic>
    </p:spTree>
    <p:extLst>
      <p:ext uri="{BB962C8B-B14F-4D97-AF65-F5344CB8AC3E}">
        <p14:creationId xmlns:p14="http://schemas.microsoft.com/office/powerpoint/2010/main" val="668196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3921</TotalTime>
  <Words>697</Words>
  <Application>Microsoft Office PowerPoint</Application>
  <PresentationFormat>Широкоэкранный</PresentationFormat>
  <Paragraphs>31</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Times New Roman</vt:lpstr>
      <vt:lpstr>Тема Office</vt:lpstr>
      <vt:lpstr>Презентация PowerPoint</vt:lpstr>
      <vt:lpstr>Moving daily average of the hourly magnetic field values - the example of usage at Novosibirsk Observatory during 2011 (results and prospects) </vt:lpstr>
      <vt:lpstr>Average daily speed of virtual magnetic poles for magnetic observatories (01-31.03.2011) </vt:lpstr>
      <vt:lpstr>The movement of the magnetic pole on March 11, 2011 (by minute data) and from March 6 to March 16, 2011 (by average daily data) for the Observatory Novosibirsk </vt:lpstr>
      <vt:lpstr>"Power" elements of terrestrial magnetism for 11.03.2011 at the Novosibirsk magnetic Observatory </vt:lpstr>
      <vt:lpstr>Minute data and average daily (24-hour) values of local magnetic constant (G) with a step of 1 minute  (06-16.03.2011) calculated on the Memambetsu magnetic Observatory data </vt:lpstr>
      <vt:lpstr>Average hourly and moving average daily values of local magnetic constant at the Novosibirsk Magnetic Observatory in January-March 2011 </vt:lpstr>
      <vt:lpstr>Moving average daily values of local magnetic constant (G, nT) and distance (L, km) from North magnetic pole for Novosibirsk Magnetic Observatory in January - December 2011</vt:lpstr>
      <vt:lpstr>The movement of the magnetic pole 01.01-11.03.2011 and 11.03-30.04.2011 against the background of the curve of its annual movement according to the Novosibirsk Observatory </vt:lpstr>
      <vt:lpstr>The movement of the magnetic pole from 6 to 16 March 2011 and from 11 to 21 January 1995 against the background of the curve of its annual movement according to the Memambetsu Observatory data </vt:lpstr>
      <vt:lpstr>  Conclusions 1. As possible geomagnetic harbingers of strong earthquakes it is advisable to consider integral power and angular characteristics of the magnetic field: the local magnetic constant and coordinates of virtual magnetic poles. 2. Most informative and optimal in practical terms are the "sliding" (in a step of 1 hour) average daily values of the above parameters. 3. The Great earthquake of Eastern Japan, which occurred at 6 o'clock world time on March 11, 2011, was preceded by a decrease in for several tens of hours of moving average daily values of local magnetic constant in all the nearest magnetic observatories of Japan, China and Siberia. 4. The average daily speeds of virtual magnetic poles increase significantly a few tens of hours before a major earthquake and fall to their previous values in about the same time. 5. In order to monitor possible geomagnetic harbingers of large earthquakes, continuous monitoring of moving averages of local magnetic constant and real-time coordinates of virtual magnetic poles is necessary. </vt:lpstr>
      <vt:lpstr>Презентация PowerPoint</vt:lpstr>
      <vt:lpstr>All authors thanks employees of magnetic observatories whose data used to calculate the geographic coordinates of magnetic poles and the value of local magnetic constant.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master</dc:creator>
  <cp:lastModifiedBy>master</cp:lastModifiedBy>
  <cp:revision>41</cp:revision>
  <dcterms:created xsi:type="dcterms:W3CDTF">2020-09-22T11:30:20Z</dcterms:created>
  <dcterms:modified xsi:type="dcterms:W3CDTF">2020-09-28T07:40:06Z</dcterms:modified>
</cp:coreProperties>
</file>