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91" r:id="rId3"/>
    <p:sldId id="257" r:id="rId4"/>
    <p:sldId id="289" r:id="rId5"/>
    <p:sldId id="290" r:id="rId6"/>
    <p:sldId id="293" r:id="rId7"/>
    <p:sldId id="294" r:id="rId8"/>
    <p:sldId id="277" r:id="rId9"/>
    <p:sldId id="296" r:id="rId10"/>
    <p:sldId id="295" r:id="rId11"/>
    <p:sldId id="275"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0099"/>
    <a:srgbClr val="006600"/>
    <a:srgbClr val="CC00CC"/>
    <a:srgbClr val="003300"/>
    <a:srgbClr val="333399"/>
    <a:srgbClr val="AF0505"/>
    <a:srgbClr val="660066"/>
    <a:srgbClr val="660033"/>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autoAdjust="0"/>
  </p:normalViewPr>
  <p:slideViewPr>
    <p:cSldViewPr snapToGrid="0">
      <p:cViewPr varScale="1">
        <p:scale>
          <a:sx n="74" d="100"/>
          <a:sy n="74" d="100"/>
        </p:scale>
        <p:origin x="540" y="54"/>
      </p:cViewPr>
      <p:guideLst>
        <p:guide orient="horz" pos="2160"/>
        <p:guide pos="3840"/>
      </p:guideLst>
    </p:cSldViewPr>
  </p:slideViewPr>
  <p:outlineViewPr>
    <p:cViewPr>
      <p:scale>
        <a:sx n="33" d="100"/>
        <a:sy n="33" d="100"/>
      </p:scale>
      <p:origin x="0" y="128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97F1434-70F0-49C4-9F15-26F4BA3D132D}" type="datetimeFigureOut">
              <a:rPr lang="ru-RU" smtClean="0"/>
              <a:pPr/>
              <a:t>ср 23.09.20</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522BC2-6FC9-4463-BD19-BE4137E291FE}" type="slidenum">
              <a:rPr lang="ru-RU" smtClean="0"/>
              <a:pPr/>
              <a:t>‹#›</a:t>
            </a:fld>
            <a:endParaRPr lang="ru-RU" dirty="0"/>
          </a:p>
        </p:txBody>
      </p:sp>
    </p:spTree>
    <p:extLst>
      <p:ext uri="{BB962C8B-B14F-4D97-AF65-F5344CB8AC3E}">
        <p14:creationId xmlns:p14="http://schemas.microsoft.com/office/powerpoint/2010/main" val="15612399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3476125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17946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1804232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1987374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2134263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356410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1443982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40700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195604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419669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CB2F41F-FDE1-468D-92DA-1D8E1BAA5F3E}" type="datetimeFigureOut">
              <a:rPr lang="ru-RU" smtClean="0"/>
              <a:pPr/>
              <a:t>ср 23.09.20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3336779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2F41F-FDE1-468D-92DA-1D8E1BAA5F3E}" type="datetimeFigureOut">
              <a:rPr lang="ru-RU" smtClean="0"/>
              <a:pPr/>
              <a:t>ср 23.09.20</a:t>
            </a:fld>
            <a:endParaRPr lang="ru-RU"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0643C-E705-4F76-807C-04A2F9CB99F0}" type="slidenum">
              <a:rPr lang="ru-RU" smtClean="0"/>
              <a:pPr/>
              <a:t>‹#›</a:t>
            </a:fld>
            <a:endParaRPr lang="ru-RU" dirty="0"/>
          </a:p>
        </p:txBody>
      </p:sp>
    </p:spTree>
    <p:extLst>
      <p:ext uri="{BB962C8B-B14F-4D97-AF65-F5344CB8AC3E}">
        <p14:creationId xmlns:p14="http://schemas.microsoft.com/office/powerpoint/2010/main" val="1410563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themeOverride" Target="../theme/themeOverride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may20032"/>
          <p:cNvPicPr>
            <a:picLocks noChangeAspect="1" noChangeArrowheads="1"/>
          </p:cNvPicPr>
          <p:nvPr/>
        </p:nvPicPr>
        <p:blipFill>
          <a:blip r:embed="rId2" cstate="print">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12879"/>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Заголовок 6"/>
          <p:cNvSpPr>
            <a:spLocks noGrp="1"/>
          </p:cNvSpPr>
          <p:nvPr>
            <p:ph type="ctrTitle"/>
          </p:nvPr>
        </p:nvSpPr>
        <p:spPr>
          <a:xfrm>
            <a:off x="409433" y="1692318"/>
            <a:ext cx="11373134" cy="1965282"/>
          </a:xfrm>
          <a:solidFill>
            <a:schemeClr val="bg1"/>
          </a:solidFill>
        </p:spPr>
        <p:txBody>
          <a:bodyPr>
            <a:noAutofit/>
          </a:bodyPr>
          <a:lstStyle/>
          <a:p>
            <a:r>
              <a:rPr lang="en-US" sz="4000" b="1" dirty="0" smtClean="0">
                <a:solidFill>
                  <a:srgbClr val="000066"/>
                </a:solidFill>
                <a:effectLst>
                  <a:outerShdw blurRad="38100" dist="38100" dir="2700000" algn="tl">
                    <a:srgbClr val="000000">
                      <a:alpha val="43137"/>
                    </a:srgbClr>
                  </a:outerShdw>
                </a:effectLst>
                <a:latin typeface="Arial Black" pitchFamily="34" charset="0"/>
              </a:rPr>
              <a:t>Daily variations of the refractive index in the south of the Vitim plateau in different seasons of the year</a:t>
            </a:r>
            <a:endParaRPr lang="ru-RU" sz="4000" b="1" dirty="0">
              <a:solidFill>
                <a:srgbClr val="000066"/>
              </a:solidFill>
              <a:effectLst>
                <a:outerShdw blurRad="38100" dist="38100" dir="2700000" algn="tl">
                  <a:srgbClr val="000000">
                    <a:alpha val="43137"/>
                  </a:srgbClr>
                </a:outerShdw>
              </a:effectLst>
              <a:latin typeface="Arial Black" pitchFamily="34" charset="0"/>
            </a:endParaRPr>
          </a:p>
        </p:txBody>
      </p:sp>
      <p:sp>
        <p:nvSpPr>
          <p:cNvPr id="8" name="Подзаголовок 7"/>
          <p:cNvSpPr>
            <a:spLocks noGrp="1"/>
          </p:cNvSpPr>
          <p:nvPr>
            <p:ph type="subTitle" idx="1"/>
          </p:nvPr>
        </p:nvSpPr>
        <p:spPr>
          <a:xfrm>
            <a:off x="7503208" y="4417335"/>
            <a:ext cx="2931207" cy="1355658"/>
          </a:xfrm>
          <a:solidFill>
            <a:schemeClr val="bg1"/>
          </a:solidFill>
        </p:spPr>
        <p:txBody>
          <a:bodyPr>
            <a:noAutofit/>
          </a:bodyPr>
          <a:lstStyle/>
          <a:p>
            <a:pPr algn="l">
              <a:spcBef>
                <a:spcPts val="0"/>
              </a:spcBef>
              <a:defRPr/>
            </a:pPr>
            <a:r>
              <a:rPr lang="en-US" sz="3200" b="1" u="sng" dirty="0" smtClean="0">
                <a:solidFill>
                  <a:srgbClr val="003300"/>
                </a:solidFill>
                <a:effectLst>
                  <a:outerShdw blurRad="38100" dist="38100" dir="2700000" algn="tl">
                    <a:srgbClr val="000000">
                      <a:alpha val="43137"/>
                    </a:srgbClr>
                  </a:outerShdw>
                </a:effectLst>
                <a:cs typeface="Times New Roman" pitchFamily="18" charset="0"/>
              </a:rPr>
              <a:t>Bazarova</a:t>
            </a:r>
            <a:r>
              <a:rPr lang="ru-RU" sz="3200" b="1" u="sng" dirty="0" smtClean="0">
                <a:solidFill>
                  <a:srgbClr val="003300"/>
                </a:solidFill>
                <a:effectLst>
                  <a:outerShdw blurRad="38100" dist="38100" dir="2700000" algn="tl">
                    <a:srgbClr val="000000">
                      <a:alpha val="43137"/>
                    </a:srgbClr>
                  </a:outerShdw>
                </a:effectLst>
                <a:cs typeface="Times New Roman" pitchFamily="18" charset="0"/>
              </a:rPr>
              <a:t> </a:t>
            </a:r>
            <a:r>
              <a:rPr lang="en-US" sz="3200" b="1" u="sng" dirty="0" smtClean="0">
                <a:solidFill>
                  <a:srgbClr val="003300"/>
                </a:solidFill>
                <a:effectLst>
                  <a:outerShdw blurRad="38100" dist="38100" dir="2700000" algn="tl">
                    <a:srgbClr val="000000">
                      <a:alpha val="43137"/>
                    </a:srgbClr>
                  </a:outerShdw>
                </a:effectLst>
                <a:cs typeface="Times New Roman" pitchFamily="18" charset="0"/>
              </a:rPr>
              <a:t>A</a:t>
            </a:r>
            <a:r>
              <a:rPr lang="ru-RU" sz="3200" b="1" u="sng" dirty="0" smtClean="0">
                <a:solidFill>
                  <a:srgbClr val="003300"/>
                </a:solidFill>
                <a:effectLst>
                  <a:outerShdw blurRad="38100" dist="38100" dir="2700000" algn="tl">
                    <a:srgbClr val="000000">
                      <a:alpha val="43137"/>
                    </a:srgbClr>
                  </a:outerShdw>
                </a:effectLst>
                <a:cs typeface="Times New Roman" pitchFamily="18" charset="0"/>
              </a:rPr>
              <a:t>.</a:t>
            </a:r>
            <a:r>
              <a:rPr lang="en-US" sz="3200" b="1" u="sng" dirty="0" smtClean="0">
                <a:solidFill>
                  <a:srgbClr val="003300"/>
                </a:solidFill>
                <a:effectLst>
                  <a:outerShdw blurRad="38100" dist="38100" dir="2700000" algn="tl">
                    <a:srgbClr val="000000">
                      <a:alpha val="43137"/>
                    </a:srgbClr>
                  </a:outerShdw>
                </a:effectLst>
                <a:cs typeface="Times New Roman" pitchFamily="18" charset="0"/>
              </a:rPr>
              <a:t>S</a:t>
            </a:r>
            <a:r>
              <a:rPr lang="ru-RU" sz="3200" b="1" u="sng" dirty="0" smtClean="0">
                <a:solidFill>
                  <a:srgbClr val="003300"/>
                </a:solidFill>
                <a:effectLst>
                  <a:outerShdw blurRad="38100" dist="38100" dir="2700000" algn="tl">
                    <a:srgbClr val="000000">
                      <a:alpha val="43137"/>
                    </a:srgbClr>
                  </a:outerShdw>
                </a:effectLst>
                <a:cs typeface="Times New Roman" pitchFamily="18" charset="0"/>
              </a:rPr>
              <a:t>.</a:t>
            </a:r>
          </a:p>
          <a:p>
            <a:pPr algn="l">
              <a:spcBef>
                <a:spcPts val="0"/>
              </a:spcBef>
              <a:defRPr/>
            </a:pPr>
            <a:r>
              <a:rPr lang="en-US" sz="3200" b="1" dirty="0" smtClean="0">
                <a:solidFill>
                  <a:srgbClr val="003300"/>
                </a:solidFill>
                <a:effectLst>
                  <a:outerShdw blurRad="38100" dist="38100" dir="2700000" algn="tl">
                    <a:srgbClr val="000000">
                      <a:alpha val="43137"/>
                    </a:srgbClr>
                  </a:outerShdw>
                </a:effectLst>
                <a:cs typeface="Times New Roman" pitchFamily="18" charset="0"/>
              </a:rPr>
              <a:t>Atutov</a:t>
            </a:r>
            <a:r>
              <a:rPr lang="ru-RU" sz="3200" b="1" dirty="0" smtClean="0">
                <a:solidFill>
                  <a:srgbClr val="003300"/>
                </a:solidFill>
                <a:effectLst>
                  <a:outerShdw blurRad="38100" dist="38100" dir="2700000" algn="tl">
                    <a:srgbClr val="000000">
                      <a:alpha val="43137"/>
                    </a:srgbClr>
                  </a:outerShdw>
                </a:effectLst>
                <a:cs typeface="Times New Roman" pitchFamily="18" charset="0"/>
              </a:rPr>
              <a:t> </a:t>
            </a:r>
            <a:r>
              <a:rPr lang="en-US" sz="3200" b="1" dirty="0">
                <a:solidFill>
                  <a:srgbClr val="003300"/>
                </a:solidFill>
                <a:effectLst>
                  <a:outerShdw blurRad="38100" dist="38100" dir="2700000" algn="tl">
                    <a:srgbClr val="000000">
                      <a:alpha val="43137"/>
                    </a:srgbClr>
                  </a:outerShdw>
                </a:effectLst>
                <a:cs typeface="Times New Roman" pitchFamily="18" charset="0"/>
              </a:rPr>
              <a:t>E</a:t>
            </a:r>
            <a:r>
              <a:rPr lang="ru-RU" sz="3200" b="1" dirty="0" smtClean="0">
                <a:solidFill>
                  <a:srgbClr val="003300"/>
                </a:solidFill>
                <a:effectLst>
                  <a:outerShdw blurRad="38100" dist="38100" dir="2700000" algn="tl">
                    <a:srgbClr val="000000">
                      <a:alpha val="43137"/>
                    </a:srgbClr>
                  </a:outerShdw>
                </a:effectLst>
                <a:cs typeface="Times New Roman" pitchFamily="18" charset="0"/>
              </a:rPr>
              <a:t>.</a:t>
            </a:r>
            <a:r>
              <a:rPr lang="en-US" sz="3200" b="1" dirty="0" smtClean="0">
                <a:solidFill>
                  <a:srgbClr val="003300"/>
                </a:solidFill>
                <a:effectLst>
                  <a:outerShdw blurRad="38100" dist="38100" dir="2700000" algn="tl">
                    <a:srgbClr val="000000">
                      <a:alpha val="43137"/>
                    </a:srgbClr>
                  </a:outerShdw>
                </a:effectLst>
                <a:cs typeface="Times New Roman" pitchFamily="18" charset="0"/>
              </a:rPr>
              <a:t>B</a:t>
            </a:r>
            <a:r>
              <a:rPr lang="ru-RU" sz="3200" b="1" dirty="0" smtClean="0">
                <a:solidFill>
                  <a:srgbClr val="003300"/>
                </a:solidFill>
                <a:effectLst>
                  <a:outerShdw blurRad="38100" dist="38100" dir="2700000" algn="tl">
                    <a:srgbClr val="000000">
                      <a:alpha val="43137"/>
                    </a:srgbClr>
                  </a:outerShdw>
                </a:effectLst>
                <a:cs typeface="Times New Roman" pitchFamily="18" charset="0"/>
              </a:rPr>
              <a:t>.</a:t>
            </a:r>
            <a:endParaRPr lang="ru-RU" sz="3200" b="1" dirty="0">
              <a:solidFill>
                <a:srgbClr val="003300"/>
              </a:solidFill>
              <a:effectLst>
                <a:outerShdw blurRad="38100" dist="38100" dir="2700000" algn="tl">
                  <a:srgbClr val="000000">
                    <a:alpha val="43137"/>
                  </a:srgbClr>
                </a:outerShdw>
              </a:effectLst>
              <a:cs typeface="Times New Roman" pitchFamily="18" charset="0"/>
            </a:endParaRPr>
          </a:p>
          <a:p>
            <a:pPr algn="l">
              <a:spcBef>
                <a:spcPts val="0"/>
              </a:spcBef>
              <a:defRPr/>
            </a:pPr>
            <a:r>
              <a:rPr lang="en-US" sz="3200" b="1" dirty="0" smtClean="0">
                <a:solidFill>
                  <a:srgbClr val="003300"/>
                </a:solidFill>
                <a:effectLst>
                  <a:outerShdw blurRad="38100" dist="38100" dir="2700000" algn="tl">
                    <a:srgbClr val="000000">
                      <a:alpha val="43137"/>
                    </a:srgbClr>
                  </a:outerShdw>
                </a:effectLst>
                <a:cs typeface="Times New Roman" pitchFamily="18" charset="0"/>
              </a:rPr>
              <a:t>Bazarov</a:t>
            </a:r>
            <a:r>
              <a:rPr lang="ru-RU" sz="3200" b="1" dirty="0" smtClean="0">
                <a:solidFill>
                  <a:srgbClr val="003300"/>
                </a:solidFill>
                <a:effectLst>
                  <a:outerShdw blurRad="38100" dist="38100" dir="2700000" algn="tl">
                    <a:srgbClr val="000000">
                      <a:alpha val="43137"/>
                    </a:srgbClr>
                  </a:outerShdw>
                </a:effectLst>
                <a:cs typeface="Times New Roman" pitchFamily="18" charset="0"/>
              </a:rPr>
              <a:t> </a:t>
            </a:r>
            <a:r>
              <a:rPr lang="en-US" sz="3200" b="1" dirty="0" smtClean="0">
                <a:solidFill>
                  <a:srgbClr val="003300"/>
                </a:solidFill>
                <a:effectLst>
                  <a:outerShdw blurRad="38100" dist="38100" dir="2700000" algn="tl">
                    <a:srgbClr val="000000">
                      <a:alpha val="43137"/>
                    </a:srgbClr>
                  </a:outerShdw>
                </a:effectLst>
                <a:cs typeface="Times New Roman" pitchFamily="18" charset="0"/>
              </a:rPr>
              <a:t>A.V.</a:t>
            </a:r>
          </a:p>
          <a:p>
            <a:pPr algn="l">
              <a:spcBef>
                <a:spcPts val="0"/>
              </a:spcBef>
              <a:defRPr/>
            </a:pPr>
            <a:r>
              <a:rPr lang="en-US" sz="3200" b="1" dirty="0" smtClean="0">
                <a:solidFill>
                  <a:srgbClr val="003300"/>
                </a:solidFill>
                <a:effectLst>
                  <a:outerShdw blurRad="38100" dist="38100" dir="2700000" algn="tl">
                    <a:srgbClr val="000000">
                      <a:alpha val="43137"/>
                    </a:srgbClr>
                  </a:outerShdw>
                </a:effectLst>
                <a:cs typeface="Times New Roman" pitchFamily="18" charset="0"/>
              </a:rPr>
              <a:t>Bashkuev Yu</a:t>
            </a:r>
            <a:endParaRPr lang="ru-RU" sz="3200" b="1" dirty="0" smtClean="0">
              <a:solidFill>
                <a:srgbClr val="003300"/>
              </a:solidFill>
              <a:effectLst>
                <a:outerShdw blurRad="38100" dist="38100" dir="2700000" algn="tl">
                  <a:srgbClr val="000000">
                    <a:alpha val="43137"/>
                  </a:srgbClr>
                </a:outerShdw>
              </a:effectLst>
              <a:cs typeface="Times New Roman" pitchFamily="18" charset="0"/>
            </a:endParaRPr>
          </a:p>
        </p:txBody>
      </p:sp>
      <p:sp>
        <p:nvSpPr>
          <p:cNvPr id="6" name="TextBox 5"/>
          <p:cNvSpPr txBox="1"/>
          <p:nvPr/>
        </p:nvSpPr>
        <p:spPr>
          <a:xfrm>
            <a:off x="3134438" y="158289"/>
            <a:ext cx="5923124" cy="769441"/>
          </a:xfrm>
          <a:prstGeom prst="rect">
            <a:avLst/>
          </a:prstGeom>
          <a:solidFill>
            <a:schemeClr val="bg1"/>
          </a:solidFill>
        </p:spPr>
        <p:txBody>
          <a:bodyPr wrap="square" rtlCol="0">
            <a:spAutoFit/>
          </a:bodyPr>
          <a:lstStyle/>
          <a:p>
            <a:pPr algn="ctr" fontAlgn="base"/>
            <a:r>
              <a:rPr lang="en-US" sz="2400" b="1" dirty="0" smtClean="0">
                <a:solidFill>
                  <a:srgbClr val="333399"/>
                </a:solidFill>
                <a:effectLst>
                  <a:outerShdw blurRad="38100" dist="38100" dir="2700000" algn="tl">
                    <a:srgbClr val="000000">
                      <a:alpha val="43137"/>
                    </a:srgbClr>
                  </a:outerShdw>
                </a:effectLst>
              </a:rPr>
              <a:t>Institute</a:t>
            </a:r>
            <a:r>
              <a:rPr lang="en-US" sz="2400" b="1" dirty="0">
                <a:solidFill>
                  <a:srgbClr val="333399"/>
                </a:solidFill>
                <a:effectLst>
                  <a:outerShdw blurRad="38100" dist="38100" dir="2700000" algn="tl">
                    <a:srgbClr val="000000">
                      <a:alpha val="43137"/>
                    </a:srgbClr>
                  </a:outerShdw>
                </a:effectLst>
              </a:rPr>
              <a:t> </a:t>
            </a:r>
            <a:r>
              <a:rPr lang="en-US" sz="2400" b="1" dirty="0" smtClean="0">
                <a:solidFill>
                  <a:srgbClr val="333399"/>
                </a:solidFill>
                <a:effectLst>
                  <a:outerShdw blurRad="38100" dist="38100" dir="2700000" algn="tl">
                    <a:srgbClr val="000000">
                      <a:alpha val="43137"/>
                    </a:srgbClr>
                  </a:outerShdw>
                </a:effectLst>
              </a:rPr>
              <a:t>of physical materials science SB RAS</a:t>
            </a:r>
          </a:p>
          <a:p>
            <a:pPr algn="ctr" fontAlgn="base"/>
            <a:r>
              <a:rPr lang="en-US" sz="2000" b="1" i="1" dirty="0" smtClean="0">
                <a:solidFill>
                  <a:srgbClr val="333399"/>
                </a:solidFill>
                <a:effectLst>
                  <a:outerShdw blurRad="38100" dist="38100" dir="2700000" algn="tl">
                    <a:srgbClr val="000000">
                      <a:alpha val="43137"/>
                    </a:srgbClr>
                  </a:outerShdw>
                </a:effectLst>
              </a:rPr>
              <a:t>Russia, Ulan-Ude, Sakhyanovoy, 6</a:t>
            </a:r>
            <a:r>
              <a:rPr lang="ru-RU" sz="2000" i="1" dirty="0" smtClean="0"/>
              <a:t> </a:t>
            </a:r>
            <a:endParaRPr lang="ru-RU" sz="2000" b="1" cap="small" dirty="0" smtClean="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8100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Содержимое 2"/>
          <p:cNvSpPr>
            <a:spLocks noGrp="1"/>
          </p:cNvSpPr>
          <p:nvPr>
            <p:ph idx="1"/>
          </p:nvPr>
        </p:nvSpPr>
        <p:spPr>
          <a:xfrm>
            <a:off x="467591" y="1918240"/>
            <a:ext cx="11256818" cy="1811549"/>
          </a:xfrm>
          <a:solidFill>
            <a:schemeClr val="bg1"/>
          </a:solidFill>
        </p:spPr>
        <p:txBody>
          <a:bodyPr>
            <a:noAutofit/>
          </a:bodyPr>
          <a:lstStyle/>
          <a:p>
            <a:pPr marL="0" indent="0" algn="ctr">
              <a:buNone/>
            </a:pPr>
            <a:r>
              <a:rPr lang="en-US" sz="3200" b="1" dirty="0" smtClean="0">
                <a:solidFill>
                  <a:srgbClr val="000066"/>
                </a:solidFill>
                <a:effectLst>
                  <a:outerShdw blurRad="38100" dist="38100" dir="2700000" algn="tl">
                    <a:srgbClr val="000000">
                      <a:alpha val="43137"/>
                    </a:srgbClr>
                  </a:outerShdw>
                </a:effectLst>
              </a:rPr>
              <a:t>The </a:t>
            </a:r>
            <a:r>
              <a:rPr lang="en-US" sz="3200" b="1" dirty="0">
                <a:solidFill>
                  <a:srgbClr val="000066"/>
                </a:solidFill>
                <a:effectLst>
                  <a:outerShdw blurRad="38100" dist="38100" dir="2700000" algn="tl">
                    <a:srgbClr val="000000">
                      <a:alpha val="43137"/>
                    </a:srgbClr>
                  </a:outerShdw>
                </a:effectLst>
              </a:rPr>
              <a:t>work was carried out within the framework of the budget project 0336-2019-0006 “Propagation of radio waves in inhomogeneous impedance channels”.</a:t>
            </a:r>
            <a:endParaRPr lang="ru-RU" sz="3200" b="1" dirty="0">
              <a:solidFill>
                <a:srgbClr val="000066"/>
              </a:solidFill>
              <a:effectLst>
                <a:outerShdw blurRad="38100" dist="38100" dir="2700000" algn="tl">
                  <a:srgbClr val="000000">
                    <a:alpha val="43137"/>
                  </a:srgbClr>
                </a:outerShdw>
              </a:effectLst>
            </a:endParaRPr>
          </a:p>
          <a:p>
            <a:pPr lvl="0" algn="ctr"/>
            <a:endParaRPr lang="ru-RU" sz="3200" b="1" dirty="0">
              <a:solidFill>
                <a:srgbClr val="000066"/>
              </a:solidFill>
              <a:effectLst>
                <a:outerShdw blurRad="38100" dist="38100" dir="2700000" algn="tl">
                  <a:srgbClr val="000000">
                    <a:alpha val="43137"/>
                  </a:srgbClr>
                </a:outerShdw>
              </a:effectLst>
            </a:endParaRPr>
          </a:p>
          <a:p>
            <a:pPr marL="0" indent="442913" algn="ctr"/>
            <a:endParaRPr lang="ru-RU" sz="3200" b="1" dirty="0" smtClean="0">
              <a:solidFill>
                <a:srgbClr val="000066"/>
              </a:solidFill>
              <a:effectLst>
                <a:outerShdw blurRad="38100" dist="38100" dir="2700000" algn="tl">
                  <a:srgbClr val="000000">
                    <a:alpha val="43137"/>
                  </a:srgbClr>
                </a:outerShdw>
              </a:effectLst>
            </a:endParaRPr>
          </a:p>
          <a:p>
            <a:pPr marL="0" indent="442913" algn="ctr"/>
            <a:endParaRPr lang="ru-RU" sz="3200" b="1" dirty="0" smtClean="0">
              <a:solidFill>
                <a:srgbClr val="000066"/>
              </a:solidFill>
              <a:effectLst>
                <a:outerShdw blurRad="38100" dist="38100" dir="2700000" algn="tl">
                  <a:srgbClr val="000000">
                    <a:alpha val="43137"/>
                  </a:srgbClr>
                </a:outerShdw>
              </a:effectLst>
            </a:endParaRPr>
          </a:p>
          <a:p>
            <a:pPr marL="0" indent="442913" algn="ctr"/>
            <a:endParaRPr lang="ru-RU" sz="3200" b="1" dirty="0" smtClean="0">
              <a:solidFill>
                <a:srgbClr val="AF050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1126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3" cstate="print">
            <a:lum bright="10000"/>
            <a:extLst>
              <a:ext uri="{BEBA8EAE-BF5A-486C-A8C5-ECC9F3942E4B}">
                <a14:imgProps xmlns:a14="http://schemas.microsoft.com/office/drawing/2010/main">
                  <a14:imgLayer r:embed="rId4">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755072" y="2620568"/>
            <a:ext cx="10515600" cy="1325563"/>
          </a:xfrm>
        </p:spPr>
        <p:txBody>
          <a:bodyPr>
            <a:normAutofit/>
          </a:bodyPr>
          <a:lstStyle/>
          <a:p>
            <a:pPr algn="ctr"/>
            <a:r>
              <a:rPr lang="en-US" sz="6000" b="1" dirty="0">
                <a:solidFill>
                  <a:srgbClr val="000066"/>
                </a:solidFill>
                <a:effectLst>
                  <a:outerShdw blurRad="38100" dist="38100" dir="2700000" algn="tl">
                    <a:srgbClr val="000000">
                      <a:alpha val="43137"/>
                    </a:srgbClr>
                  </a:outerShdw>
                </a:effectLst>
                <a:latin typeface="+mn-lt"/>
                <a:ea typeface="+mn-ea"/>
                <a:cs typeface="+mn-cs"/>
              </a:rPr>
              <a:t>Thanks for your attentions!</a:t>
            </a:r>
            <a:endParaRPr lang="ru-RU" sz="6000" b="1" dirty="0">
              <a:solidFill>
                <a:srgbClr val="000066"/>
              </a:solidFill>
              <a:effectLst>
                <a:outerShdw blurRad="38100" dist="38100" dir="2700000" algn="tl">
                  <a:srgbClr val="000000">
                    <a:alpha val="43137"/>
                  </a:srgbClr>
                </a:outerShdw>
              </a:effectLst>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466530" y="317304"/>
            <a:ext cx="11196735" cy="727725"/>
          </a:xfrm>
          <a:solidFill>
            <a:schemeClr val="bg1"/>
          </a:solidFill>
        </p:spPr>
        <p:txBody>
          <a:bodyPr anchor="t">
            <a:normAutofit/>
          </a:bodyPr>
          <a:lstStyle/>
          <a:p>
            <a:r>
              <a:rPr lang="en-US" sz="4000" b="1" dirty="0" smtClean="0">
                <a:solidFill>
                  <a:srgbClr val="003300"/>
                </a:solidFill>
                <a:effectLst>
                  <a:outerShdw blurRad="38100" dist="38100" dir="2700000" algn="tl">
                    <a:srgbClr val="000000">
                      <a:alpha val="43137"/>
                    </a:srgbClr>
                  </a:outerShdw>
                </a:effectLst>
                <a:latin typeface="Arial Black" pitchFamily="34" charset="0"/>
              </a:rPr>
              <a:t>Urgency </a:t>
            </a:r>
            <a:r>
              <a:rPr lang="en-US" sz="4000" b="1" dirty="0">
                <a:solidFill>
                  <a:srgbClr val="003300"/>
                </a:solidFill>
                <a:effectLst>
                  <a:outerShdw blurRad="38100" dist="38100" dir="2700000" algn="tl">
                    <a:srgbClr val="000000">
                      <a:alpha val="43137"/>
                    </a:srgbClr>
                  </a:outerShdw>
                </a:effectLst>
                <a:latin typeface="Arial Black" pitchFamily="34" charset="0"/>
              </a:rPr>
              <a:t>of the problem</a:t>
            </a:r>
            <a:endParaRPr lang="ru-RU" sz="3600" b="1" dirty="0">
              <a:solidFill>
                <a:srgbClr val="003300"/>
              </a:solidFill>
              <a:effectLst>
                <a:outerShdw blurRad="38100" dist="38100" dir="2700000" algn="tl">
                  <a:srgbClr val="000000">
                    <a:alpha val="43137"/>
                  </a:srgbClr>
                </a:outerShdw>
              </a:effectLst>
              <a:latin typeface="Arial Black" pitchFamily="34" charset="0"/>
            </a:endParaRPr>
          </a:p>
        </p:txBody>
      </p:sp>
      <p:sp>
        <p:nvSpPr>
          <p:cNvPr id="3" name="TextBox 2"/>
          <p:cNvSpPr txBox="1"/>
          <p:nvPr/>
        </p:nvSpPr>
        <p:spPr>
          <a:xfrm>
            <a:off x="466530" y="1194379"/>
            <a:ext cx="11196735" cy="5170646"/>
          </a:xfrm>
          <a:prstGeom prst="rect">
            <a:avLst/>
          </a:prstGeom>
          <a:noFill/>
        </p:spPr>
        <p:txBody>
          <a:bodyPr wrap="square" rtlCol="0">
            <a:spAutoFit/>
          </a:bodyPr>
          <a:lstStyle/>
          <a:p>
            <a:pPr indent="457200" algn="just"/>
            <a:r>
              <a:rPr lang="en-US" sz="2400" b="1" dirty="0" smtClean="0">
                <a:solidFill>
                  <a:srgbClr val="000066"/>
                </a:solidFill>
                <a:effectLst>
                  <a:outerShdw blurRad="38100" dist="38100" dir="2700000" algn="tl">
                    <a:srgbClr val="000000">
                      <a:alpha val="43137"/>
                    </a:srgbClr>
                  </a:outerShdw>
                </a:effectLst>
              </a:rPr>
              <a:t>The </a:t>
            </a:r>
            <a:r>
              <a:rPr lang="en-US" sz="2400" b="1" dirty="0">
                <a:solidFill>
                  <a:srgbClr val="000066"/>
                </a:solidFill>
                <a:effectLst>
                  <a:outerShdw blurRad="38100" dist="38100" dir="2700000" algn="tl">
                    <a:srgbClr val="000000">
                      <a:alpha val="43137"/>
                    </a:srgbClr>
                  </a:outerShdw>
                </a:effectLst>
              </a:rPr>
              <a:t>urgency of the problem of studying the refractive properties of the troposphere is predetermined by the increasing rate of use of radio meteorological parameters in the design and operation of GLONASS-GPS and GSM radio-electronic systems in various physical and climatic regions of the Earth, in particular in eastern Russia. Specialists are faced with an urgent need to study the laws governing the propagation of VHF-UHF radio waves taking into account the influence of all layers of the atmosphere as a medium with a variable refractive index. </a:t>
            </a:r>
            <a:endParaRPr lang="en-US" sz="2400" b="1" dirty="0" smtClean="0">
              <a:solidFill>
                <a:srgbClr val="000066"/>
              </a:solidFill>
              <a:effectLst>
                <a:outerShdw blurRad="38100" dist="38100" dir="2700000" algn="tl">
                  <a:srgbClr val="000000">
                    <a:alpha val="43137"/>
                  </a:srgbClr>
                </a:outerShdw>
              </a:effectLst>
            </a:endParaRPr>
          </a:p>
          <a:p>
            <a:pPr indent="457200" algn="just"/>
            <a:r>
              <a:rPr lang="en-US" sz="2400" b="1" dirty="0" smtClean="0">
                <a:solidFill>
                  <a:srgbClr val="000066"/>
                </a:solidFill>
                <a:effectLst>
                  <a:outerShdw blurRad="38100" dist="38100" dir="2700000" algn="tl">
                    <a:srgbClr val="000000">
                      <a:alpha val="43137"/>
                    </a:srgbClr>
                  </a:outerShdw>
                </a:effectLst>
              </a:rPr>
              <a:t>The </a:t>
            </a:r>
            <a:r>
              <a:rPr lang="en-US" sz="2400" b="1" dirty="0">
                <a:solidFill>
                  <a:srgbClr val="000066"/>
                </a:solidFill>
                <a:effectLst>
                  <a:outerShdw blurRad="38100" dist="38100" dir="2700000" algn="tl">
                    <a:srgbClr val="000000">
                      <a:alpha val="43137"/>
                    </a:srgbClr>
                  </a:outerShdw>
                </a:effectLst>
              </a:rPr>
              <a:t>report presents the calculation of the refractive index N based on meteorological data of the atmospheric-soil measuring complex ASMC, located on the basis of the measuring hospital in s. Sosnovo-Ozerskoye, Eravninsky district of the Republic of Buryatia. The dependences of the refractive index on atmospheric pressure, water vapor elasticity, and absolute air temperature are established.</a:t>
            </a:r>
            <a:endParaRPr lang="ru-RU" sz="2400" b="1" dirty="0">
              <a:solidFill>
                <a:srgbClr val="000066"/>
              </a:solidFill>
              <a:effectLst>
                <a:outerShdw blurRad="38100" dist="38100" dir="2700000" algn="tl">
                  <a:srgbClr val="000000">
                    <a:alpha val="43137"/>
                  </a:srgbClr>
                </a:outerShdw>
              </a:effectLst>
            </a:endParaRPr>
          </a:p>
          <a:p>
            <a:pPr indent="457200" algn="just"/>
            <a:endParaRPr lang="ru-RU" sz="2400" b="1" dirty="0">
              <a:solidFill>
                <a:srgbClr val="000066"/>
              </a:solidFill>
              <a:effectLst>
                <a:outerShdw blurRad="38100" dist="38100" dir="2700000" algn="tl">
                  <a:srgbClr val="000000">
                    <a:alpha val="43137"/>
                  </a:srgbClr>
                </a:outerShdw>
              </a:effectLst>
            </a:endParaRPr>
          </a:p>
          <a:p>
            <a:endParaRPr lang="ru-RU" dirty="0"/>
          </a:p>
        </p:txBody>
      </p:sp>
    </p:spTree>
    <p:extLst>
      <p:ext uri="{BB962C8B-B14F-4D97-AF65-F5344CB8AC3E}">
        <p14:creationId xmlns:p14="http://schemas.microsoft.com/office/powerpoint/2010/main" val="3186985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372327" y="261321"/>
            <a:ext cx="11455051" cy="877014"/>
          </a:xfrm>
          <a:solidFill>
            <a:schemeClr val="bg1"/>
          </a:solidFill>
        </p:spPr>
        <p:txBody>
          <a:bodyPr>
            <a:normAutofit/>
          </a:bodyPr>
          <a:lstStyle/>
          <a:p>
            <a:pPr algn="ctr"/>
            <a:r>
              <a:rPr lang="it-IT" sz="4000" b="1" dirty="0" smtClean="0">
                <a:solidFill>
                  <a:srgbClr val="003300"/>
                </a:solidFill>
                <a:effectLst>
                  <a:outerShdw blurRad="38100" dist="38100" dir="2700000" algn="tl">
                    <a:srgbClr val="000000">
                      <a:alpha val="43137"/>
                    </a:srgbClr>
                  </a:outerShdw>
                </a:effectLst>
                <a:latin typeface="Arial Black" pitchFamily="34" charset="0"/>
              </a:rPr>
              <a:t>Refractive index</a:t>
            </a:r>
            <a:endParaRPr lang="ru-RU" sz="4000" b="1" i="1" dirty="0">
              <a:solidFill>
                <a:srgbClr val="003300"/>
              </a:solidFill>
              <a:effectLst>
                <a:outerShdw blurRad="38100" dist="38100" dir="2700000" algn="tl">
                  <a:srgbClr val="000000">
                    <a:alpha val="43137"/>
                  </a:srgbClr>
                </a:outerShdw>
              </a:effectLst>
              <a:latin typeface="Arial Black" pitchFamily="34" charset="0"/>
            </a:endParaRPr>
          </a:p>
        </p:txBody>
      </p:sp>
      <mc:AlternateContent xmlns:mc="http://schemas.openxmlformats.org/markup-compatibility/2006" xmlns:a14="http://schemas.microsoft.com/office/drawing/2010/main">
        <mc:Choice Requires="a14">
          <p:sp>
            <p:nvSpPr>
              <p:cNvPr id="3" name="Содержимое 2"/>
              <p:cNvSpPr>
                <a:spLocks noGrp="1"/>
              </p:cNvSpPr>
              <p:nvPr>
                <p:ph idx="1"/>
              </p:nvPr>
            </p:nvSpPr>
            <p:spPr>
              <a:xfrm>
                <a:off x="503853" y="1378047"/>
                <a:ext cx="11125292" cy="4685999"/>
              </a:xfrm>
              <a:solidFill>
                <a:schemeClr val="bg1"/>
              </a:solidFill>
            </p:spPr>
            <p:txBody>
              <a:bodyPr>
                <a:normAutofit lnSpcReduction="10000"/>
              </a:bodyPr>
              <a:lstStyle/>
              <a:p>
                <a:pPr marL="0" indent="0" algn="ctr">
                  <a:buNone/>
                </a:pPr>
                <a:endParaRPr lang="ru-RU" sz="1050" b="1" i="1" dirty="0" smtClean="0">
                  <a:solidFill>
                    <a:srgbClr val="000066"/>
                  </a:solidFill>
                  <a:effectLst>
                    <a:outerShdw blurRad="38100" dist="38100" dir="2700000" algn="tl">
                      <a:srgbClr val="000000">
                        <a:alpha val="43137"/>
                      </a:srgbClr>
                    </a:outerShdw>
                  </a:effectLst>
                </a:endParaRPr>
              </a:p>
              <a:p>
                <a:pPr marL="0" indent="0" algn="ctr">
                  <a:buNone/>
                </a:pPr>
                <a14:m>
                  <m:oMath xmlns:m="http://schemas.openxmlformats.org/officeDocument/2006/math">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𝑵</m:t>
                    </m:r>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d>
                      <m:dPr>
                        <m:ctrlP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ctrlPr>
                      </m:dPr>
                      <m:e>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𝒏</m:t>
                        </m:r>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𝟏</m:t>
                        </m:r>
                      </m:e>
                    </m:d>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sSup>
                      <m:sSupPr>
                        <m:ctrlP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ctrlPr>
                      </m:sSupPr>
                      <m:e>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𝟏𝟎</m:t>
                        </m:r>
                      </m:e>
                      <m:sup>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𝟔</m:t>
                        </m:r>
                      </m:sup>
                    </m:sSup>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f>
                      <m:fPr>
                        <m:ctrlP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ctrlPr>
                      </m:fPr>
                      <m:num>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𝟕𝟕</m:t>
                        </m:r>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𝟔</m:t>
                        </m:r>
                      </m:num>
                      <m:den>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𝑻</m:t>
                        </m:r>
                      </m:den>
                    </m:f>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𝑷</m:t>
                    </m:r>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f>
                      <m:fPr>
                        <m:ctrlP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ctrlPr>
                      </m:fPr>
                      <m:num>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𝟒𝟖𝟏𝟎</m:t>
                        </m:r>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𝒆</m:t>
                        </m:r>
                      </m:num>
                      <m:den>
                        <m:r>
                          <a:rPr lang="ru-RU" sz="3000" b="1" i="1">
                            <a:solidFill>
                              <a:srgbClr val="000066"/>
                            </a:solidFill>
                            <a:effectLst>
                              <a:outerShdw blurRad="38100" dist="38100" dir="2700000" algn="tl">
                                <a:srgbClr val="000000">
                                  <a:alpha val="43137"/>
                                </a:srgbClr>
                              </a:outerShdw>
                            </a:effectLst>
                            <a:latin typeface="Cambria Math" panose="02040503050406030204" pitchFamily="18" charset="0"/>
                          </a:rPr>
                          <m:t>𝑻</m:t>
                        </m:r>
                      </m:den>
                    </m:f>
                    <m:r>
                      <a:rPr lang="ru-RU" sz="3000" b="1">
                        <a:solidFill>
                          <a:srgbClr val="000066"/>
                        </a:solidFill>
                        <a:effectLst>
                          <a:outerShdw blurRad="38100" dist="38100" dir="2700000" algn="tl">
                            <a:srgbClr val="000000">
                              <a:alpha val="43137"/>
                            </a:srgbClr>
                          </a:outerShdw>
                        </a:effectLst>
                        <a:latin typeface="Cambria Math" panose="02040503050406030204" pitchFamily="18" charset="0"/>
                      </a:rPr>
                      <m:t>)</m:t>
                    </m:r>
                  </m:oMath>
                </a14:m>
                <a:r>
                  <a:rPr lang="en-US" sz="3000" b="1" dirty="0" smtClean="0">
                    <a:solidFill>
                      <a:srgbClr val="000066"/>
                    </a:solidFill>
                    <a:effectLst>
                      <a:outerShdw blurRad="38100" dist="38100" dir="2700000" algn="tl">
                        <a:srgbClr val="000000">
                          <a:alpha val="43137"/>
                        </a:srgbClr>
                      </a:outerShdw>
                    </a:effectLst>
                  </a:rPr>
                  <a:t>,</a:t>
                </a:r>
              </a:p>
              <a:p>
                <a:pPr marL="0" indent="0" algn="ctr">
                  <a:buNone/>
                </a:pPr>
                <a:endParaRPr lang="en-US" sz="3000" b="1" dirty="0">
                  <a:solidFill>
                    <a:srgbClr val="000066"/>
                  </a:solidFill>
                  <a:effectLst>
                    <a:outerShdw blurRad="38100" dist="38100" dir="2700000" algn="tl">
                      <a:srgbClr val="000000">
                        <a:alpha val="43137"/>
                      </a:srgbClr>
                    </a:outerShdw>
                  </a:effectLst>
                </a:endParaRPr>
              </a:p>
              <a:p>
                <a:pPr marL="0" indent="0" algn="just">
                  <a:buNone/>
                </a:pPr>
                <a:r>
                  <a:rPr lang="en-US" sz="3000" b="1" dirty="0">
                    <a:solidFill>
                      <a:srgbClr val="000066"/>
                    </a:solidFill>
                    <a:effectLst>
                      <a:outerShdw blurRad="38100" dist="38100" dir="2700000" algn="tl">
                        <a:srgbClr val="000000">
                          <a:alpha val="43137"/>
                        </a:srgbClr>
                      </a:outerShdw>
                    </a:effectLst>
                  </a:rPr>
                  <a:t>P - atmospheric pressure, mbar; </a:t>
                </a:r>
                <a:endParaRPr lang="en-US" sz="3000" b="1" dirty="0" smtClean="0">
                  <a:solidFill>
                    <a:srgbClr val="000066"/>
                  </a:solidFill>
                  <a:effectLst>
                    <a:outerShdw blurRad="38100" dist="38100" dir="2700000" algn="tl">
                      <a:srgbClr val="000000">
                        <a:alpha val="43137"/>
                      </a:srgbClr>
                    </a:outerShdw>
                  </a:effectLst>
                </a:endParaRPr>
              </a:p>
              <a:p>
                <a:pPr marL="0" indent="0" algn="just">
                  <a:buNone/>
                </a:pPr>
                <a:r>
                  <a:rPr lang="en-US" sz="3000" b="1" dirty="0" smtClean="0">
                    <a:solidFill>
                      <a:srgbClr val="000066"/>
                    </a:solidFill>
                    <a:effectLst>
                      <a:outerShdw blurRad="38100" dist="38100" dir="2700000" algn="tl">
                        <a:srgbClr val="000000">
                          <a:alpha val="43137"/>
                        </a:srgbClr>
                      </a:outerShdw>
                    </a:effectLst>
                  </a:rPr>
                  <a:t>e </a:t>
                </a:r>
                <a:r>
                  <a:rPr lang="en-US" sz="3000" b="1" dirty="0">
                    <a:solidFill>
                      <a:srgbClr val="000066"/>
                    </a:solidFill>
                    <a:effectLst>
                      <a:outerShdw blurRad="38100" dist="38100" dir="2700000" algn="tl">
                        <a:srgbClr val="000000">
                          <a:alpha val="43137"/>
                        </a:srgbClr>
                      </a:outerShdw>
                    </a:effectLst>
                  </a:rPr>
                  <a:t>- water vapor pressure, mbar; </a:t>
                </a:r>
                <a:endParaRPr lang="en-US" sz="3000" b="1" dirty="0" smtClean="0">
                  <a:solidFill>
                    <a:srgbClr val="000066"/>
                  </a:solidFill>
                  <a:effectLst>
                    <a:outerShdw blurRad="38100" dist="38100" dir="2700000" algn="tl">
                      <a:srgbClr val="000000">
                        <a:alpha val="43137"/>
                      </a:srgbClr>
                    </a:outerShdw>
                  </a:effectLst>
                </a:endParaRPr>
              </a:p>
              <a:p>
                <a:pPr marL="0" indent="0" algn="just">
                  <a:buNone/>
                </a:pPr>
                <a:r>
                  <a:rPr lang="en-US" sz="3000" b="1" dirty="0" smtClean="0">
                    <a:solidFill>
                      <a:srgbClr val="000066"/>
                    </a:solidFill>
                    <a:effectLst>
                      <a:outerShdw blurRad="38100" dist="38100" dir="2700000" algn="tl">
                        <a:srgbClr val="000000">
                          <a:alpha val="43137"/>
                        </a:srgbClr>
                      </a:outerShdw>
                    </a:effectLst>
                  </a:rPr>
                  <a:t>T </a:t>
                </a:r>
                <a:r>
                  <a:rPr lang="en-US" sz="3000" b="1" dirty="0">
                    <a:solidFill>
                      <a:srgbClr val="000066"/>
                    </a:solidFill>
                    <a:effectLst>
                      <a:outerShdw blurRad="38100" dist="38100" dir="2700000" algn="tl">
                        <a:srgbClr val="000000">
                          <a:alpha val="43137"/>
                        </a:srgbClr>
                      </a:outerShdw>
                    </a:effectLst>
                  </a:rPr>
                  <a:t>- the absolute air temperature, K. </a:t>
                </a:r>
                <a:endParaRPr lang="en-US" sz="3000" b="1" dirty="0" smtClean="0">
                  <a:solidFill>
                    <a:srgbClr val="000066"/>
                  </a:solidFill>
                  <a:effectLst>
                    <a:outerShdw blurRad="38100" dist="38100" dir="2700000" algn="tl">
                      <a:srgbClr val="000000">
                        <a:alpha val="43137"/>
                      </a:srgbClr>
                    </a:outerShdw>
                  </a:effectLst>
                </a:endParaRPr>
              </a:p>
              <a:p>
                <a:pPr marL="0" indent="0" algn="just">
                  <a:buNone/>
                </a:pPr>
                <a:endParaRPr lang="en-US" sz="3000" b="1" dirty="0">
                  <a:solidFill>
                    <a:srgbClr val="000066"/>
                  </a:solidFill>
                  <a:effectLst>
                    <a:outerShdw blurRad="38100" dist="38100" dir="2700000" algn="tl">
                      <a:srgbClr val="000000">
                        <a:alpha val="43137"/>
                      </a:srgbClr>
                    </a:outerShdw>
                  </a:effectLst>
                </a:endParaRPr>
              </a:p>
              <a:p>
                <a:pPr marL="0" indent="0" algn="just">
                  <a:buNone/>
                </a:pPr>
                <a:r>
                  <a:rPr lang="en-US" sz="3000" b="1" dirty="0" smtClean="0">
                    <a:solidFill>
                      <a:srgbClr val="000066"/>
                    </a:solidFill>
                    <a:effectLst>
                      <a:outerShdw blurRad="38100" dist="38100" dir="2700000" algn="tl">
                        <a:srgbClr val="000000">
                          <a:alpha val="43137"/>
                        </a:srgbClr>
                      </a:outerShdw>
                    </a:effectLst>
                  </a:rPr>
                  <a:t>For </a:t>
                </a:r>
                <a:r>
                  <a:rPr lang="en-US" sz="3000" b="1" dirty="0">
                    <a:solidFill>
                      <a:srgbClr val="000066"/>
                    </a:solidFill>
                    <a:effectLst>
                      <a:outerShdw blurRad="38100" dist="38100" dir="2700000" algn="tl">
                        <a:srgbClr val="000000">
                          <a:alpha val="43137"/>
                        </a:srgbClr>
                      </a:outerShdw>
                    </a:effectLst>
                  </a:rPr>
                  <a:t>the commonly occurring values of P, T and e, formula (1) is considered accurate within 0.5% over the entire radio wave range at </a:t>
                </a:r>
                <a:r>
                  <a:rPr lang="ru-RU" sz="3000" b="1" dirty="0">
                    <a:solidFill>
                      <a:srgbClr val="000066"/>
                    </a:solidFill>
                    <a:effectLst>
                      <a:outerShdw blurRad="38100" dist="38100" dir="2700000" algn="tl">
                        <a:srgbClr val="000000">
                          <a:alpha val="43137"/>
                        </a:srgbClr>
                      </a:outerShdw>
                    </a:effectLst>
                  </a:rPr>
                  <a:t>λ</a:t>
                </a:r>
                <a:r>
                  <a:rPr lang="en-US" sz="3000" b="1" dirty="0">
                    <a:solidFill>
                      <a:srgbClr val="000066"/>
                    </a:solidFill>
                    <a:effectLst>
                      <a:outerShdw blurRad="38100" dist="38100" dir="2700000" algn="tl">
                        <a:srgbClr val="000000">
                          <a:alpha val="43137"/>
                        </a:srgbClr>
                      </a:outerShdw>
                    </a:effectLst>
                  </a:rPr>
                  <a:t>≥1.3 cm. </a:t>
                </a:r>
                <a:endParaRPr lang="ru-RU" sz="3000" b="1" dirty="0">
                  <a:solidFill>
                    <a:srgbClr val="000066"/>
                  </a:solidFill>
                  <a:effectLst>
                    <a:outerShdw blurRad="38100" dist="38100" dir="2700000" algn="tl">
                      <a:srgbClr val="000000">
                        <a:alpha val="43137"/>
                      </a:srgbClr>
                    </a:outerShdw>
                  </a:effectLst>
                </a:endParaRPr>
              </a:p>
            </p:txBody>
          </p:sp>
        </mc:Choice>
        <mc:Fallback xmlns="">
          <p:sp>
            <p:nvSpPr>
              <p:cNvPr id="3" name="Содержимое 2"/>
              <p:cNvSpPr>
                <a:spLocks noGrp="1" noRot="1" noChangeAspect="1" noMove="1" noResize="1" noEditPoints="1" noAdjustHandles="1" noChangeArrowheads="1" noChangeShapeType="1" noTextEdit="1"/>
              </p:cNvSpPr>
              <p:nvPr>
                <p:ph idx="1"/>
              </p:nvPr>
            </p:nvSpPr>
            <p:spPr>
              <a:xfrm>
                <a:off x="503853" y="1378047"/>
                <a:ext cx="11125292" cy="4685999"/>
              </a:xfrm>
              <a:blipFill>
                <a:blip r:embed="rId4"/>
                <a:stretch>
                  <a:fillRect l="-1370" r="-1589" b="-2341"/>
                </a:stretch>
              </a:blipFill>
            </p:spPr>
            <p:txBody>
              <a:bodyPr/>
              <a:lstStyle/>
              <a:p>
                <a:r>
                  <a:rPr lang="ru-RU">
                    <a:noFill/>
                  </a:rPr>
                  <a:t> </a:t>
                </a:r>
              </a:p>
            </p:txBody>
          </p:sp>
        </mc:Fallback>
      </mc:AlternateContent>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466530" y="317304"/>
            <a:ext cx="4739949" cy="5896884"/>
          </a:xfrm>
          <a:solidFill>
            <a:schemeClr val="bg1"/>
          </a:solidFill>
        </p:spPr>
        <p:txBody>
          <a:bodyPr anchor="t">
            <a:normAutofit/>
          </a:bodyPr>
          <a:lstStyle/>
          <a:p>
            <a:r>
              <a:rPr lang="ru-RU" sz="3600" b="1" u="sng" dirty="0" smtClean="0">
                <a:solidFill>
                  <a:srgbClr val="003300"/>
                </a:solidFill>
                <a:effectLst>
                  <a:outerShdw blurRad="38100" dist="38100" dir="2700000" algn="tl">
                    <a:srgbClr val="000000">
                      <a:alpha val="43137"/>
                    </a:srgbClr>
                  </a:outerShdw>
                </a:effectLst>
                <a:latin typeface="Arial Black" pitchFamily="34" charset="0"/>
              </a:rPr>
              <a:t/>
            </a:r>
            <a:br>
              <a:rPr lang="ru-RU" sz="3600" b="1" u="sng" dirty="0" smtClean="0">
                <a:solidFill>
                  <a:srgbClr val="003300"/>
                </a:solidFill>
                <a:effectLst>
                  <a:outerShdw blurRad="38100" dist="38100" dir="2700000" algn="tl">
                    <a:srgbClr val="000000">
                      <a:alpha val="43137"/>
                    </a:srgbClr>
                  </a:outerShdw>
                </a:effectLst>
                <a:latin typeface="Arial Black" pitchFamily="34" charset="0"/>
              </a:rPr>
            </a:br>
            <a:r>
              <a:rPr lang="en-US" sz="3600" b="1" dirty="0" smtClean="0">
                <a:solidFill>
                  <a:srgbClr val="003300"/>
                </a:solidFill>
                <a:effectLst>
                  <a:outerShdw blurRad="38100" dist="38100" dir="2700000" algn="tl">
                    <a:srgbClr val="000000">
                      <a:alpha val="43137"/>
                    </a:srgbClr>
                  </a:outerShdw>
                </a:effectLst>
                <a:latin typeface="Arial Black" pitchFamily="34" charset="0"/>
              </a:rPr>
              <a:t>Measurement point location of the Eravninsky district territory</a:t>
            </a:r>
            <a:endParaRPr lang="ru-RU" sz="3600" b="1" i="1" dirty="0">
              <a:solidFill>
                <a:srgbClr val="003300"/>
              </a:solidFill>
              <a:effectLst>
                <a:outerShdw blurRad="38100" dist="38100" dir="2700000" algn="tl">
                  <a:srgbClr val="000000">
                    <a:alpha val="43137"/>
                  </a:srgbClr>
                </a:outerShdw>
              </a:effectLst>
              <a:latin typeface="Arial Black" pitchFamily="34" charset="0"/>
            </a:endParaRPr>
          </a:p>
        </p:txBody>
      </p:sp>
      <p:pic>
        <p:nvPicPr>
          <p:cNvPr id="6" name="Рисунок 5" descr="C:\Базарова А\конференции 2020\22-25.09.2020 XI межд.конф - Paratunka\англ вар\Map_2_от 30.08.2020.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51918" y="597219"/>
            <a:ext cx="7022094" cy="5285067"/>
          </a:xfrm>
          <a:prstGeom prst="rect">
            <a:avLst/>
          </a:prstGeom>
          <a:noFill/>
          <a:ln>
            <a:noFill/>
          </a:ln>
        </p:spPr>
      </p:pic>
    </p:spTree>
    <p:extLst>
      <p:ext uri="{BB962C8B-B14F-4D97-AF65-F5344CB8AC3E}">
        <p14:creationId xmlns:p14="http://schemas.microsoft.com/office/powerpoint/2010/main" val="588530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466530" y="317304"/>
            <a:ext cx="11196735" cy="727725"/>
          </a:xfrm>
          <a:solidFill>
            <a:schemeClr val="bg1"/>
          </a:solidFill>
        </p:spPr>
        <p:txBody>
          <a:bodyPr anchor="t">
            <a:noAutofit/>
          </a:bodyPr>
          <a:lstStyle/>
          <a:p>
            <a:r>
              <a:rPr lang="en-US" sz="2800" b="1" dirty="0" smtClean="0">
                <a:solidFill>
                  <a:srgbClr val="003300"/>
                </a:solidFill>
                <a:effectLst>
                  <a:outerShdw blurRad="38100" dist="38100" dir="2700000" algn="tl">
                    <a:srgbClr val="000000">
                      <a:alpha val="43137"/>
                    </a:srgbClr>
                  </a:outerShdw>
                </a:effectLst>
                <a:latin typeface="Arial Black" pitchFamily="34" charset="0"/>
              </a:rPr>
              <a:t>ASMC</a:t>
            </a:r>
            <a:r>
              <a:rPr lang="en-US" sz="2800" b="1" dirty="0">
                <a:solidFill>
                  <a:srgbClr val="003300"/>
                </a:solidFill>
                <a:effectLst>
                  <a:outerShdw blurRad="38100" dist="38100" dir="2700000" algn="tl">
                    <a:srgbClr val="000000">
                      <a:alpha val="43137"/>
                    </a:srgbClr>
                  </a:outerShdw>
                </a:effectLst>
                <a:latin typeface="Arial Black" pitchFamily="34" charset="0"/>
              </a:rPr>
              <a:t> </a:t>
            </a:r>
            <a:r>
              <a:rPr lang="en-US" sz="2800" b="1" dirty="0" smtClean="0">
                <a:solidFill>
                  <a:srgbClr val="003300"/>
                </a:solidFill>
                <a:effectLst>
                  <a:outerShdw blurRad="38100" dist="38100" dir="2700000" algn="tl">
                    <a:srgbClr val="000000">
                      <a:alpha val="43137"/>
                    </a:srgbClr>
                  </a:outerShdw>
                </a:effectLst>
                <a:latin typeface="Arial Black" pitchFamily="34" charset="0"/>
              </a:rPr>
              <a:t>scheme. The numbering of components in the table coincides with the designations on the scheme</a:t>
            </a:r>
            <a:endParaRPr lang="ru-RU" sz="2800" b="1" i="1" dirty="0">
              <a:solidFill>
                <a:srgbClr val="003300"/>
              </a:solidFill>
              <a:effectLst>
                <a:outerShdw blurRad="38100" dist="38100" dir="2700000" algn="tl">
                  <a:srgbClr val="000000">
                    <a:alpha val="43137"/>
                  </a:srgbClr>
                </a:outerShdw>
              </a:effectLst>
              <a:latin typeface="Arial Black" pitchFamily="34" charset="0"/>
            </a:endParaRPr>
          </a:p>
        </p:txBody>
      </p:sp>
      <p:pic>
        <p:nvPicPr>
          <p:cNvPr id="6" name="Рисунок 5"/>
          <p:cNvPicPr/>
          <p:nvPr/>
        </p:nvPicPr>
        <p:blipFill>
          <a:blip r:embed="rId4">
            <a:extLst>
              <a:ext uri="{28A0092B-C50C-407E-A947-70E740481C1C}">
                <a14:useLocalDpi xmlns:a14="http://schemas.microsoft.com/office/drawing/2010/main" val="0"/>
              </a:ext>
            </a:extLst>
          </a:blip>
          <a:stretch>
            <a:fillRect/>
          </a:stretch>
        </p:blipFill>
        <p:spPr>
          <a:xfrm>
            <a:off x="1312231" y="1362332"/>
            <a:ext cx="4006744" cy="4742254"/>
          </a:xfrm>
          <a:prstGeom prst="rect">
            <a:avLst/>
          </a:prstGeom>
        </p:spPr>
      </p:pic>
      <p:pic>
        <p:nvPicPr>
          <p:cNvPr id="8" name="Рисунок 7" descr="C:\Базарова А\конференции 2020\22-25.09.2020 XI межд.конф - Paratunka\англ вар\asmc\Scheme ASMC - 2.png"/>
          <p:cNvPicPr/>
          <p:nvPr/>
        </p:nvPicPr>
        <p:blipFill>
          <a:blip r:embed="rId5">
            <a:extLst>
              <a:ext uri="{28A0092B-C50C-407E-A947-70E740481C1C}">
                <a14:useLocalDpi xmlns:a14="http://schemas.microsoft.com/office/drawing/2010/main" val="0"/>
              </a:ext>
            </a:extLst>
          </a:blip>
          <a:srcRect/>
          <a:stretch>
            <a:fillRect/>
          </a:stretch>
        </p:blipFill>
        <p:spPr bwMode="auto">
          <a:xfrm>
            <a:off x="6631197" y="1325782"/>
            <a:ext cx="4416407" cy="4911299"/>
          </a:xfrm>
          <a:prstGeom prst="rect">
            <a:avLst/>
          </a:prstGeom>
          <a:noFill/>
          <a:ln>
            <a:noFill/>
          </a:ln>
        </p:spPr>
      </p:pic>
    </p:spTree>
    <p:extLst>
      <p:ext uri="{BB962C8B-B14F-4D97-AF65-F5344CB8AC3E}">
        <p14:creationId xmlns:p14="http://schemas.microsoft.com/office/powerpoint/2010/main" val="637583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466530" y="317304"/>
            <a:ext cx="11196735" cy="727725"/>
          </a:xfrm>
          <a:solidFill>
            <a:schemeClr val="bg1"/>
          </a:solidFill>
        </p:spPr>
        <p:txBody>
          <a:bodyPr anchor="t">
            <a:noAutofit/>
          </a:bodyPr>
          <a:lstStyle/>
          <a:p>
            <a:r>
              <a:rPr lang="en-US" sz="3600" b="1" dirty="0" smtClean="0">
                <a:solidFill>
                  <a:srgbClr val="003300"/>
                </a:solidFill>
                <a:effectLst>
                  <a:outerShdw blurRad="38100" dist="38100" dir="2700000" algn="tl">
                    <a:srgbClr val="000000">
                      <a:alpha val="43137"/>
                    </a:srgbClr>
                  </a:outerShdw>
                </a:effectLst>
                <a:latin typeface="Arial Black" pitchFamily="34" charset="0"/>
              </a:rPr>
              <a:t>Refractive index variations</a:t>
            </a:r>
            <a:endParaRPr lang="ru-RU" sz="3600" b="1" dirty="0">
              <a:solidFill>
                <a:srgbClr val="003300"/>
              </a:solidFill>
              <a:effectLst>
                <a:outerShdw blurRad="38100" dist="38100" dir="2700000" algn="tl">
                  <a:srgbClr val="000000">
                    <a:alpha val="43137"/>
                  </a:srgbClr>
                </a:outerShdw>
              </a:effectLst>
              <a:latin typeface="Arial Black" pitchFamily="34" charset="0"/>
            </a:endParaRPr>
          </a:p>
        </p:txBody>
      </p:sp>
      <p:pic>
        <p:nvPicPr>
          <p:cNvPr id="7" name="Рисунок 6" descr="C:\Базарова А\конференции 2020\22-25.09.2020 XI межд.конф - Paratunka\англ вар\Pic03a-n(Jan).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6530" y="1586034"/>
            <a:ext cx="5465618" cy="3345873"/>
          </a:xfrm>
          <a:prstGeom prst="rect">
            <a:avLst/>
          </a:prstGeom>
          <a:noFill/>
          <a:ln>
            <a:noFill/>
          </a:ln>
        </p:spPr>
      </p:pic>
      <p:pic>
        <p:nvPicPr>
          <p:cNvPr id="9" name="Рисунок 8" descr="C:\Базарова А\конференции 2020\22-25.09.2020 XI межд.конф - Paratunka\англ вар\Pic03b-n(Jul).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98678" y="1596424"/>
            <a:ext cx="5361710" cy="3335483"/>
          </a:xfrm>
          <a:prstGeom prst="rect">
            <a:avLst/>
          </a:prstGeom>
          <a:noFill/>
          <a:ln>
            <a:noFill/>
          </a:ln>
        </p:spPr>
      </p:pic>
      <p:pic>
        <p:nvPicPr>
          <p:cNvPr id="10" name="Рисунок 9" descr="C:\Базарова А\конференции 2020\22-25.09.2020 XI межд.конф - Paratunka\англ вар\Pic03-legend.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345" y="4961569"/>
            <a:ext cx="2161310" cy="302543"/>
          </a:xfrm>
          <a:prstGeom prst="rect">
            <a:avLst/>
          </a:prstGeom>
          <a:noFill/>
          <a:ln>
            <a:noFill/>
          </a:ln>
        </p:spPr>
      </p:pic>
      <p:sp>
        <p:nvSpPr>
          <p:cNvPr id="3" name="TextBox 2"/>
          <p:cNvSpPr txBox="1"/>
          <p:nvPr/>
        </p:nvSpPr>
        <p:spPr>
          <a:xfrm>
            <a:off x="2012540" y="5472912"/>
            <a:ext cx="3242426" cy="553998"/>
          </a:xfrm>
          <a:prstGeom prst="rect">
            <a:avLst/>
          </a:prstGeom>
          <a:noFill/>
        </p:spPr>
        <p:txBody>
          <a:bodyPr wrap="none" rtlCol="0">
            <a:spAutoFit/>
          </a:bodyPr>
          <a:lstStyle/>
          <a:p>
            <a:r>
              <a:rPr lang="en-US" sz="3000" b="1" dirty="0">
                <a:solidFill>
                  <a:srgbClr val="000066"/>
                </a:solidFill>
                <a:effectLst>
                  <a:outerShdw blurRad="38100" dist="38100" dir="2700000" algn="tl">
                    <a:srgbClr val="000000">
                      <a:alpha val="43137"/>
                    </a:srgbClr>
                  </a:outerShdw>
                </a:effectLst>
              </a:rPr>
              <a:t>a) January, </a:t>
            </a:r>
            <a:r>
              <a:rPr lang="en-US" sz="3000" b="1" dirty="0" smtClean="0">
                <a:solidFill>
                  <a:srgbClr val="000066"/>
                </a:solidFill>
                <a:effectLst>
                  <a:outerShdw blurRad="38100" dist="38100" dir="2700000" algn="tl">
                    <a:srgbClr val="000000">
                      <a:alpha val="43137"/>
                    </a:srgbClr>
                  </a:outerShdw>
                </a:effectLst>
              </a:rPr>
              <a:t>22 2016</a:t>
            </a:r>
            <a:endParaRPr lang="ru-RU" sz="3000" b="1" dirty="0">
              <a:solidFill>
                <a:srgbClr val="000066"/>
              </a:solidFill>
              <a:effectLst>
                <a:outerShdw blurRad="38100" dist="38100" dir="2700000" algn="tl">
                  <a:srgbClr val="000000">
                    <a:alpha val="43137"/>
                  </a:srgbClr>
                </a:outerShdw>
              </a:effectLst>
            </a:endParaRPr>
          </a:p>
        </p:txBody>
      </p:sp>
      <p:sp>
        <p:nvSpPr>
          <p:cNvPr id="11" name="TextBox 10"/>
          <p:cNvSpPr txBox="1"/>
          <p:nvPr/>
        </p:nvSpPr>
        <p:spPr>
          <a:xfrm>
            <a:off x="7892734" y="5472912"/>
            <a:ext cx="2582758" cy="553998"/>
          </a:xfrm>
          <a:prstGeom prst="rect">
            <a:avLst/>
          </a:prstGeom>
          <a:noFill/>
        </p:spPr>
        <p:txBody>
          <a:bodyPr wrap="none" rtlCol="0">
            <a:spAutoFit/>
          </a:bodyPr>
          <a:lstStyle/>
          <a:p>
            <a:r>
              <a:rPr lang="en-US" sz="3000" b="1" dirty="0" smtClean="0">
                <a:solidFill>
                  <a:srgbClr val="000066"/>
                </a:solidFill>
                <a:effectLst>
                  <a:outerShdw blurRad="38100" dist="38100" dir="2700000" algn="tl">
                    <a:srgbClr val="000000">
                      <a:alpha val="43137"/>
                    </a:srgbClr>
                  </a:outerShdw>
                </a:effectLst>
              </a:rPr>
              <a:t>b) June, 9 2016</a:t>
            </a:r>
            <a:endParaRPr lang="ru-RU" sz="3000" b="1" dirty="0">
              <a:solidFill>
                <a:srgbClr val="0000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7729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466530" y="317304"/>
            <a:ext cx="11196735" cy="727725"/>
          </a:xfrm>
          <a:solidFill>
            <a:schemeClr val="bg1"/>
          </a:solidFill>
        </p:spPr>
        <p:txBody>
          <a:bodyPr anchor="t">
            <a:noAutofit/>
          </a:bodyPr>
          <a:lstStyle/>
          <a:p>
            <a:r>
              <a:rPr lang="en-US" sz="3600" b="1" dirty="0" smtClean="0">
                <a:solidFill>
                  <a:srgbClr val="003300"/>
                </a:solidFill>
                <a:effectLst>
                  <a:outerShdw blurRad="38100" dist="38100" dir="2700000" algn="tl">
                    <a:srgbClr val="000000">
                      <a:alpha val="43137"/>
                    </a:srgbClr>
                  </a:outerShdw>
                </a:effectLst>
                <a:latin typeface="Arial Black" pitchFamily="34" charset="0"/>
              </a:rPr>
              <a:t>Temperature, air humidity and atmospheric pressure variations</a:t>
            </a:r>
            <a:endParaRPr lang="ru-RU" sz="3600" b="1" dirty="0">
              <a:solidFill>
                <a:srgbClr val="003300"/>
              </a:solidFill>
              <a:effectLst>
                <a:outerShdw blurRad="38100" dist="38100" dir="2700000" algn="tl">
                  <a:srgbClr val="000000">
                    <a:alpha val="43137"/>
                  </a:srgbClr>
                </a:outerShdw>
              </a:effectLst>
              <a:latin typeface="Arial Black" pitchFamily="34" charset="0"/>
            </a:endParaRPr>
          </a:p>
        </p:txBody>
      </p:sp>
      <p:sp>
        <p:nvSpPr>
          <p:cNvPr id="3" name="TextBox 2"/>
          <p:cNvSpPr txBox="1"/>
          <p:nvPr/>
        </p:nvSpPr>
        <p:spPr>
          <a:xfrm>
            <a:off x="1687623" y="5472912"/>
            <a:ext cx="3242426" cy="553998"/>
          </a:xfrm>
          <a:prstGeom prst="rect">
            <a:avLst/>
          </a:prstGeom>
          <a:noFill/>
        </p:spPr>
        <p:txBody>
          <a:bodyPr wrap="none" rtlCol="0">
            <a:spAutoFit/>
          </a:bodyPr>
          <a:lstStyle/>
          <a:p>
            <a:r>
              <a:rPr lang="en-US" sz="3000" b="1" dirty="0">
                <a:solidFill>
                  <a:srgbClr val="000066"/>
                </a:solidFill>
                <a:effectLst>
                  <a:outerShdw blurRad="38100" dist="38100" dir="2700000" algn="tl">
                    <a:srgbClr val="000000">
                      <a:alpha val="43137"/>
                    </a:srgbClr>
                  </a:outerShdw>
                </a:effectLst>
              </a:rPr>
              <a:t>a) January, </a:t>
            </a:r>
            <a:r>
              <a:rPr lang="en-US" sz="3000" b="1" dirty="0" smtClean="0">
                <a:solidFill>
                  <a:srgbClr val="000066"/>
                </a:solidFill>
                <a:effectLst>
                  <a:outerShdw blurRad="38100" dist="38100" dir="2700000" algn="tl">
                    <a:srgbClr val="000000">
                      <a:alpha val="43137"/>
                    </a:srgbClr>
                  </a:outerShdw>
                </a:effectLst>
              </a:rPr>
              <a:t>22 2016</a:t>
            </a:r>
            <a:endParaRPr lang="ru-RU" sz="3000" b="1" dirty="0">
              <a:solidFill>
                <a:srgbClr val="000066"/>
              </a:solidFill>
              <a:effectLst>
                <a:outerShdw blurRad="38100" dist="38100" dir="2700000" algn="tl">
                  <a:srgbClr val="000000">
                    <a:alpha val="43137"/>
                  </a:srgbClr>
                </a:outerShdw>
              </a:effectLst>
            </a:endParaRPr>
          </a:p>
        </p:txBody>
      </p:sp>
      <p:sp>
        <p:nvSpPr>
          <p:cNvPr id="11" name="TextBox 10"/>
          <p:cNvSpPr txBox="1"/>
          <p:nvPr/>
        </p:nvSpPr>
        <p:spPr>
          <a:xfrm>
            <a:off x="7954778" y="5472912"/>
            <a:ext cx="2582758" cy="553998"/>
          </a:xfrm>
          <a:prstGeom prst="rect">
            <a:avLst/>
          </a:prstGeom>
          <a:noFill/>
        </p:spPr>
        <p:txBody>
          <a:bodyPr wrap="none" rtlCol="0">
            <a:spAutoFit/>
          </a:bodyPr>
          <a:lstStyle/>
          <a:p>
            <a:r>
              <a:rPr lang="en-US" sz="3000" b="1" dirty="0" smtClean="0">
                <a:solidFill>
                  <a:srgbClr val="000066"/>
                </a:solidFill>
                <a:effectLst>
                  <a:outerShdw blurRad="38100" dist="38100" dir="2700000" algn="tl">
                    <a:srgbClr val="000000">
                      <a:alpha val="43137"/>
                    </a:srgbClr>
                  </a:outerShdw>
                </a:effectLst>
              </a:rPr>
              <a:t>b) June, 9 2016</a:t>
            </a:r>
            <a:endParaRPr lang="ru-RU" sz="3000" b="1" dirty="0">
              <a:solidFill>
                <a:srgbClr val="000066"/>
              </a:solidFill>
              <a:effectLst>
                <a:outerShdw blurRad="38100" dist="38100" dir="2700000" algn="tl">
                  <a:srgbClr val="000000">
                    <a:alpha val="43137"/>
                  </a:srgbClr>
                </a:outerShdw>
              </a:effectLst>
            </a:endParaRPr>
          </a:p>
        </p:txBody>
      </p:sp>
      <p:pic>
        <p:nvPicPr>
          <p:cNvPr id="12" name="Рисунок 11" descr="C:\Базарова А\конференции 2020\22-25.09.2020 XI межд.конф - Paratunka\англ вар\Pic04a-m(Jan).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036" y="1529739"/>
            <a:ext cx="5256970" cy="3192086"/>
          </a:xfrm>
          <a:prstGeom prst="rect">
            <a:avLst/>
          </a:prstGeom>
          <a:noFill/>
          <a:ln>
            <a:noFill/>
          </a:ln>
        </p:spPr>
      </p:pic>
      <p:pic>
        <p:nvPicPr>
          <p:cNvPr id="13" name="Рисунок 12" descr="C:\Базарова А\конференции 2020\22-25.09.2020 XI межд.конф - Paratunka\англ вар\Pic04b-m(Jul).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73294" y="1507229"/>
            <a:ext cx="5256970" cy="3192086"/>
          </a:xfrm>
          <a:prstGeom prst="rect">
            <a:avLst/>
          </a:prstGeom>
          <a:noFill/>
          <a:ln>
            <a:noFill/>
          </a:ln>
        </p:spPr>
      </p:pic>
      <p:pic>
        <p:nvPicPr>
          <p:cNvPr id="14" name="Рисунок 13" descr="C:\Базарова А\конференции 2020\22-25.09.2020 XI межд.конф - Paratunka\англ вар\Pic04-legend.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8562" y="4922801"/>
            <a:ext cx="9712590" cy="334588"/>
          </a:xfrm>
          <a:prstGeom prst="rect">
            <a:avLst/>
          </a:prstGeom>
          <a:noFill/>
          <a:ln>
            <a:noFill/>
          </a:ln>
        </p:spPr>
      </p:pic>
    </p:spTree>
    <p:extLst>
      <p:ext uri="{BB962C8B-B14F-4D97-AF65-F5344CB8AC3E}">
        <p14:creationId xmlns:p14="http://schemas.microsoft.com/office/powerpoint/2010/main" val="3703854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Содержимое 2"/>
          <p:cNvSpPr>
            <a:spLocks noGrp="1"/>
          </p:cNvSpPr>
          <p:nvPr>
            <p:ph idx="1"/>
          </p:nvPr>
        </p:nvSpPr>
        <p:spPr>
          <a:xfrm>
            <a:off x="467591" y="295075"/>
            <a:ext cx="11227104" cy="6105725"/>
          </a:xfrm>
          <a:solidFill>
            <a:schemeClr val="bg1"/>
          </a:solidFill>
        </p:spPr>
        <p:txBody>
          <a:bodyPr>
            <a:noAutofit/>
          </a:bodyPr>
          <a:lstStyle/>
          <a:p>
            <a:pPr marL="0" indent="0">
              <a:buNone/>
            </a:pPr>
            <a:r>
              <a:rPr lang="en-US" sz="2400" b="1" dirty="0" smtClean="0">
                <a:solidFill>
                  <a:srgbClr val="000066"/>
                </a:solidFill>
                <a:effectLst>
                  <a:outerShdw blurRad="38100" dist="38100" dir="2700000" algn="tl">
                    <a:srgbClr val="000000">
                      <a:alpha val="43137"/>
                    </a:srgbClr>
                  </a:outerShdw>
                </a:effectLst>
              </a:rPr>
              <a:t>The </a:t>
            </a:r>
            <a:r>
              <a:rPr lang="en-US" sz="2400" b="1" dirty="0">
                <a:solidFill>
                  <a:srgbClr val="000066"/>
                </a:solidFill>
                <a:effectLst>
                  <a:outerShdw blurRad="38100" dist="38100" dir="2700000" algn="tl">
                    <a:srgbClr val="000000">
                      <a:alpha val="43137"/>
                    </a:srgbClr>
                  </a:outerShdw>
                </a:effectLst>
              </a:rPr>
              <a:t>results of our measurements coincide with the conclusions of N.Ts. Gomoboev and Ch.Ts. </a:t>
            </a:r>
            <a:r>
              <a:rPr lang="en-US" sz="2400" b="1" dirty="0" smtClean="0">
                <a:solidFill>
                  <a:srgbClr val="000066"/>
                </a:solidFill>
                <a:effectLst>
                  <a:outerShdw blurRad="38100" dist="38100" dir="2700000" algn="tl">
                    <a:srgbClr val="000000">
                      <a:alpha val="43137"/>
                    </a:srgbClr>
                  </a:outerShdw>
                </a:effectLst>
              </a:rPr>
              <a:t>Tsydypov, </a:t>
            </a:r>
            <a:r>
              <a:rPr lang="en-US" sz="2400" b="1" dirty="0">
                <a:solidFill>
                  <a:srgbClr val="000066"/>
                </a:solidFill>
                <a:effectLst>
                  <a:outerShdw blurRad="38100" dist="38100" dir="2700000" algn="tl">
                    <a:srgbClr val="000000">
                      <a:alpha val="43137"/>
                    </a:srgbClr>
                  </a:outerShdw>
                </a:effectLst>
              </a:rPr>
              <a:t>who conducted a study of the value of the refractive index of air near the Earth's surface in Transbaikalia based on the materials of three ground stations of the hydrometeorological service network for 5 years (1958-1962). The stations were located in different physical and geographical conditions: Ulan-Ude and </a:t>
            </a:r>
            <a:r>
              <a:rPr lang="en-US" sz="2400" b="1" dirty="0" err="1">
                <a:solidFill>
                  <a:srgbClr val="000066"/>
                </a:solidFill>
                <a:effectLst>
                  <a:outerShdw blurRad="38100" dist="38100" dir="2700000" algn="tl">
                    <a:srgbClr val="000000">
                      <a:alpha val="43137"/>
                    </a:srgbClr>
                  </a:outerShdw>
                </a:effectLst>
              </a:rPr>
              <a:t>Barguzin</a:t>
            </a:r>
            <a:r>
              <a:rPr lang="en-US" sz="2400" b="1" dirty="0">
                <a:solidFill>
                  <a:srgbClr val="000066"/>
                </a:solidFill>
                <a:effectLst>
                  <a:outerShdw blurRad="38100" dist="38100" dir="2700000" algn="tl">
                    <a:srgbClr val="000000">
                      <a:alpha val="43137"/>
                    </a:srgbClr>
                  </a:outerShdw>
                </a:effectLst>
              </a:rPr>
              <a:t> - far from large bodies of water, Ust-</a:t>
            </a:r>
            <a:r>
              <a:rPr lang="en-US" sz="2400" b="1" dirty="0" err="1">
                <a:solidFill>
                  <a:srgbClr val="000066"/>
                </a:solidFill>
                <a:effectLst>
                  <a:outerShdw blurRad="38100" dist="38100" dir="2700000" algn="tl">
                    <a:srgbClr val="000000">
                      <a:alpha val="43137"/>
                    </a:srgbClr>
                  </a:outerShdw>
                </a:effectLst>
              </a:rPr>
              <a:t>Barguzin</a:t>
            </a:r>
            <a:r>
              <a:rPr lang="en-US" sz="2400" b="1" dirty="0">
                <a:solidFill>
                  <a:srgbClr val="000066"/>
                </a:solidFill>
                <a:effectLst>
                  <a:outerShdw blurRad="38100" dist="38100" dir="2700000" algn="tl">
                    <a:srgbClr val="000000">
                      <a:alpha val="43137"/>
                    </a:srgbClr>
                  </a:outerShdw>
                </a:effectLst>
              </a:rPr>
              <a:t> - on the shore of the lake. </a:t>
            </a:r>
            <a:r>
              <a:rPr lang="ru-RU" sz="2400" b="1" dirty="0">
                <a:solidFill>
                  <a:srgbClr val="000066"/>
                </a:solidFill>
                <a:effectLst>
                  <a:outerShdw blurRad="38100" dist="38100" dir="2700000" algn="tl">
                    <a:srgbClr val="000000">
                      <a:alpha val="43137"/>
                    </a:srgbClr>
                  </a:outerShdw>
                </a:effectLst>
              </a:rPr>
              <a:t>Baikal:</a:t>
            </a:r>
          </a:p>
          <a:p>
            <a:pPr marL="742950" lvl="0" indent="-742950">
              <a:buFont typeface="+mj-lt"/>
              <a:buAutoNum type="arabicPeriod"/>
            </a:pPr>
            <a:r>
              <a:rPr lang="en-US" sz="2400" b="1" dirty="0">
                <a:solidFill>
                  <a:srgbClr val="000066"/>
                </a:solidFill>
                <a:effectLst>
                  <a:outerShdw blurRad="38100" dist="38100" dir="2700000" algn="tl">
                    <a:srgbClr val="000000">
                      <a:alpha val="43137"/>
                    </a:srgbClr>
                  </a:outerShdw>
                </a:effectLst>
              </a:rPr>
              <a:t>Daily changes in N mainly depend on humidity and air temperature, since the pressure changes insignificantly during the </a:t>
            </a:r>
            <a:r>
              <a:rPr lang="en-US" sz="2400" b="1" dirty="0" smtClean="0">
                <a:solidFill>
                  <a:srgbClr val="000066"/>
                </a:solidFill>
                <a:effectLst>
                  <a:outerShdw blurRad="38100" dist="38100" dir="2700000" algn="tl">
                    <a:srgbClr val="000000">
                      <a:alpha val="43137"/>
                    </a:srgbClr>
                  </a:outerShdw>
                </a:effectLst>
              </a:rPr>
              <a:t>day.</a:t>
            </a:r>
            <a:endParaRPr lang="en-US" sz="2400" b="1" dirty="0">
              <a:solidFill>
                <a:srgbClr val="000066"/>
              </a:solidFill>
              <a:effectLst>
                <a:outerShdw blurRad="38100" dist="38100" dir="2700000" algn="tl">
                  <a:srgbClr val="000000">
                    <a:alpha val="43137"/>
                  </a:srgbClr>
                </a:outerShdw>
              </a:effectLst>
            </a:endParaRPr>
          </a:p>
          <a:p>
            <a:pPr marL="742950" lvl="0" indent="-742950">
              <a:buFont typeface="+mj-lt"/>
              <a:buAutoNum type="arabicPeriod"/>
            </a:pPr>
            <a:r>
              <a:rPr lang="en-US" sz="2400" b="1" dirty="0" smtClean="0">
                <a:solidFill>
                  <a:srgbClr val="000066"/>
                </a:solidFill>
                <a:effectLst>
                  <a:outerShdw blurRad="38100" dist="38100" dir="2700000" algn="tl">
                    <a:srgbClr val="000000">
                      <a:alpha val="43137"/>
                    </a:srgbClr>
                  </a:outerShdw>
                </a:effectLst>
              </a:rPr>
              <a:t>According </a:t>
            </a:r>
            <a:r>
              <a:rPr lang="en-US" sz="2400" b="1" dirty="0">
                <a:solidFill>
                  <a:srgbClr val="000066"/>
                </a:solidFill>
                <a:effectLst>
                  <a:outerShdw blurRad="38100" dist="38100" dir="2700000" algn="tl">
                    <a:srgbClr val="000000">
                      <a:alpha val="43137"/>
                    </a:srgbClr>
                  </a:outerShdw>
                </a:effectLst>
              </a:rPr>
              <a:t>to the results of calculations of the daily rate N is simple with one maximum and one minimum. In winter and autumn, everywhere the maximum occurs in the morning hours (6 or 7), in spring and summer at some points - at 1 am, and at others - at 6 or 7 am. The minimum is observed everywhere and in all seasons in the afternoon (13-15 hours</a:t>
            </a:r>
            <a:r>
              <a:rPr lang="en-US" sz="2400" b="1" dirty="0" smtClean="0">
                <a:solidFill>
                  <a:srgbClr val="000066"/>
                </a:solidFill>
                <a:effectLst>
                  <a:outerShdw blurRad="38100" dist="38100" dir="2700000" algn="tl">
                    <a:srgbClr val="000000">
                      <a:alpha val="43137"/>
                    </a:srgbClr>
                  </a:outerShdw>
                </a:effectLst>
              </a:rPr>
              <a:t>).</a:t>
            </a:r>
            <a:endParaRPr lang="en-US" sz="2400" b="1" dirty="0">
              <a:solidFill>
                <a:srgbClr val="000066"/>
              </a:solidFill>
              <a:effectLst>
                <a:outerShdw blurRad="38100" dist="38100" dir="2700000" algn="tl">
                  <a:srgbClr val="000000">
                    <a:alpha val="43137"/>
                  </a:srgbClr>
                </a:outerShdw>
              </a:effectLst>
            </a:endParaRPr>
          </a:p>
          <a:p>
            <a:pPr marL="742950" lvl="0" indent="-742950">
              <a:buFont typeface="+mj-lt"/>
              <a:buAutoNum type="arabicPeriod"/>
            </a:pPr>
            <a:r>
              <a:rPr lang="en-US" sz="2400" b="1" dirty="0" smtClean="0">
                <a:solidFill>
                  <a:srgbClr val="000066"/>
                </a:solidFill>
                <a:effectLst>
                  <a:outerShdw blurRad="38100" dist="38100" dir="2700000" algn="tl">
                    <a:srgbClr val="000000">
                      <a:alpha val="43137"/>
                    </a:srgbClr>
                  </a:outerShdw>
                </a:effectLst>
              </a:rPr>
              <a:t>According </a:t>
            </a:r>
            <a:r>
              <a:rPr lang="en-US" sz="2400" b="1" dirty="0">
                <a:solidFill>
                  <a:srgbClr val="000066"/>
                </a:solidFill>
                <a:effectLst>
                  <a:outerShdw blurRad="38100" dist="38100" dir="2700000" algn="tl">
                    <a:srgbClr val="000000">
                      <a:alpha val="43137"/>
                    </a:srgbClr>
                  </a:outerShdw>
                </a:effectLst>
              </a:rPr>
              <a:t>to the amplitudes of daily changes in N, calculated from long-term data, it can be seen that the largest amplitudes occur in summer, and the smallest ones - in winter.</a:t>
            </a:r>
            <a:endParaRPr lang="ru-RU" sz="2400" b="1" dirty="0">
              <a:solidFill>
                <a:srgbClr val="000066"/>
              </a:solidFill>
              <a:effectLst>
                <a:outerShdw blurRad="38100" dist="38100" dir="2700000" algn="tl">
                  <a:srgbClr val="000000">
                    <a:alpha val="43137"/>
                  </a:srgbClr>
                </a:outerShdw>
              </a:effectLst>
            </a:endParaRPr>
          </a:p>
          <a:p>
            <a:pPr lvl="0"/>
            <a:endParaRPr lang="ru-RU" sz="2400" b="1" dirty="0">
              <a:solidFill>
                <a:srgbClr val="000066"/>
              </a:solidFill>
              <a:effectLst>
                <a:outerShdw blurRad="38100" dist="38100" dir="2700000" algn="tl">
                  <a:srgbClr val="000000">
                    <a:alpha val="43137"/>
                  </a:srgbClr>
                </a:outerShdw>
              </a:effectLst>
            </a:endParaRPr>
          </a:p>
          <a:p>
            <a:pPr marL="0" indent="442913" algn="just"/>
            <a:endParaRPr lang="ru-RU" sz="2400" b="1" dirty="0">
              <a:solidFill>
                <a:srgbClr val="000066"/>
              </a:solidFill>
              <a:effectLst>
                <a:outerShdw blurRad="38100" dist="38100" dir="2700000" algn="tl">
                  <a:srgbClr val="000000">
                    <a:alpha val="43137"/>
                  </a:srgbClr>
                </a:outerShdw>
              </a:effectLst>
            </a:endParaRPr>
          </a:p>
          <a:p>
            <a:pPr marL="0" indent="442913" algn="just"/>
            <a:endParaRPr lang="ru-RU" sz="2400" b="1" dirty="0">
              <a:solidFill>
                <a:srgbClr val="000066"/>
              </a:solidFill>
              <a:effectLst>
                <a:outerShdw blurRad="38100" dist="38100" dir="2700000" algn="tl">
                  <a:srgbClr val="000000">
                    <a:alpha val="43137"/>
                  </a:srgbClr>
                </a:outerShdw>
              </a:effectLst>
            </a:endParaRPr>
          </a:p>
          <a:p>
            <a:pPr marL="0" indent="442913" algn="just"/>
            <a:endParaRPr lang="ru-RU" sz="2400" b="1" dirty="0">
              <a:solidFill>
                <a:srgbClr val="0000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87795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ay20032"/>
          <p:cNvPicPr>
            <a:picLocks noChangeAspect="1" noChangeArrowheads="1"/>
          </p:cNvPicPr>
          <p:nvPr/>
        </p:nvPicPr>
        <p:blipFill>
          <a:blip r:embed="rId2" cstate="print">
            <a:lum bright="10000"/>
            <a:extLst>
              <a:ext uri="{BEBA8EAE-BF5A-486C-A8C5-ECC9F3942E4B}">
                <a14:imgProps xmlns:a14="http://schemas.microsoft.com/office/drawing/2010/main">
                  <a14:imgLayer r:embed="rId3">
                    <a14:imgEffect>
                      <a14:brightnessContrast bright="27000"/>
                    </a14:imgEffect>
                  </a14:imgLayer>
                </a14:imgProps>
              </a:ex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363779" y="269867"/>
            <a:ext cx="11472145" cy="720000"/>
          </a:xfrm>
          <a:solidFill>
            <a:schemeClr val="bg1"/>
          </a:solidFill>
        </p:spPr>
        <p:txBody>
          <a:bodyPr>
            <a:normAutofit/>
          </a:bodyPr>
          <a:lstStyle/>
          <a:p>
            <a:r>
              <a:rPr lang="en-US" sz="4000" b="1" dirty="0" smtClean="0">
                <a:solidFill>
                  <a:srgbClr val="003300"/>
                </a:solidFill>
                <a:effectLst>
                  <a:outerShdw blurRad="38100" dist="38100" dir="2700000" algn="tl">
                    <a:srgbClr val="000000">
                      <a:alpha val="43137"/>
                    </a:srgbClr>
                  </a:outerShdw>
                </a:effectLst>
                <a:latin typeface="Arial Black" pitchFamily="34" charset="0"/>
              </a:rPr>
              <a:t>Results</a:t>
            </a:r>
            <a:endParaRPr lang="ru-RU" sz="4000" b="1" dirty="0">
              <a:solidFill>
                <a:srgbClr val="003300"/>
              </a:solidFill>
              <a:effectLst>
                <a:outerShdw blurRad="38100" dist="38100" dir="2700000" algn="tl">
                  <a:srgbClr val="000000">
                    <a:alpha val="43137"/>
                  </a:srgbClr>
                </a:outerShdw>
              </a:effectLst>
              <a:latin typeface="Arial Black" pitchFamily="34" charset="0"/>
            </a:endParaRPr>
          </a:p>
        </p:txBody>
      </p:sp>
      <p:sp>
        <p:nvSpPr>
          <p:cNvPr id="3" name="Содержимое 2"/>
          <p:cNvSpPr>
            <a:spLocks noGrp="1"/>
          </p:cNvSpPr>
          <p:nvPr>
            <p:ph idx="1"/>
          </p:nvPr>
        </p:nvSpPr>
        <p:spPr>
          <a:xfrm>
            <a:off x="491835" y="1340725"/>
            <a:ext cx="11256818" cy="4685999"/>
          </a:xfrm>
          <a:solidFill>
            <a:schemeClr val="bg1"/>
          </a:solidFill>
        </p:spPr>
        <p:txBody>
          <a:bodyPr>
            <a:noAutofit/>
          </a:bodyPr>
          <a:lstStyle/>
          <a:p>
            <a:pPr lvl="0"/>
            <a:r>
              <a:rPr lang="en-US" sz="3600" b="1" dirty="0" smtClean="0">
                <a:solidFill>
                  <a:srgbClr val="000066"/>
                </a:solidFill>
                <a:effectLst>
                  <a:outerShdw blurRad="38100" dist="38100" dir="2700000" algn="tl">
                    <a:srgbClr val="000000">
                      <a:alpha val="43137"/>
                    </a:srgbClr>
                  </a:outerShdw>
                </a:effectLst>
              </a:rPr>
              <a:t>The </a:t>
            </a:r>
            <a:r>
              <a:rPr lang="en-US" sz="3600" b="1" dirty="0">
                <a:solidFill>
                  <a:srgbClr val="000066"/>
                </a:solidFill>
                <a:effectLst>
                  <a:outerShdw blurRad="38100" dist="38100" dir="2700000" algn="tl">
                    <a:srgbClr val="000000">
                      <a:alpha val="43137"/>
                    </a:srgbClr>
                  </a:outerShdw>
                </a:effectLst>
              </a:rPr>
              <a:t>refractive index N in the surface layer of the atmosphere has pronounced daily fluctuations</a:t>
            </a:r>
            <a:endParaRPr lang="ru-RU" sz="3600" b="1" dirty="0">
              <a:solidFill>
                <a:srgbClr val="000066"/>
              </a:solidFill>
              <a:effectLst>
                <a:outerShdw blurRad="38100" dist="38100" dir="2700000" algn="tl">
                  <a:srgbClr val="000000">
                    <a:alpha val="43137"/>
                  </a:srgbClr>
                </a:outerShdw>
              </a:effectLst>
            </a:endParaRPr>
          </a:p>
          <a:p>
            <a:pPr lvl="0"/>
            <a:r>
              <a:rPr lang="en-US" sz="3600" b="1" dirty="0">
                <a:solidFill>
                  <a:srgbClr val="000066"/>
                </a:solidFill>
                <a:effectLst>
                  <a:outerShdw blurRad="38100" dist="38100" dir="2700000" algn="tl">
                    <a:srgbClr val="000000">
                      <a:alpha val="43137"/>
                    </a:srgbClr>
                  </a:outerShdw>
                </a:effectLst>
              </a:rPr>
              <a:t>The diurnal variations of the refractive index N in the south of the Vitim plateau are determined to a greater extent by variations in air temperature and humidity than by atmospheric pressure.</a:t>
            </a:r>
            <a:endParaRPr lang="ru-RU" sz="3600" b="1" dirty="0">
              <a:solidFill>
                <a:srgbClr val="000066"/>
              </a:solidFill>
              <a:effectLst>
                <a:outerShdw blurRad="38100" dist="38100" dir="2700000" algn="tl">
                  <a:srgbClr val="000000">
                    <a:alpha val="43137"/>
                  </a:srgbClr>
                </a:outerShdw>
              </a:effectLst>
            </a:endParaRPr>
          </a:p>
          <a:p>
            <a:pPr lvl="0"/>
            <a:r>
              <a:rPr lang="en-US" sz="3600" b="1" dirty="0">
                <a:solidFill>
                  <a:srgbClr val="000066"/>
                </a:solidFill>
                <a:effectLst>
                  <a:outerShdw blurRad="38100" dist="38100" dir="2700000" algn="tl">
                    <a:srgbClr val="000000">
                      <a:alpha val="43137"/>
                    </a:srgbClr>
                  </a:outerShdw>
                </a:effectLst>
              </a:rPr>
              <a:t>In the daytime, an inversion of N with altitude is observed in the absence of atmospheric turbulence.</a:t>
            </a:r>
            <a:endParaRPr lang="ru-RU" sz="3600" b="1" dirty="0">
              <a:solidFill>
                <a:srgbClr val="000066"/>
              </a:solidFill>
              <a:effectLst>
                <a:outerShdw blurRad="38100" dist="38100" dir="2700000" algn="tl">
                  <a:srgbClr val="000000">
                    <a:alpha val="43137"/>
                  </a:srgbClr>
                </a:outerShdw>
              </a:effectLst>
            </a:endParaRPr>
          </a:p>
          <a:p>
            <a:pPr marL="0" indent="442913" algn="just"/>
            <a:endParaRPr lang="ru-RU" sz="3600" b="1" dirty="0" smtClean="0">
              <a:solidFill>
                <a:srgbClr val="000066"/>
              </a:solidFill>
              <a:effectLst>
                <a:outerShdw blurRad="38100" dist="38100" dir="2700000" algn="tl">
                  <a:srgbClr val="000000">
                    <a:alpha val="43137"/>
                  </a:srgbClr>
                </a:outerShdw>
              </a:effectLst>
            </a:endParaRPr>
          </a:p>
          <a:p>
            <a:pPr marL="0" indent="442913" algn="just"/>
            <a:endParaRPr lang="ru-RU" sz="3600" b="1" dirty="0" smtClean="0">
              <a:solidFill>
                <a:srgbClr val="000066"/>
              </a:solidFill>
              <a:effectLst>
                <a:outerShdw blurRad="38100" dist="38100" dir="2700000" algn="tl">
                  <a:srgbClr val="000000">
                    <a:alpha val="43137"/>
                  </a:srgbClr>
                </a:outerShdw>
              </a:effectLst>
            </a:endParaRPr>
          </a:p>
          <a:p>
            <a:pPr marL="0" indent="442913" algn="just"/>
            <a:endParaRPr lang="ru-RU" sz="3600" b="1" dirty="0" smtClean="0">
              <a:solidFill>
                <a:srgbClr val="AF050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9527745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4692</TotalTime>
  <Words>582</Words>
  <Application>Microsoft Office PowerPoint</Application>
  <PresentationFormat>Широкоэкранный</PresentationFormat>
  <Paragraphs>42</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Arial Black</vt:lpstr>
      <vt:lpstr>Calibri</vt:lpstr>
      <vt:lpstr>Calibri Light</vt:lpstr>
      <vt:lpstr>Cambria Math</vt:lpstr>
      <vt:lpstr>Times New Roman</vt:lpstr>
      <vt:lpstr>Тема Office</vt:lpstr>
      <vt:lpstr>Daily variations of the refractive index in the south of the Vitim plateau in different seasons of the year</vt:lpstr>
      <vt:lpstr>Urgency of the problem</vt:lpstr>
      <vt:lpstr>Refractive index</vt:lpstr>
      <vt:lpstr> Measurement point location of the Eravninsky district territory</vt:lpstr>
      <vt:lpstr>ASMC scheme. The numbering of components in the table coincides with the designations on the scheme</vt:lpstr>
      <vt:lpstr>Refractive index variations</vt:lpstr>
      <vt:lpstr>Temperature, air humidity and atmospheric pressure variations</vt:lpstr>
      <vt:lpstr>Презентация PowerPoint</vt:lpstr>
      <vt:lpstr>Results</vt:lpstr>
      <vt:lpstr>Презентация PowerPoint</vt:lpstr>
      <vt:lpstr>Thanks for your attentions!</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АПИК (атмосферно-почвенный климатический комплекс)</dc:title>
  <dc:creator>Александр Базаров</dc:creator>
  <cp:lastModifiedBy>Пользователь</cp:lastModifiedBy>
  <cp:revision>407</cp:revision>
  <dcterms:created xsi:type="dcterms:W3CDTF">2014-10-10T04:01:58Z</dcterms:created>
  <dcterms:modified xsi:type="dcterms:W3CDTF">2020-09-24T00:46:05Z</dcterms:modified>
</cp:coreProperties>
</file>