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72" r:id="rId9"/>
    <p:sldId id="266" r:id="rId10"/>
    <p:sldId id="267" r:id="rId11"/>
    <p:sldId id="268" r:id="rId12"/>
    <p:sldId id="269" r:id="rId13"/>
    <p:sldId id="270" r:id="rId14"/>
    <p:sldId id="271" r:id="rId15"/>
    <p:sldId id="273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9F2"/>
    <a:srgbClr val="EBF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69" autoAdjust="0"/>
    <p:restoredTop sz="94629" autoAdjust="0"/>
  </p:normalViewPr>
  <p:slideViewPr>
    <p:cSldViewPr>
      <p:cViewPr>
        <p:scale>
          <a:sx n="103" d="100"/>
          <a:sy n="103" d="100"/>
        </p:scale>
        <p:origin x="-185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025" cy="496412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064" y="2"/>
            <a:ext cx="2945025" cy="496412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r">
              <a:defRPr sz="1200"/>
            </a:lvl1pPr>
          </a:lstStyle>
          <a:p>
            <a:fld id="{74FEA43F-D610-4CAB-8056-85B8101FDCD3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632"/>
            <a:ext cx="2945025" cy="496411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064" y="9428632"/>
            <a:ext cx="2945025" cy="496411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r">
              <a:defRPr sz="1200"/>
            </a:lvl1pPr>
          </a:lstStyle>
          <a:p>
            <a:fld id="{143FDCD2-05F7-48A2-9874-F672FB5DB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826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r">
              <a:defRPr sz="1200"/>
            </a:lvl1pPr>
          </a:lstStyle>
          <a:p>
            <a:fld id="{E057DF2A-9226-43BC-AD68-21C4CE7C0963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0" tIns="45850" rIns="91700" bIns="4585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6"/>
          </a:xfrm>
          <a:prstGeom prst="rect">
            <a:avLst/>
          </a:prstGeom>
        </p:spPr>
        <p:txBody>
          <a:bodyPr vert="horz" lIns="91700" tIns="45850" rIns="91700" bIns="4585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r">
              <a:defRPr sz="1200"/>
            </a:lvl1pPr>
          </a:lstStyle>
          <a:p>
            <a:fld id="{0BABAFF2-7E88-43FC-9A88-A8D9A7558F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79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2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3D27F-26D6-42D2-9100-9D4E82DA9A5B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05C6-C5D0-4382-89B6-0A324ED4D394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5C90-89E1-433B-B059-E41482E3B064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7489-4D7C-42A3-BFBD-DFBFA434F45B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36397-DA14-45C1-931F-A4213D1DA67A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C257-22B3-4884-B4DC-53701EC557F7}" type="datetime1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F547-E0D2-402B-AF3F-88F780151236}" type="datetime1">
              <a:rPr lang="ru-RU" smtClean="0"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3BCA-D19D-474B-BF0C-D746BE863D00}" type="datetime1">
              <a:rPr lang="ru-RU" smtClean="0"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50D6-C4EF-47E5-9DFB-D50C3999465E}" type="datetime1">
              <a:rPr lang="ru-RU" smtClean="0"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A417-CCEA-446B-AB07-C4CB2C61D8DB}" type="datetime1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A086-E85A-4094-A2CA-84A686CBAF2A}" type="datetime1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580BF-F40B-4ED5-A5F8-0F5C7DDE2C64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71216"/>
            <a:ext cx="75608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tx2"/>
                </a:solidFill>
              </a:rPr>
              <a:t>Проекты положений </a:t>
            </a:r>
            <a:endParaRPr lang="ru-RU" sz="44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tx2"/>
                </a:solidFill>
              </a:rPr>
              <a:t>об </a:t>
            </a:r>
            <a:r>
              <a:rPr lang="ru-RU" sz="4400" b="1" dirty="0">
                <a:solidFill>
                  <a:schemeClr val="tx2"/>
                </a:solidFill>
              </a:rPr>
              <a:t>оплате труда </a:t>
            </a:r>
            <a:endParaRPr lang="ru-RU" sz="44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tx2"/>
                </a:solidFill>
              </a:rPr>
              <a:t>работников </a:t>
            </a:r>
            <a:r>
              <a:rPr lang="ru-RU" sz="4400" b="1" dirty="0">
                <a:solidFill>
                  <a:schemeClr val="tx2"/>
                </a:solidFill>
              </a:rPr>
              <a:t>учреждений, подведомственных </a:t>
            </a:r>
            <a:endParaRPr lang="ru-RU" sz="44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tx2"/>
                </a:solidFill>
              </a:rPr>
              <a:t>ФАНО </a:t>
            </a:r>
            <a:r>
              <a:rPr lang="ru-RU" sz="4400" b="1" dirty="0">
                <a:solidFill>
                  <a:schemeClr val="tx2"/>
                </a:solidFill>
              </a:rPr>
              <a:t>России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6296" y="6093296"/>
            <a:ext cx="1651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23</a:t>
            </a:r>
            <a:r>
              <a:rPr lang="ru-RU" sz="1400" dirty="0" smtClean="0"/>
              <a:t> </a:t>
            </a:r>
            <a:r>
              <a:rPr lang="ru-RU" sz="1400" dirty="0" smtClean="0"/>
              <a:t>декабря 2014 г.                      г. </a:t>
            </a:r>
            <a:r>
              <a:rPr lang="ru-RU" sz="1400" dirty="0" smtClean="0"/>
              <a:t>Владивосток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6105215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Помощник руководителя ФАНО России</a:t>
            </a:r>
          </a:p>
          <a:p>
            <a:pPr algn="ctr"/>
            <a:r>
              <a:rPr lang="ru-RU" sz="1400" dirty="0" smtClean="0"/>
              <a:t>Р.В. Одинцов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1710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536" y="476672"/>
            <a:ext cx="8324850" cy="888435"/>
          </a:xfrm>
        </p:spPr>
        <p:txBody>
          <a:bodyPr>
            <a:normAutofit/>
          </a:bodyPr>
          <a:lstStyle/>
          <a:p>
            <a:r>
              <a:rPr lang="ru-RU" sz="3200" b="1" spc="300" dirty="0" smtClean="0">
                <a:solidFill>
                  <a:schemeClr val="accent1">
                    <a:lumMod val="75000"/>
                  </a:schemeClr>
                </a:solidFill>
              </a:rPr>
              <a:t>Оклад руководителя</a:t>
            </a:r>
            <a:endParaRPr lang="ru-RU" sz="3200" b="1" spc="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3861048"/>
                <a:ext cx="7632848" cy="2491577"/>
              </a:xfrm>
            </p:spPr>
            <p:txBody>
              <a:bodyPr>
                <a:normAutofit fontScale="77500" lnSpcReduction="20000"/>
              </a:bodyPr>
              <a:lstStyle/>
              <a:p>
                <a:pPr marL="180000" indent="-180000" algn="just" fontAlgn="t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ru-RU" dirty="0" smtClean="0"/>
                  <a:t>БСО – базовая ставка оклада = 10 тыс. рублей</a:t>
                </a:r>
                <a:endParaRPr lang="ru-RU" b="1" dirty="0">
                  <a:solidFill>
                    <a:srgbClr val="FF0000"/>
                  </a:solidFill>
                </a:endParaRPr>
              </a:p>
              <a:p>
                <a:pPr marL="180000" indent="-180000" algn="just" fontAlgn="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К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д</m:t>
                        </m:r>
                      </m:sub>
                    </m:sSub>
                  </m:oMath>
                </a14:m>
                <a:r>
                  <a:rPr lang="ru-RU" dirty="0" smtClean="0"/>
                  <a:t>– </a:t>
                </a:r>
                <a:r>
                  <a:rPr lang="ru-RU" dirty="0"/>
                  <a:t>коэффициент, отражающий особенности деятельности </a:t>
                </a:r>
                <a:r>
                  <a:rPr lang="ru-RU" dirty="0" smtClean="0"/>
                  <a:t>учреждения </a:t>
                </a:r>
                <a:r>
                  <a:rPr lang="en-US" b="1" dirty="0" smtClean="0"/>
                  <a:t>(</a:t>
                </a:r>
                <a:r>
                  <a:rPr lang="ru-RU" b="1" dirty="0"/>
                  <a:t>по сферам деятельности)</a:t>
                </a:r>
                <a:endParaRPr lang="ru-RU" dirty="0" smtClean="0"/>
              </a:p>
              <a:p>
                <a:pPr marL="180000" indent="-180000" algn="just" fontAlgn="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b>
                        <m:r>
                          <a:rPr lang="ru-RU">
                            <a:latin typeface="Cambria Math" panose="02040503050406030204" pitchFamily="18" charset="0"/>
                          </a:rPr>
                          <m:t>м</m:t>
                        </m:r>
                      </m:sub>
                    </m:sSub>
                  </m:oMath>
                </a14:m>
                <a:r>
                  <a:rPr lang="ru-RU" dirty="0"/>
                  <a:t> – коэффициент, отражающий сложность труда с учетом масштабов </a:t>
                </a:r>
                <a:r>
                  <a:rPr lang="ru-RU" dirty="0" smtClean="0"/>
                  <a:t>управления. </a:t>
                </a:r>
                <a:r>
                  <a:rPr lang="ru-RU" b="1" dirty="0" smtClean="0"/>
                  <a:t>Зависит от </a:t>
                </a:r>
                <a:r>
                  <a:rPr lang="ru-RU" b="1" dirty="0" smtClean="0">
                    <a:solidFill>
                      <a:srgbClr val="FF0000"/>
                    </a:solidFill>
                  </a:rPr>
                  <a:t>численности</a:t>
                </a:r>
                <a:r>
                  <a:rPr lang="ru-RU" b="1" dirty="0" smtClean="0"/>
                  <a:t>  и  </a:t>
                </a:r>
                <a:r>
                  <a:rPr lang="ru-RU" b="1" dirty="0" smtClean="0">
                    <a:solidFill>
                      <a:srgbClr val="FF0000"/>
                    </a:solidFill>
                  </a:rPr>
                  <a:t>объема поступлений</a:t>
                </a:r>
                <a:r>
                  <a:rPr lang="ru-RU" dirty="0" smtClean="0"/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3861048"/>
                <a:ext cx="7632848" cy="2491577"/>
              </a:xfrm>
              <a:blipFill rotWithShape="1">
                <a:blip r:embed="rId3"/>
                <a:stretch>
                  <a:fillRect l="-1118" t="-4156" r="-13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Объект 2"/>
          <p:cNvSpPr txBox="1">
            <a:spLocks/>
          </p:cNvSpPr>
          <p:nvPr/>
        </p:nvSpPr>
        <p:spPr>
          <a:xfrm>
            <a:off x="827584" y="1183096"/>
            <a:ext cx="7905750" cy="2294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t">
              <a:buNone/>
            </a:pPr>
            <a:r>
              <a:rPr lang="ru-RU" dirty="0" smtClean="0"/>
              <a:t>Размер оклада зависит </a:t>
            </a:r>
            <a:r>
              <a:rPr lang="ru-RU" dirty="0"/>
              <a:t>от сложности труда, в том числе с учетом </a:t>
            </a:r>
            <a:r>
              <a:rPr lang="ru-RU" b="1" dirty="0"/>
              <a:t>масштаба управления</a:t>
            </a:r>
            <a:r>
              <a:rPr lang="ru-RU" dirty="0"/>
              <a:t>, особенностей деятельности и значимости учреждения</a:t>
            </a:r>
            <a:endParaRPr lang="ru-RU" dirty="0" smtClean="0"/>
          </a:p>
          <a:p>
            <a:pPr marL="0" indent="0" algn="just" fontAlgn="t">
              <a:buNone/>
            </a:pPr>
            <a:r>
              <a:rPr lang="ru-RU" dirty="0" smtClean="0"/>
              <a:t>База для расчета – </a:t>
            </a:r>
            <a:r>
              <a:rPr lang="ru-RU" b="1" dirty="0" smtClean="0">
                <a:solidFill>
                  <a:srgbClr val="FF0000"/>
                </a:solidFill>
              </a:rPr>
              <a:t>рекомендательный характер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027351" y="3203050"/>
                <a:ext cx="3506216" cy="5484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latin typeface="Cambria Math"/>
                        </a:rPr>
                        <m:t>ДО=</m:t>
                      </m:r>
                      <m:r>
                        <a:rPr lang="ru-RU" sz="2800">
                          <a:latin typeface="Cambria Math"/>
                        </a:rPr>
                        <m:t>БСО</m:t>
                      </m:r>
                      <m:r>
                        <a:rPr lang="ru-RU" sz="2800" i="1"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ru-RU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800" i="1">
                              <a:latin typeface="Cambria Math"/>
                            </a:rPr>
                            <m:t>К</m:t>
                          </m:r>
                        </m:e>
                        <m:sub>
                          <m:r>
                            <a:rPr lang="ru-RU" sz="2800" i="1">
                              <a:latin typeface="Cambria Math"/>
                            </a:rPr>
                            <m:t>д</m:t>
                          </m:r>
                        </m:sub>
                      </m:sSub>
                      <m:r>
                        <a:rPr lang="ru-RU" sz="2800"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ru-RU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800" i="1">
                              <a:latin typeface="Cambria Math"/>
                            </a:rPr>
                            <m:t>К</m:t>
                          </m:r>
                        </m:e>
                        <m:sub>
                          <m:r>
                            <a:rPr lang="ru-RU" sz="2800" b="0" i="1" smtClean="0">
                              <a:latin typeface="Cambria Math"/>
                            </a:rPr>
                            <m:t>м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7351" y="3203050"/>
                <a:ext cx="3506216" cy="5484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79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324850" cy="888435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К_д – коэффициент, отражающий особенности деятельности учреждения</a:t>
            </a:r>
            <a:endParaRPr lang="ru-RU" sz="3200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15252"/>
              </p:ext>
            </p:extLst>
          </p:nvPr>
        </p:nvGraphicFramePr>
        <p:xfrm>
          <a:off x="539552" y="1700808"/>
          <a:ext cx="8208912" cy="4546578"/>
        </p:xfrm>
        <a:graphic>
          <a:graphicData uri="http://schemas.openxmlformats.org/drawingml/2006/table">
            <a:tbl>
              <a:tblPr/>
              <a:tblGrid>
                <a:gridCol w="5473290"/>
                <a:gridCol w="2735622"/>
              </a:tblGrid>
              <a:tr h="879481">
                <a:tc>
                  <a:txBody>
                    <a:bodyPr/>
                    <a:lstStyle/>
                    <a:p>
                      <a:pPr marL="82550" indent="882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основного вида деятельности учреждения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Значение коэффициента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66">
                <a:tc>
                  <a:txBody>
                    <a:bodyPr/>
                    <a:lstStyle/>
                    <a:p>
                      <a:pPr marL="2641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Научные исследования и разработки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105">
                <a:tc>
                  <a:txBody>
                    <a:bodyPr/>
                    <a:lstStyle/>
                    <a:p>
                      <a:pPr marL="2641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Высшее профессиональное образование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2641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Деятельность в области здравоохранения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2641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Среднее профессиональное образование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66">
                <a:tc>
                  <a:txBody>
                    <a:bodyPr/>
                    <a:lstStyle/>
                    <a:p>
                      <a:pPr marL="2641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Дошкольное образование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66">
                <a:tc>
                  <a:txBody>
                    <a:bodyPr/>
                    <a:lstStyle/>
                    <a:p>
                      <a:pPr marL="2641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Культура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66">
                <a:tc>
                  <a:txBody>
                    <a:bodyPr/>
                    <a:lstStyle/>
                    <a:p>
                      <a:pPr marL="2641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Иные виды деятельности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54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346" y="692696"/>
            <a:ext cx="7514035" cy="82973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Возможные изменения оклада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25798"/>
              </p:ext>
            </p:extLst>
          </p:nvPr>
        </p:nvGraphicFramePr>
        <p:xfrm>
          <a:off x="562908" y="2348880"/>
          <a:ext cx="8208912" cy="1547622"/>
        </p:xfrm>
        <a:graphic>
          <a:graphicData uri="http://schemas.openxmlformats.org/drawingml/2006/table">
            <a:tbl>
              <a:tblPr/>
              <a:tblGrid>
                <a:gridCol w="3819179"/>
                <a:gridCol w="2185111"/>
                <a:gridCol w="2204622"/>
              </a:tblGrid>
              <a:tr h="203141">
                <a:tc>
                  <a:txBody>
                    <a:bodyPr/>
                    <a:lstStyle/>
                    <a:p>
                      <a:pPr marL="264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Размер оклада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минимальный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максимальный</a:t>
                      </a:r>
                      <a:endParaRPr lang="ru-RU" sz="2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030">
                <a:tc>
                  <a:txBody>
                    <a:bodyPr/>
                    <a:lstStyle/>
                    <a:p>
                      <a:pPr marL="264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Действующий размер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100,0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030">
                <a:tc>
                  <a:txBody>
                    <a:bodyPr/>
                    <a:lstStyle/>
                    <a:p>
                      <a:pPr marL="264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Предполагаемый размер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46,5</a:t>
                      </a:r>
                    </a:p>
                  </a:txBody>
                  <a:tcPr marL="0" marR="0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109,0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547664" y="4869160"/>
            <a:ext cx="62394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/>
              <a:t>В среднем рост </a:t>
            </a:r>
            <a:r>
              <a:rPr lang="ru-RU" sz="4000" b="1" dirty="0">
                <a:solidFill>
                  <a:srgbClr val="FF0000"/>
                </a:solidFill>
              </a:rPr>
              <a:t>1</a:t>
            </a:r>
            <a:r>
              <a:rPr lang="ru-RU" sz="4000" b="1" dirty="0" smtClean="0">
                <a:solidFill>
                  <a:srgbClr val="FF0000"/>
                </a:solidFill>
              </a:rPr>
              <a:t>,5 – 2 раза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54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514035" cy="94735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Предельный размер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заработной платы руководителя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3" y="2790568"/>
            <a:ext cx="3280233" cy="94735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Годовая з/п 			</a:t>
            </a:r>
            <a:r>
              <a:rPr lang="ru-RU" sz="4000" b="1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4000" b="1" dirty="0" smtClean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          </a:t>
            </a:r>
            <a:r>
              <a:rPr kumimoji="0" lang="ru-RU" sz="4000" b="1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(с учетом всех выплат)</a:t>
            </a:r>
            <a:endParaRPr kumimoji="0" lang="ru-RU" sz="4000" b="1" i="0" u="none" strike="noStrike" kern="1200" cap="none" spc="0" normalizeH="0" baseline="0" noProof="0" dirty="0">
              <a:ln w="3175" cmpd="sng"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461388" y="2772034"/>
            <a:ext cx="3430451" cy="94735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Средняя з/п работников (с учетом всех выплат)</a:t>
            </a:r>
            <a:endParaRPr kumimoji="0" lang="ru-RU" sz="2400" b="1" i="0" u="none" strike="noStrike" kern="1200" cap="none" spc="0" normalizeH="0" baseline="0" noProof="0" dirty="0">
              <a:ln w="3175" cmpd="sng"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071951" y="2551669"/>
            <a:ext cx="382793" cy="71257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just" defTabSz="457200">
              <a:spcBef>
                <a:spcPct val="0"/>
              </a:spcBef>
              <a:defRPr/>
            </a:pPr>
            <a:r>
              <a:rPr kumimoji="0" lang="en-US" sz="6600" b="1" i="0" u="none" strike="noStrike" kern="1200" cap="none" spc="0" normalizeH="0" baseline="0" noProof="0" dirty="0" smtClean="0">
                <a:ln w="3175" cmpd="sng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&lt;</a:t>
            </a:r>
            <a:endParaRPr kumimoji="0" lang="ru-RU" sz="6600" b="1" i="0" u="none" strike="noStrike" kern="1200" cap="none" spc="0" normalizeH="0" baseline="0" noProof="0" dirty="0">
              <a:ln w="3175" cmpd="sng"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071951" y="3071324"/>
            <a:ext cx="382793" cy="71257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 w="3175" cmpd="sng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</a:t>
            </a:r>
            <a:endParaRPr kumimoji="0" lang="ru-RU" sz="6600" b="1" i="0" u="none" strike="noStrike" kern="1200" cap="none" spc="0" normalizeH="0" baseline="0" noProof="0" dirty="0">
              <a:ln w="3175" cmpd="sng"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695834" y="2768414"/>
            <a:ext cx="740262" cy="94735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8*</a:t>
            </a:r>
            <a:endParaRPr kumimoji="0" lang="ru-RU" sz="4000" b="1" i="0" u="none" strike="noStrike" kern="1200" cap="none" spc="0" normalizeH="0" baseline="0" noProof="0" dirty="0">
              <a:ln w="3175" cmpd="sng"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87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514035" cy="5040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Стимулирующие выплаты руководителям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Объект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68316527"/>
                  </p:ext>
                </p:extLst>
              </p:nvPr>
            </p:nvGraphicFramePr>
            <p:xfrm>
              <a:off x="265459" y="1412776"/>
              <a:ext cx="8613081" cy="4551632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1512168"/>
                    <a:gridCol w="4162525"/>
                    <a:gridCol w="1382091"/>
                    <a:gridCol w="1556297"/>
                  </a:tblGrid>
                  <a:tr h="108012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ru-RU" sz="1500" dirty="0"/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kern="1200" dirty="0" smtClean="0">
                              <a:effectLst/>
                            </a:rPr>
                            <a:t>Премиальные выплаты </a:t>
                          </a: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kern="1200" dirty="0" smtClean="0">
                              <a:effectLst/>
                            </a:rPr>
                            <a:t>по итогам работы за год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kern="1200" dirty="0" smtClean="0">
                              <a:effectLst/>
                            </a:rPr>
                            <a:t>Выплаты за интенсивность и высокие результаты работы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kern="1200" dirty="0" smtClean="0">
                              <a:effectLst/>
                            </a:rPr>
                            <a:t>Выплаты за качество выполняемых работ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</a:tr>
                  <a:tr h="71824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chemeClr val="accent2"/>
                              </a:solidFill>
                            </a:rPr>
                            <a:t>Периодичность</a:t>
                          </a:r>
                          <a:endParaRPr lang="ru-RU" sz="1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C00000"/>
                              </a:solidFill>
                            </a:rPr>
                            <a:t>Ежемесячно</a:t>
                          </a:r>
                          <a:endParaRPr lang="ru-RU" sz="14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/>
                            <a:t>По решению ФАНО России в зависимости от количества грантов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/>
                            <a:t>По решению             ФАНО России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</a:tr>
                  <a:tr h="107324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chemeClr val="accent2"/>
                              </a:solidFill>
                            </a:rPr>
                            <a:t>Размер стимулирующей выплаты</a:t>
                          </a:r>
                          <a:endParaRPr lang="ru-RU" sz="1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just" defTabSz="457200" rtl="0" eaLnBrk="1" fontAlgn="auto" latinLnBrk="0" hangingPunct="1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ru-RU" sz="1300" smtClean="0">
                                    <a:latin typeface="Cambria Math"/>
                                  </a:rPr>
                                  <m:t>ФП=(</m:t>
                                </m:r>
                                <m:d>
                                  <m:dPr>
                                    <m:ctrlPr>
                                      <a:rPr lang="ru-RU" sz="13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1300">
                                        <a:latin typeface="Cambria Math"/>
                                      </a:rPr>
                                      <m:t>СРра</m:t>
                                    </m:r>
                                    <m:r>
                                      <a:rPr lang="ru-RU" sz="1300" smtClean="0">
                                        <a:latin typeface="Cambria Math"/>
                                      </a:rPr>
                                      <m:t>∗</m:t>
                                    </m:r>
                                    <m:r>
                                      <a:rPr lang="ru-RU" sz="1300">
                                        <a:latin typeface="Cambria Math"/>
                                      </a:rPr>
                                      <m:t>8∗12</m:t>
                                    </m:r>
                                  </m:e>
                                </m:d>
                                <m:r>
                                  <a:rPr lang="ru-RU" sz="1300">
                                    <a:latin typeface="Cambria Math"/>
                                  </a:rPr>
                                  <m:t>−ДО</m:t>
                                </m:r>
                                <m:r>
                                  <a:rPr lang="ru-RU" sz="1300" smtClean="0">
                                    <a:latin typeface="Cambria Math"/>
                                  </a:rPr>
                                  <m:t>∗</m:t>
                                </m:r>
                                <m:r>
                                  <a:rPr lang="ru-RU" sz="1300" b="0" i="0" smtClean="0">
                                    <a:latin typeface="Cambria Math"/>
                                  </a:rPr>
                                  <m:t>   </m:t>
                                </m:r>
                                <m:r>
                                  <a:rPr lang="ru-RU" sz="130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ru-RU" sz="1300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ru-RU" sz="1300" b="0" i="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u-RU" sz="130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ru-RU" sz="1300">
                                    <a:latin typeface="Cambria Math"/>
                                  </a:rPr>
                                  <m:t>Компс−В</m:t>
                                </m:r>
                                <m:r>
                                  <a:rPr lang="ru-RU" sz="1300" b="0" i="0" smtClean="0">
                                    <a:latin typeface="Cambria Math"/>
                                  </a:rPr>
                                  <m:t>к</m:t>
                                </m:r>
                                <m:r>
                                  <a:rPr lang="ru-RU" sz="1300">
                                    <a:latin typeface="Cambria Math"/>
                                  </a:rPr>
                                  <m:t>−Вр)</m:t>
                                </m:r>
                              </m:oMath>
                            </m:oMathPara>
                          </a14:m>
                          <a:endParaRPr lang="ru-RU" sz="1300" dirty="0">
                            <a:latin typeface="+mj-lt"/>
                          </a:endParaRP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ru-RU" sz="1400" dirty="0" smtClean="0"/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dirty="0" smtClean="0">
                              <a:solidFill>
                                <a:srgbClr val="FF0000"/>
                              </a:solidFill>
                            </a:rPr>
                            <a:t>MAX</a:t>
                          </a:r>
                          <a:r>
                            <a:rPr lang="en-US" sz="1400" b="1" baseline="0" dirty="0" smtClean="0">
                              <a:solidFill>
                                <a:srgbClr val="FF0000"/>
                              </a:solidFill>
                            </a:rPr>
                            <a:t> – 100%</a:t>
                          </a:r>
                          <a:r>
                            <a:rPr lang="ru-RU" sz="1400" baseline="0" dirty="0" smtClean="0"/>
                            <a:t>, </a:t>
                          </a: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aseline="0" dirty="0" smtClean="0"/>
                            <a:t>в зависимости от количества набранных баллов</a:t>
                          </a:r>
                          <a:endParaRPr lang="en-US" sz="1400" baseline="0" dirty="0" smtClean="0"/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>
                              <a:solidFill>
                                <a:srgbClr val="FF0000"/>
                              </a:solidFill>
                            </a:rPr>
                            <a:t>Не более 10%                  </a:t>
                          </a:r>
                          <a:r>
                            <a:rPr lang="ru-RU" sz="1400" dirty="0" smtClean="0"/>
                            <a:t>от суммы гранта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/>
                            <a:t>По решению                 ФАНО России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</a:tr>
                  <a:tr h="134670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chemeClr val="accent2"/>
                              </a:solidFill>
                            </a:rPr>
                            <a:t>Пример</a:t>
                          </a:r>
                          <a:endParaRPr lang="ru-RU" sz="1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/>
                            <a:t>ФП = 50 * 8 * 12 – 80 * 12 – </a:t>
                          </a:r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</a:rPr>
                            <a:t>5</a:t>
                          </a:r>
                          <a:r>
                            <a:rPr lang="ru-RU" sz="1400" b="1" dirty="0" smtClean="0">
                              <a:solidFill>
                                <a:srgbClr val="00B050"/>
                              </a:solidFill>
                            </a:rPr>
                            <a:t>00 </a:t>
                          </a:r>
                          <a:r>
                            <a:rPr lang="ru-RU" sz="1400" dirty="0" smtClean="0"/>
                            <a:t>- </a:t>
                          </a:r>
                          <a:r>
                            <a:rPr lang="ru-RU" sz="1400" b="1" dirty="0" smtClean="0">
                              <a:solidFill>
                                <a:srgbClr val="7030A0"/>
                              </a:solidFill>
                            </a:rPr>
                            <a:t>200</a:t>
                          </a:r>
                          <a:r>
                            <a:rPr lang="ru-RU" sz="1400" baseline="0" dirty="0" smtClean="0"/>
                            <a:t> = 3</a:t>
                          </a:r>
                          <a:r>
                            <a:rPr lang="en-US" sz="1400" baseline="0" dirty="0" smtClean="0"/>
                            <a:t>1</a:t>
                          </a:r>
                          <a:r>
                            <a:rPr lang="ru-RU" sz="1400" baseline="0" dirty="0" smtClean="0"/>
                            <a:t>40 тыс. руб.</a:t>
                          </a: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ru-RU" sz="1400" baseline="0" dirty="0" smtClean="0"/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aseline="0" dirty="0" smtClean="0"/>
                            <a:t>Например, набрано </a:t>
                          </a:r>
                          <a:r>
                            <a:rPr lang="ru-RU" sz="1400" b="1" baseline="0" dirty="0" smtClean="0">
                              <a:solidFill>
                                <a:srgbClr val="FF0000"/>
                              </a:solidFill>
                            </a:rPr>
                            <a:t>80 баллов</a:t>
                          </a: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ru-RU" sz="1400" baseline="0" dirty="0" smtClean="0"/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aseline="0" dirty="0" smtClean="0"/>
                            <a:t>ИТОГО: премия по итогам года – </a:t>
                          </a:r>
                          <a:r>
                            <a:rPr lang="ru-RU" sz="1400" b="1" baseline="0" dirty="0" smtClean="0">
                              <a:solidFill>
                                <a:srgbClr val="0070C0"/>
                              </a:solidFill>
                            </a:rPr>
                            <a:t>2 </a:t>
                          </a:r>
                          <a:r>
                            <a:rPr lang="en-US" sz="1400" b="1" baseline="0" dirty="0" smtClean="0">
                              <a:solidFill>
                                <a:srgbClr val="0070C0"/>
                              </a:solidFill>
                            </a:rPr>
                            <a:t>512 </a:t>
                          </a:r>
                          <a:r>
                            <a:rPr lang="ru-RU" sz="1400" b="1" baseline="0" dirty="0" smtClean="0">
                              <a:solidFill>
                                <a:srgbClr val="0070C0"/>
                              </a:solidFill>
                            </a:rPr>
                            <a:t>тыс. руб</a:t>
                          </a:r>
                          <a:r>
                            <a:rPr lang="ru-RU" sz="1400" baseline="0" dirty="0" smtClean="0"/>
                            <a:t>.</a:t>
                          </a:r>
                          <a:endParaRPr lang="ru-RU" sz="1400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/>
                            <a:t>При сумме гранта 5 млн. руб. Выплата составит </a:t>
                          </a:r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</a:rPr>
                            <a:t> </a:t>
                          </a:r>
                          <a:endParaRPr lang="ru-RU" sz="1400" b="1" dirty="0" smtClean="0">
                            <a:solidFill>
                              <a:srgbClr val="00B050"/>
                            </a:solidFill>
                          </a:endParaRP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</a:rPr>
                            <a:t>MAX </a:t>
                          </a:r>
                          <a:endParaRPr lang="ru-RU" sz="1400" b="1" dirty="0" smtClean="0">
                            <a:solidFill>
                              <a:srgbClr val="00B050"/>
                            </a:solidFill>
                          </a:endParaRP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B050"/>
                              </a:solidFill>
                            </a:rPr>
                            <a:t>500 тыс. руб.</a:t>
                          </a:r>
                          <a:endParaRPr lang="ru-RU" sz="14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/>
                            <a:t>За представление</a:t>
                          </a:r>
                          <a:r>
                            <a:rPr lang="ru-RU" sz="1400" baseline="0" dirty="0" smtClean="0"/>
                            <a:t> результатов открытий на международной конференции </a:t>
                          </a: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="1" baseline="0" dirty="0" smtClean="0">
                              <a:solidFill>
                                <a:srgbClr val="7030A0"/>
                              </a:solidFill>
                            </a:rPr>
                            <a:t>200 тыс. руб.</a:t>
                          </a:r>
                          <a:endParaRPr lang="ru-RU" sz="1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marL="68580" marR="6858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Объект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68316527"/>
                  </p:ext>
                </p:extLst>
              </p:nvPr>
            </p:nvGraphicFramePr>
            <p:xfrm>
              <a:off x="265459" y="1412776"/>
              <a:ext cx="8613081" cy="4551632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1512168"/>
                    <a:gridCol w="4162525"/>
                    <a:gridCol w="1382091"/>
                    <a:gridCol w="1556297"/>
                  </a:tblGrid>
                  <a:tr h="108012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ru-RU" sz="1500" dirty="0"/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kern="1200" dirty="0" smtClean="0">
                              <a:effectLst/>
                            </a:rPr>
                            <a:t>Премиальные выплаты </a:t>
                          </a:r>
                          <a:endParaRPr lang="ru-RU" sz="1400" kern="1200" dirty="0" smtClean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kern="1200" dirty="0" smtClean="0">
                              <a:effectLst/>
                            </a:rPr>
                            <a:t>по </a:t>
                          </a:r>
                          <a:r>
                            <a:rPr lang="ru-RU" sz="1400" kern="1200" dirty="0" smtClean="0">
                              <a:effectLst/>
                            </a:rPr>
                            <a:t>итогам работы за год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kern="1200" dirty="0" smtClean="0">
                              <a:effectLst/>
                            </a:rPr>
                            <a:t>Выплаты за интенсивность и высокие результаты работы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kern="1200" dirty="0" smtClean="0">
                              <a:effectLst/>
                            </a:rPr>
                            <a:t>Выплаты за качество выполняемых работ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</a:tr>
                  <a:tr h="105156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chemeClr val="accent2"/>
                              </a:solidFill>
                            </a:rPr>
                            <a:t>Периодичность</a:t>
                          </a:r>
                          <a:endParaRPr lang="ru-RU" sz="1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C00000"/>
                              </a:solidFill>
                            </a:rPr>
                            <a:t>Ежемесячно</a:t>
                          </a:r>
                          <a:endParaRPr lang="ru-RU" sz="14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/>
                            <a:t>По решению ФАНО России в зависимости от количества грантов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/>
                            <a:t>По решению </a:t>
                          </a:r>
                          <a:r>
                            <a:rPr lang="ru-RU" sz="1400" dirty="0" smtClean="0"/>
                            <a:t>            ФАНО </a:t>
                          </a:r>
                          <a:r>
                            <a:rPr lang="ru-RU" sz="1400" dirty="0" smtClean="0"/>
                            <a:t>России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</a:tr>
                  <a:tr h="107324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chemeClr val="accent2"/>
                              </a:solidFill>
                            </a:rPr>
                            <a:t>Размер стимулирующей выплаты</a:t>
                          </a:r>
                          <a:endParaRPr lang="ru-RU" sz="1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>
                        <a:blipFill rotWithShape="1">
                          <a:blip r:embed="rId3"/>
                          <a:stretch>
                            <a:fillRect l="-36510" t="-200568" r="-70821" b="-1261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>
                              <a:solidFill>
                                <a:srgbClr val="FF0000"/>
                              </a:solidFill>
                            </a:rPr>
                            <a:t>Не более 10</a:t>
                          </a:r>
                          <a:r>
                            <a:rPr lang="ru-RU" sz="1400" dirty="0" smtClean="0">
                              <a:solidFill>
                                <a:srgbClr val="FF0000"/>
                              </a:solidFill>
                            </a:rPr>
                            <a:t>%                  </a:t>
                          </a:r>
                          <a:r>
                            <a:rPr lang="ru-RU" sz="1400" dirty="0" smtClean="0"/>
                            <a:t>от суммы гранта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/>
                            <a:t>По решению </a:t>
                          </a:r>
                          <a:r>
                            <a:rPr lang="ru-RU" sz="1400" dirty="0" smtClean="0"/>
                            <a:t>                ФАНО </a:t>
                          </a:r>
                          <a:r>
                            <a:rPr lang="ru-RU" sz="1400" dirty="0" smtClean="0"/>
                            <a:t>России</a:t>
                          </a:r>
                          <a:endParaRPr lang="ru-RU" sz="1400" dirty="0"/>
                        </a:p>
                      </a:txBody>
                      <a:tcPr marL="68580" marR="68580"/>
                    </a:tc>
                  </a:tr>
                  <a:tr h="134670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chemeClr val="accent2"/>
                              </a:solidFill>
                            </a:rPr>
                            <a:t>Пример</a:t>
                          </a:r>
                          <a:endParaRPr lang="ru-RU" sz="1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/>
                            <a:t>ФП = </a:t>
                          </a:r>
                          <a:r>
                            <a:rPr lang="ru-RU" sz="1400" dirty="0" smtClean="0"/>
                            <a:t>50 * 8 * 12 – 80 * 12 – </a:t>
                          </a:r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</a:rPr>
                            <a:t>5</a:t>
                          </a:r>
                          <a:r>
                            <a:rPr lang="ru-RU" sz="1400" b="1" dirty="0" smtClean="0">
                              <a:solidFill>
                                <a:srgbClr val="00B050"/>
                              </a:solidFill>
                            </a:rPr>
                            <a:t>00 </a:t>
                          </a:r>
                          <a:r>
                            <a:rPr lang="ru-RU" sz="1400" dirty="0" smtClean="0"/>
                            <a:t>- </a:t>
                          </a:r>
                          <a:r>
                            <a:rPr lang="ru-RU" sz="1400" b="1" dirty="0" smtClean="0">
                              <a:solidFill>
                                <a:srgbClr val="7030A0"/>
                              </a:solidFill>
                            </a:rPr>
                            <a:t>200</a:t>
                          </a:r>
                          <a:r>
                            <a:rPr lang="ru-RU" sz="1400" baseline="0" dirty="0" smtClean="0"/>
                            <a:t> </a:t>
                          </a:r>
                          <a:r>
                            <a:rPr lang="ru-RU" sz="1400" baseline="0" dirty="0" smtClean="0"/>
                            <a:t>= 3</a:t>
                          </a:r>
                          <a:r>
                            <a:rPr lang="en-US" sz="1400" baseline="0" dirty="0" smtClean="0"/>
                            <a:t>1</a:t>
                          </a:r>
                          <a:r>
                            <a:rPr lang="ru-RU" sz="1400" baseline="0" dirty="0" smtClean="0"/>
                            <a:t>40 тыс. руб.</a:t>
                          </a: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ru-RU" sz="1400" baseline="0" dirty="0" smtClean="0"/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aseline="0" dirty="0" smtClean="0"/>
                            <a:t>Например</a:t>
                          </a:r>
                          <a:r>
                            <a:rPr lang="ru-RU" sz="1400" baseline="0" dirty="0" smtClean="0"/>
                            <a:t>, набрано </a:t>
                          </a:r>
                          <a:r>
                            <a:rPr lang="ru-RU" sz="1400" b="1" baseline="0" dirty="0" smtClean="0">
                              <a:solidFill>
                                <a:srgbClr val="FF0000"/>
                              </a:solidFill>
                            </a:rPr>
                            <a:t>80 баллов</a:t>
                          </a: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ru-RU" sz="1400" baseline="0" dirty="0" smtClean="0"/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aseline="0" dirty="0" smtClean="0"/>
                            <a:t>ИТОГО: </a:t>
                          </a:r>
                          <a:r>
                            <a:rPr lang="ru-RU" sz="1400" baseline="0" dirty="0" smtClean="0"/>
                            <a:t>премия по итогам года – </a:t>
                          </a:r>
                          <a:r>
                            <a:rPr lang="ru-RU" sz="1400" b="1" baseline="0" dirty="0" smtClean="0">
                              <a:solidFill>
                                <a:srgbClr val="0070C0"/>
                              </a:solidFill>
                            </a:rPr>
                            <a:t>2 </a:t>
                          </a:r>
                          <a:r>
                            <a:rPr lang="en-US" sz="1400" b="1" baseline="0" dirty="0" smtClean="0">
                              <a:solidFill>
                                <a:srgbClr val="0070C0"/>
                              </a:solidFill>
                            </a:rPr>
                            <a:t>512 </a:t>
                          </a:r>
                          <a:r>
                            <a:rPr lang="ru-RU" sz="1400" b="1" baseline="0" dirty="0" smtClean="0">
                              <a:solidFill>
                                <a:srgbClr val="0070C0"/>
                              </a:solidFill>
                            </a:rPr>
                            <a:t>тыс. руб</a:t>
                          </a:r>
                          <a:r>
                            <a:rPr lang="ru-RU" sz="1400" baseline="0" dirty="0" smtClean="0"/>
                            <a:t>.</a:t>
                          </a:r>
                          <a:endParaRPr lang="ru-RU" sz="1400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/>
                            <a:t>При сумме гранта 5 млн. руб. Выплата составит </a:t>
                          </a:r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</a:rPr>
                            <a:t> </a:t>
                          </a:r>
                          <a:endParaRPr lang="ru-RU" sz="1400" b="1" dirty="0" smtClean="0">
                            <a:solidFill>
                              <a:srgbClr val="00B050"/>
                            </a:solidFill>
                          </a:endParaRP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</a:rPr>
                            <a:t>MAX </a:t>
                          </a:r>
                          <a:endParaRPr lang="ru-RU" sz="1400" b="1" dirty="0" smtClean="0">
                            <a:solidFill>
                              <a:srgbClr val="00B050"/>
                            </a:solidFill>
                          </a:endParaRPr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B050"/>
                              </a:solidFill>
                            </a:rPr>
                            <a:t>500 </a:t>
                          </a:r>
                          <a:r>
                            <a:rPr lang="ru-RU" sz="1400" b="1" dirty="0" smtClean="0">
                              <a:solidFill>
                                <a:srgbClr val="00B050"/>
                              </a:solidFill>
                            </a:rPr>
                            <a:t>тыс. руб.</a:t>
                          </a:r>
                          <a:endParaRPr lang="ru-RU" sz="14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68580" marR="6858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dirty="0" smtClean="0"/>
                            <a:t>За представление</a:t>
                          </a:r>
                          <a:r>
                            <a:rPr lang="ru-RU" sz="1400" baseline="0" dirty="0" smtClean="0"/>
                            <a:t> результатов открытий на международной конференции </a:t>
                          </a:r>
                          <a:endParaRPr lang="ru-RU" sz="1400" baseline="0" dirty="0" smtClean="0"/>
                        </a:p>
                        <a:p>
                          <a:pPr algn="ctr">
                            <a:lnSpc>
                              <a:spcPct val="9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1400" b="1" baseline="0" dirty="0" smtClean="0">
                              <a:solidFill>
                                <a:srgbClr val="7030A0"/>
                              </a:solidFill>
                            </a:rPr>
                            <a:t>200 </a:t>
                          </a:r>
                          <a:r>
                            <a:rPr lang="ru-RU" sz="1400" b="1" baseline="0" dirty="0" smtClean="0">
                              <a:solidFill>
                                <a:srgbClr val="7030A0"/>
                              </a:solidFill>
                            </a:rPr>
                            <a:t>тыс. руб.</a:t>
                          </a:r>
                          <a:endParaRPr lang="ru-RU" sz="1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marL="68580" marR="68580"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41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chemeClr val="tx2"/>
                </a:solidFill>
              </a:rPr>
              <a:t>СПАСИБО 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chemeClr val="tx2"/>
                </a:solidFill>
              </a:rPr>
              <a:t>ЗА ВНИМАНИЕ!</a:t>
            </a:r>
            <a:endParaRPr lang="ru-RU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41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253778" y="548680"/>
            <a:ext cx="6636444" cy="627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Основные положения</a:t>
            </a:r>
            <a:endParaRPr lang="ru-RU" sz="3600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62372" y="1286656"/>
            <a:ext cx="8219256" cy="5069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457200" algn="just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Положение регулирует порядок оплаты труда за счет всех источников финансирования;</a:t>
            </a:r>
          </a:p>
          <a:p>
            <a:pPr indent="-457200" algn="just" fontAlgn="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/>
              </a:solidFill>
            </a:endParaRPr>
          </a:p>
          <a:p>
            <a:pPr indent="-457200" algn="just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Система оплаты труда </a:t>
            </a:r>
            <a:r>
              <a:rPr lang="ru-RU" sz="2000" b="1" dirty="0" smtClean="0">
                <a:solidFill>
                  <a:srgbClr val="FF0000"/>
                </a:solidFill>
              </a:rPr>
              <a:t>устанавливается коллективным договором</a:t>
            </a:r>
            <a:r>
              <a:rPr lang="ru-RU" sz="2000" dirty="0" smtClean="0">
                <a:solidFill>
                  <a:schemeClr val="tx1"/>
                </a:solidFill>
              </a:rPr>
              <a:t>, соглашением, локальным нормативным актом;</a:t>
            </a:r>
          </a:p>
          <a:p>
            <a:pPr indent="-457200" algn="just" fontAlgn="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/>
              </a:solidFill>
            </a:endParaRPr>
          </a:p>
          <a:p>
            <a:pPr indent="-457200" algn="just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При утверждении положения необходимо </a:t>
            </a:r>
            <a:r>
              <a:rPr lang="ru-RU" sz="2000" b="1" dirty="0" smtClean="0">
                <a:solidFill>
                  <a:srgbClr val="FF0000"/>
                </a:solidFill>
              </a:rPr>
              <a:t>учитывать мнение представительного органа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работников;</a:t>
            </a:r>
          </a:p>
          <a:p>
            <a:pPr indent="-457200" algn="just" fontAlgn="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/>
              </a:solidFill>
            </a:endParaRPr>
          </a:p>
          <a:p>
            <a:pPr indent="-457200" algn="just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Размеры окладов, выплат компенсационного и стимулирующего характера устанавливаются в пределах фонда оплаты труда учреждения;</a:t>
            </a:r>
          </a:p>
          <a:p>
            <a:pPr indent="-457200" algn="just" fontAlgn="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/>
              </a:solidFill>
            </a:endParaRPr>
          </a:p>
          <a:p>
            <a:pPr indent="-457200" algn="just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FF0000"/>
                </a:solidFill>
              </a:rPr>
              <a:t>Заработная плата </a:t>
            </a:r>
            <a:r>
              <a:rPr lang="ru-RU" sz="2000" dirty="0" smtClean="0">
                <a:solidFill>
                  <a:schemeClr val="tx1"/>
                </a:solidFill>
              </a:rPr>
              <a:t>каждого работника зависит от его квалификации, сложности выполняемой работы, количества и качества затраченного труда и </a:t>
            </a:r>
            <a:r>
              <a:rPr lang="ru-RU" sz="2000" b="1" dirty="0" smtClean="0">
                <a:solidFill>
                  <a:srgbClr val="FF0000"/>
                </a:solidFill>
              </a:rPr>
              <a:t>максимальным размером не ограничивается.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827074" y="6491288"/>
            <a:ext cx="298376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58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324850" cy="95374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Структура заработной платы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7416824" cy="4020886"/>
          </a:xfrm>
        </p:spPr>
        <p:txBody>
          <a:bodyPr>
            <a:normAutofit/>
          </a:bodyPr>
          <a:lstStyle/>
          <a:p>
            <a:pPr fontAlgn="t">
              <a:lnSpc>
                <a:spcPct val="150000"/>
              </a:lnSpc>
            </a:pPr>
            <a:r>
              <a:rPr lang="ru-RU" sz="3600" dirty="0" smtClean="0"/>
              <a:t> Должностной оклад</a:t>
            </a:r>
          </a:p>
          <a:p>
            <a:pPr fontAlgn="t">
              <a:lnSpc>
                <a:spcPct val="150000"/>
              </a:lnSpc>
            </a:pPr>
            <a:r>
              <a:rPr lang="ru-RU" sz="3600" dirty="0" smtClean="0"/>
              <a:t> Компенсационные выплаты</a:t>
            </a:r>
          </a:p>
          <a:p>
            <a:pPr fontAlgn="t">
              <a:lnSpc>
                <a:spcPct val="150000"/>
              </a:lnSpc>
            </a:pPr>
            <a:r>
              <a:rPr lang="ru-RU" sz="3600" dirty="0" smtClean="0"/>
              <a:t> Стимулирующие выплаты</a:t>
            </a:r>
            <a:endParaRPr lang="ru-RU" sz="3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827074" y="6491288"/>
            <a:ext cx="298376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87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938901"/>
              </p:ext>
            </p:extLst>
          </p:nvPr>
        </p:nvGraphicFramePr>
        <p:xfrm>
          <a:off x="395536" y="881745"/>
          <a:ext cx="8352928" cy="585962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43295"/>
                <a:gridCol w="5205854"/>
                <a:gridCol w="2803779"/>
              </a:tblGrid>
              <a:tr h="401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Профессиональная квалификационная группа / квалификационный уровень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Минимальный размер </a:t>
                      </a:r>
                      <a:r>
                        <a:rPr lang="ru-RU" sz="1200" dirty="0" smtClean="0">
                          <a:effectLst/>
                        </a:rPr>
                        <a:t>оклада, </a:t>
                      </a:r>
                      <a:r>
                        <a:rPr lang="ru-RU" sz="1200" dirty="0">
                          <a:effectLst/>
                        </a:rPr>
                        <a:t>рублей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</a:tr>
              <a:tr h="40181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 Профессиональная квалификационная группа должностей научно-технических работников второго уровня: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квалификационный уровень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5 600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</a:tr>
              <a:tr h="19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квалификационный уровень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6 216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</a:tr>
              <a:tr h="19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 квалификационный уровень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6 776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</a:tr>
              <a:tr h="401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 квалификационный </a:t>
                      </a:r>
                      <a:r>
                        <a:rPr lang="ru-RU" sz="1200" dirty="0" smtClean="0">
                          <a:effectLst/>
                        </a:rPr>
                        <a:t>уровень </a:t>
                      </a: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(Лаборант-исследователь, стажер-исследователь)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7 224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</a:tr>
              <a:tr h="40181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 Профессиональная квалификационная группа должностей научно-технических работников третьего уровня: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квалификационный уровень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</a:rPr>
                        <a:t>7 631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192" marR="22192" marT="0" marB="0"/>
                </a:tc>
              </a:tr>
              <a:tr h="2243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квалификационный </a:t>
                      </a:r>
                      <a:r>
                        <a:rPr lang="ru-RU" sz="1200" dirty="0" smtClean="0">
                          <a:effectLst/>
                        </a:rPr>
                        <a:t>уровень </a:t>
                      </a: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(Инженер-исследователь)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FF0000"/>
                          </a:solidFill>
                          <a:effectLst/>
                        </a:rPr>
                        <a:t>8 241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192" marR="22192" marT="0" marB="0"/>
                </a:tc>
              </a:tr>
              <a:tr h="19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2.3.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 квалификационный уровень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</a:rPr>
                        <a:t>8 928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192" marR="22192" marT="0" marB="0"/>
                </a:tc>
              </a:tr>
              <a:tr h="19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квалификационный уровень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</a:rPr>
                        <a:t>9 615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192" marR="22192" marT="0" marB="0"/>
                </a:tc>
              </a:tr>
              <a:tr h="40181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3. Профессиональная квалификационная группа должностей научных работников и руководителей структурных подразделений: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1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квалификационный </a:t>
                      </a:r>
                      <a:r>
                        <a:rPr lang="ru-RU" sz="1200" dirty="0" smtClean="0">
                          <a:effectLst/>
                        </a:rPr>
                        <a:t>уровень </a:t>
                      </a: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(младший научный сотрудник, научный сотрудник)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FF0000"/>
                          </a:solidFill>
                          <a:effectLst/>
                        </a:rPr>
                        <a:t>10 900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192" marR="22192" marT="0" marB="0" anchor="ctr"/>
                </a:tc>
              </a:tr>
              <a:tr h="401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квалификационный </a:t>
                      </a:r>
                      <a:r>
                        <a:rPr lang="ru-RU" sz="1200" dirty="0" smtClean="0">
                          <a:effectLst/>
                        </a:rPr>
                        <a:t>уровень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старший научный сотрудник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заведующий аспирантурой)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FF0000"/>
                          </a:solidFill>
                          <a:effectLst/>
                        </a:rPr>
                        <a:t>12 600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192" marR="22192" marT="0" marB="0" anchor="ctr"/>
                </a:tc>
              </a:tr>
              <a:tr h="8127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квалификационный </a:t>
                      </a:r>
                      <a:r>
                        <a:rPr lang="ru-RU" sz="1200" dirty="0" smtClean="0">
                          <a:effectLst/>
                        </a:rPr>
                        <a:t>уровень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ведущий научный сотрудник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заведующий научно-исследовательским сектором (лабораторией), входящим в состав научно-исследовательского отдела (лаборатории, отделения))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FF0000"/>
                          </a:solidFill>
                          <a:effectLst/>
                        </a:rPr>
                        <a:t>14 700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192" marR="22192" marT="0" marB="0" anchor="ctr"/>
                </a:tc>
              </a:tr>
              <a:tr h="6072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 квалификационный </a:t>
                      </a:r>
                      <a:r>
                        <a:rPr lang="ru-RU" sz="1200" dirty="0" smtClean="0">
                          <a:effectLst/>
                        </a:rPr>
                        <a:t>уровень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главный научный сотрудник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заведующий научно-исследовательским (конструкторским) отделом (лабораторией, отделением), </a:t>
                      </a: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ученый секретарь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FF0000"/>
                          </a:solidFill>
                          <a:effectLst/>
                        </a:rPr>
                        <a:t>17 100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192" marR="22192" marT="0" marB="0" anchor="ctr"/>
                </a:tc>
              </a:tr>
              <a:tr h="2243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 квалификационный уровень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192" marR="22192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FF0000"/>
                          </a:solidFill>
                          <a:effectLst/>
                        </a:rPr>
                        <a:t>19 800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192" marR="22192" marT="0" marB="0" anchor="ctr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819150" y="523251"/>
            <a:ext cx="8324850" cy="35849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>
              <a:spcBef>
                <a:spcPct val="0"/>
              </a:spcBef>
              <a:buNone/>
              <a:defRPr sz="4000" cap="none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/>
              <a:t>Минимальные размеры окладов по ПКГ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845624" y="6576155"/>
            <a:ext cx="298376" cy="268139"/>
          </a:xfrm>
        </p:spPr>
        <p:txBody>
          <a:bodyPr/>
          <a:lstStyle/>
          <a:p>
            <a:fld id="{CB9DE489-C310-44AE-A5E8-1CE22FAB2DE9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8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575" y="476673"/>
            <a:ext cx="8324850" cy="72008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Выплаты компенсационного характера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02843"/>
            <a:ext cx="8496944" cy="444953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1800" dirty="0"/>
              <a:t>выплаты работникам, занятым на тяжелых работах, работах с вредными, опасными и иными особыми условиями труда</a:t>
            </a:r>
            <a:r>
              <a:rPr lang="ru-RU" sz="1800" dirty="0" smtClean="0"/>
              <a:t>;</a:t>
            </a:r>
          </a:p>
          <a:p>
            <a:pPr algn="just">
              <a:lnSpc>
                <a:spcPct val="120000"/>
              </a:lnSpc>
            </a:pPr>
            <a:endParaRPr lang="ru-RU" sz="300" dirty="0"/>
          </a:p>
          <a:p>
            <a:pPr algn="just">
              <a:lnSpc>
                <a:spcPct val="120000"/>
              </a:lnSpc>
            </a:pPr>
            <a:r>
              <a:rPr lang="ru-RU" sz="1800" dirty="0"/>
              <a:t>процентная надбавка за работу со сведениями, составляющими государственную тайну</a:t>
            </a:r>
            <a:r>
              <a:rPr lang="ru-RU" sz="1800" dirty="0" smtClean="0"/>
              <a:t>;</a:t>
            </a:r>
          </a:p>
          <a:p>
            <a:pPr algn="just">
              <a:lnSpc>
                <a:spcPct val="120000"/>
              </a:lnSpc>
            </a:pPr>
            <a:endParaRPr lang="ru-RU" sz="300" dirty="0"/>
          </a:p>
          <a:p>
            <a:pPr algn="just">
              <a:lnSpc>
                <a:spcPct val="120000"/>
              </a:lnSpc>
            </a:pPr>
            <a:r>
              <a:rPr lang="ru-RU" sz="1800" dirty="0"/>
              <a:t>доплата за совмещение должностей (профессий</a:t>
            </a:r>
            <a:r>
              <a:rPr lang="ru-RU" sz="1800" dirty="0" smtClean="0"/>
              <a:t>);</a:t>
            </a:r>
          </a:p>
          <a:p>
            <a:pPr algn="just">
              <a:lnSpc>
                <a:spcPct val="120000"/>
              </a:lnSpc>
            </a:pPr>
            <a:endParaRPr lang="ru-RU" sz="300" dirty="0"/>
          </a:p>
          <a:p>
            <a:pPr algn="just">
              <a:lnSpc>
                <a:spcPct val="120000"/>
              </a:lnSpc>
            </a:pPr>
            <a:r>
              <a:rPr lang="ru-RU" sz="1800" dirty="0"/>
              <a:t>доплата за расширение зон обслуживания</a:t>
            </a:r>
            <a:r>
              <a:rPr lang="ru-RU" sz="1800" dirty="0" smtClean="0"/>
              <a:t>;</a:t>
            </a:r>
          </a:p>
          <a:p>
            <a:pPr algn="just">
              <a:lnSpc>
                <a:spcPct val="120000"/>
              </a:lnSpc>
            </a:pPr>
            <a:endParaRPr lang="ru-RU" sz="300" dirty="0"/>
          </a:p>
          <a:p>
            <a:pPr algn="just">
              <a:lnSpc>
                <a:spcPct val="120000"/>
              </a:lnSpc>
            </a:pPr>
            <a:r>
              <a:rPr lang="ru-RU" sz="1800" dirty="0"/>
              <a:t>доплата за увеличение объема работы или исполнение обязанностей временно отсутствующего работника без освобождения от работы, определенной трудовым договором</a:t>
            </a:r>
            <a:r>
              <a:rPr lang="ru-RU" sz="1800" dirty="0" smtClean="0"/>
              <a:t>;</a:t>
            </a:r>
          </a:p>
          <a:p>
            <a:pPr algn="just">
              <a:lnSpc>
                <a:spcPct val="120000"/>
              </a:lnSpc>
            </a:pPr>
            <a:endParaRPr lang="ru-RU" sz="300" dirty="0"/>
          </a:p>
          <a:p>
            <a:pPr algn="just">
              <a:lnSpc>
                <a:spcPct val="120000"/>
              </a:lnSpc>
            </a:pPr>
            <a:r>
              <a:rPr lang="ru-RU" sz="1800" dirty="0"/>
              <a:t>доплата за работу в ночное время</a:t>
            </a:r>
            <a:r>
              <a:rPr lang="ru-RU" sz="1800" dirty="0" smtClean="0"/>
              <a:t>;</a:t>
            </a:r>
          </a:p>
          <a:p>
            <a:pPr algn="just">
              <a:lnSpc>
                <a:spcPct val="120000"/>
              </a:lnSpc>
            </a:pPr>
            <a:endParaRPr lang="ru-RU" sz="300" dirty="0"/>
          </a:p>
          <a:p>
            <a:pPr algn="just">
              <a:lnSpc>
                <a:spcPct val="120000"/>
              </a:lnSpc>
            </a:pPr>
            <a:r>
              <a:rPr lang="ru-RU" sz="1800" dirty="0"/>
              <a:t>оплата за работу в выходные и нерабочие праздничные дни, </a:t>
            </a:r>
            <a:r>
              <a:rPr lang="ru-RU" sz="1800" dirty="0" smtClean="0"/>
              <a:t>                                    оплата </a:t>
            </a:r>
            <a:r>
              <a:rPr lang="ru-RU" sz="1800" dirty="0"/>
              <a:t>сверхурочной работы</a:t>
            </a:r>
            <a:r>
              <a:rPr lang="ru-RU" sz="1800" dirty="0" smtClean="0"/>
              <a:t>;</a:t>
            </a:r>
          </a:p>
          <a:p>
            <a:pPr algn="just">
              <a:lnSpc>
                <a:spcPct val="120000"/>
              </a:lnSpc>
            </a:pPr>
            <a:endParaRPr lang="ru-RU" sz="300" dirty="0" smtClean="0"/>
          </a:p>
          <a:p>
            <a:pPr>
              <a:lnSpc>
                <a:spcPct val="120000"/>
              </a:lnSpc>
            </a:pPr>
            <a:r>
              <a:rPr lang="ru-RU" sz="1800" dirty="0" smtClean="0"/>
              <a:t>выплаты </a:t>
            </a:r>
            <a:r>
              <a:rPr lang="ru-RU" sz="1800" dirty="0"/>
              <a:t>за работу в местностях с особыми климатическими условиями.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06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768" y="1052736"/>
            <a:ext cx="8748464" cy="49782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Виды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выплат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стимулирующего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характера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564" y="2276872"/>
            <a:ext cx="7848872" cy="4449536"/>
          </a:xfrm>
        </p:spPr>
        <p:txBody>
          <a:bodyPr>
            <a:normAutofit/>
          </a:bodyPr>
          <a:lstStyle/>
          <a:p>
            <a:pPr marL="571500" lvl="1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/>
              <a:t>В</a:t>
            </a:r>
            <a:r>
              <a:rPr lang="ru-RU" dirty="0" smtClean="0"/>
              <a:t>ыплаты за интенсивность </a:t>
            </a:r>
            <a:r>
              <a:rPr lang="ru-RU" dirty="0"/>
              <a:t>и высокие </a:t>
            </a:r>
            <a:r>
              <a:rPr lang="ru-RU" dirty="0" smtClean="0"/>
              <a:t>  результаты    работы</a:t>
            </a:r>
          </a:p>
          <a:p>
            <a:pPr marL="5715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dirty="0"/>
          </a:p>
          <a:p>
            <a:pPr marL="5715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/>
              <a:t>В</a:t>
            </a:r>
            <a:r>
              <a:rPr lang="ru-RU" dirty="0" smtClean="0"/>
              <a:t>ыплаты  за  качество  </a:t>
            </a:r>
            <a:r>
              <a:rPr lang="ru-RU" dirty="0"/>
              <a:t>выполняемых </a:t>
            </a:r>
            <a:r>
              <a:rPr lang="ru-RU" dirty="0" smtClean="0"/>
              <a:t> работ</a:t>
            </a:r>
          </a:p>
          <a:p>
            <a:pPr marL="5715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dirty="0"/>
          </a:p>
          <a:p>
            <a:pPr marL="5715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 smtClean="0"/>
              <a:t>Премиальные  выплаты  по  итогам  работы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88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9164255" cy="43204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Рекомендуемые показатели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для стимулирующих выплат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449536"/>
          </a:xfrm>
        </p:spPr>
        <p:txBody>
          <a:bodyPr>
            <a:noAutofit/>
          </a:bodyPr>
          <a:lstStyle/>
          <a:p>
            <a:pPr marL="180000" lvl="1" indent="-1800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трудовой вклад </a:t>
            </a:r>
            <a:r>
              <a:rPr lang="ru-RU" sz="2000" dirty="0" smtClean="0"/>
              <a:t>в </a:t>
            </a:r>
            <a:r>
              <a:rPr lang="ru-RU" sz="2000" dirty="0"/>
              <a:t>выполнение </a:t>
            </a:r>
            <a:r>
              <a:rPr lang="ru-RU" sz="2000" dirty="0" smtClean="0"/>
              <a:t>НИР;</a:t>
            </a:r>
            <a:endParaRPr lang="ru-RU" sz="2000" dirty="0"/>
          </a:p>
          <a:p>
            <a:pPr marL="180000" lvl="1" indent="-1800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участие в разработке </a:t>
            </a:r>
            <a:r>
              <a:rPr lang="ru-RU" sz="2000" dirty="0" smtClean="0"/>
              <a:t>публикаций</a:t>
            </a:r>
            <a:r>
              <a:rPr lang="ru-RU" sz="2000" dirty="0"/>
              <a:t>, пособий, </a:t>
            </a:r>
            <a:r>
              <a:rPr lang="ru-RU" sz="2000" dirty="0" smtClean="0"/>
              <a:t>рекомендаций, </a:t>
            </a:r>
            <a:r>
              <a:rPr lang="ru-RU" sz="2000" dirty="0"/>
              <a:t>участие в семинарах</a:t>
            </a:r>
            <a:r>
              <a:rPr lang="ru-RU" sz="2000" dirty="0" smtClean="0"/>
              <a:t>, </a:t>
            </a:r>
            <a:r>
              <a:rPr lang="ru-RU" sz="2000" dirty="0"/>
              <a:t>выступления </a:t>
            </a:r>
            <a:r>
              <a:rPr lang="ru-RU" sz="2000" dirty="0" smtClean="0"/>
              <a:t>на конференциях;</a:t>
            </a:r>
            <a:endParaRPr lang="ru-RU" sz="2000" dirty="0"/>
          </a:p>
          <a:p>
            <a:pPr marL="180000" lvl="1" indent="-1800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публикационная активность в рецензируемых отечественных и ведущих зарубежных периодических </a:t>
            </a:r>
            <a:r>
              <a:rPr lang="ru-RU" sz="2000" dirty="0" smtClean="0"/>
              <a:t>изданиях;</a:t>
            </a:r>
            <a:endParaRPr lang="ru-RU" sz="2000" dirty="0"/>
          </a:p>
          <a:p>
            <a:pPr marL="180000" lvl="1" indent="-1800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публикации по профилю научной деятельности учреждения монографий, книг и учебников;</a:t>
            </a:r>
          </a:p>
          <a:p>
            <a:pPr marL="180000" lvl="1" indent="-1800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осуществляемое </a:t>
            </a:r>
            <a:r>
              <a:rPr lang="ru-RU" sz="2000" dirty="0" smtClean="0"/>
              <a:t>наставничество</a:t>
            </a:r>
            <a:r>
              <a:rPr lang="ru-RU" sz="2000" dirty="0"/>
              <a:t>, научное руководство аспирантами;</a:t>
            </a:r>
          </a:p>
          <a:p>
            <a:pPr marL="180000" lvl="1" indent="-1800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организацию и проведение мероприятий, направленных на повышение авторитета и имиджа российской науки как внутри страны, так и за ее пределами</a:t>
            </a:r>
            <a:r>
              <a:rPr lang="ru-RU" sz="2000" dirty="0" smtClean="0"/>
              <a:t>;</a:t>
            </a:r>
            <a:endParaRPr lang="ru-RU" sz="20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9164255" cy="43204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Рекомендуемые показатели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для стимулирующих выплат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896" cy="4449536"/>
          </a:xfrm>
        </p:spPr>
        <p:txBody>
          <a:bodyPr>
            <a:noAutofit/>
          </a:bodyPr>
          <a:lstStyle/>
          <a:p>
            <a:pPr marL="180000" lvl="1" indent="-180000" algn="just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dirty="0"/>
              <a:t>непосредственное участие в выполнении грантов, конкурсах, договорах гражданско-правового характера, экспериментальных группах и других приносящих доход мероприятиях;</a:t>
            </a:r>
          </a:p>
          <a:p>
            <a:pPr marL="180000" indent="-180000" algn="just">
              <a:spcBef>
                <a:spcPts val="0"/>
              </a:spcBef>
              <a:spcAft>
                <a:spcPts val="1200"/>
              </a:spcAft>
            </a:pPr>
            <a:r>
              <a:rPr lang="ru-RU" sz="2000" dirty="0" smtClean="0"/>
              <a:t>непосредственное </a:t>
            </a:r>
            <a:r>
              <a:rPr lang="ru-RU" sz="2000" dirty="0"/>
              <a:t>участие в реализации национальных проектов, федеральных и региональных целевых программ в области научных исследований, грантов государственных научных фондов;</a:t>
            </a:r>
          </a:p>
          <a:p>
            <a:pPr marL="180000" indent="-180000" algn="just">
              <a:spcBef>
                <a:spcPts val="0"/>
              </a:spcBef>
              <a:spcAft>
                <a:spcPts val="1200"/>
              </a:spcAft>
            </a:pPr>
            <a:r>
              <a:rPr lang="ru-RU" sz="2000" dirty="0"/>
              <a:t>наличие объектов интеллектуальной собственности, патентов на них;</a:t>
            </a:r>
          </a:p>
          <a:p>
            <a:pPr marL="180000" indent="-180000" algn="just">
              <a:spcBef>
                <a:spcPts val="0"/>
              </a:spcBef>
              <a:spcAft>
                <a:spcPts val="1200"/>
              </a:spcAft>
            </a:pPr>
            <a:r>
              <a:rPr lang="ru-RU" sz="2000" dirty="0"/>
              <a:t>освоение программ повышения квалификации или профессиональной подготовки;</a:t>
            </a:r>
          </a:p>
          <a:p>
            <a:pPr marL="180000" indent="-180000" algn="just">
              <a:spcBef>
                <a:spcPts val="0"/>
              </a:spcBef>
              <a:spcAft>
                <a:spcPts val="1200"/>
              </a:spcAft>
            </a:pPr>
            <a:r>
              <a:rPr lang="ru-RU" sz="2000" dirty="0"/>
              <a:t>использование новых эффективных технологий в процессе работы;</a:t>
            </a:r>
          </a:p>
          <a:p>
            <a:pPr marL="180000" indent="-180000" algn="just">
              <a:spcBef>
                <a:spcPts val="0"/>
              </a:spcBef>
              <a:spcAft>
                <a:spcPts val="1200"/>
              </a:spcAft>
            </a:pPr>
            <a:r>
              <a:rPr lang="ru-RU" sz="2000" dirty="0"/>
              <a:t>достижения в инновационной деятельности учреждения;</a:t>
            </a:r>
          </a:p>
          <a:p>
            <a:pPr marL="180000" indent="-180000" algn="just">
              <a:spcBef>
                <a:spcPts val="0"/>
              </a:spcBef>
              <a:spcAft>
                <a:spcPts val="1200"/>
              </a:spcAft>
            </a:pPr>
            <a:r>
              <a:rPr lang="ru-RU" sz="2000" dirty="0"/>
              <a:t>выполнение особо важных и срочных работ.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5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324850" cy="85577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Заработная плата руководителя</a:t>
            </a:r>
            <a:endParaRPr lang="ru-RU" sz="3200" b="1" dirty="0"/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0525683"/>
              </p:ext>
            </p:extLst>
          </p:nvPr>
        </p:nvGraphicFramePr>
        <p:xfrm>
          <a:off x="755576" y="1700808"/>
          <a:ext cx="7704856" cy="446449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857262"/>
                <a:gridCol w="3847594"/>
              </a:tblGrid>
              <a:tr h="148816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Должностной оклад</a:t>
                      </a:r>
                    </a:p>
                  </a:txBody>
                  <a:tcPr marL="68580" marR="6858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Трудовое</a:t>
                      </a:r>
                      <a:r>
                        <a:rPr lang="ru-RU" sz="2800" b="1" baseline="0" dirty="0" smtClean="0">
                          <a:solidFill>
                            <a:srgbClr val="FF0000"/>
                          </a:solidFill>
                        </a:rPr>
                        <a:t> соглашение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anchor="ctr">
                    <a:noFill/>
                  </a:tcPr>
                </a:tc>
              </a:tr>
              <a:tr h="148816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Компенсационные выплаты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Трудовое законодательство</a:t>
                      </a:r>
                      <a:endParaRPr lang="en-US" sz="2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>
                    <a:noFill/>
                  </a:tcPr>
                </a:tc>
              </a:tr>
              <a:tr h="148816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Стимулирующие выплаты</a:t>
                      </a:r>
                      <a:endParaRPr lang="ru-RU" sz="2800" b="1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По решению учредителя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anchor="ctr">
                    <a:noFill/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7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3485</TotalTime>
  <Words>949</Words>
  <Application>Microsoft Office PowerPoint</Application>
  <PresentationFormat>Экран (4:3)</PresentationFormat>
  <Paragraphs>197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Структура заработной платы</vt:lpstr>
      <vt:lpstr>Презентация PowerPoint</vt:lpstr>
      <vt:lpstr>Выплаты компенсационного характера</vt:lpstr>
      <vt:lpstr>Виды выплат  стимулирующего характера</vt:lpstr>
      <vt:lpstr>Рекомендуемые показатели  для стимулирующих выплат</vt:lpstr>
      <vt:lpstr>Рекомендуемые показатели  для стимулирующих выплат</vt:lpstr>
      <vt:lpstr>Заработная плата руководителя</vt:lpstr>
      <vt:lpstr>Оклад руководителя</vt:lpstr>
      <vt:lpstr>К_д – коэффициент, отражающий особенности деятельности учреждения</vt:lpstr>
      <vt:lpstr>Возможные изменения оклада</vt:lpstr>
      <vt:lpstr>Предельный размер заработной платы руководителя</vt:lpstr>
      <vt:lpstr>Стимулирующие выплаты руководителям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</dc:creator>
  <cp:lastModifiedBy>Пользователь</cp:lastModifiedBy>
  <cp:revision>355</cp:revision>
  <cp:lastPrinted>2014-12-16T10:07:05Z</cp:lastPrinted>
  <dcterms:created xsi:type="dcterms:W3CDTF">2013-12-05T20:09:55Z</dcterms:created>
  <dcterms:modified xsi:type="dcterms:W3CDTF">2014-12-22T07:14:52Z</dcterms:modified>
</cp:coreProperties>
</file>