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9"/>
  </p:notesMasterIdLst>
  <p:sldIdLst>
    <p:sldId id="273" r:id="rId4"/>
    <p:sldId id="274" r:id="rId5"/>
    <p:sldId id="277" r:id="rId6"/>
    <p:sldId id="270" r:id="rId7"/>
    <p:sldId id="27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6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0;&#1089;&#1087;&#1080;&#1088;&#1072;&#1085;&#1090;&#1091;&#1088;&#1072;\&#1050;&#1085;&#1080;&#1075;&#1072;&#1045;&#1043;&#1048;&#1057;&#105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287428380973537E-2"/>
          <c:y val="2.9725275346053827E-2"/>
          <c:w val="0.60167251824627199"/>
          <c:h val="0.930631530583231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8472040521574701"/>
                  <c:y val="-9.21022899527171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9546334420892"/>
                  <c:y val="-0.1273850928051308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983055454155888"/>
                  <c:y val="8.07243168838114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Лист1!$E$64:$E$66</c:f>
              <c:strCache>
                <c:ptCount val="3"/>
                <c:pt idx="0">
                  <c:v>диссертационные советы подключены к ЕГИСМ</c:v>
                </c:pt>
                <c:pt idx="1">
                  <c:v>дисертационные советы не подключены к ЕГИСМ</c:v>
                </c:pt>
                <c:pt idx="2">
                  <c:v>не представленна информация</c:v>
                </c:pt>
              </c:strCache>
            </c:strRef>
          </c:cat>
          <c:val>
            <c:numRef>
              <c:f>Лист1!$F$64:$F$66</c:f>
              <c:numCache>
                <c:formatCode>General</c:formatCode>
                <c:ptCount val="3"/>
                <c:pt idx="0">
                  <c:v>9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4695339973563"/>
          <c:y val="0.1196140635974534"/>
          <c:w val="0.33873234606585662"/>
          <c:h val="0.6950070519471470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89812-9B27-4FA9-81B5-7707422166CD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ED2F0-BF77-44D9-A0CA-538EC7756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7F844-47BD-48F7-BECC-B9E6AF89F8B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0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8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9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40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6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32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857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769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44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2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60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2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62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7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60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2659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50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60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9320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53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1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3045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858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3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0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47E2-01B0-44BC-B9E7-4F2423263C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A518-B399-44A8-93AD-187BFCB5A78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8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1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5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4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3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3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85A7-83BE-4E8A-9AFF-6353B7B552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2CD5-603F-4CA7-9301-4160F94E18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8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47E2-01B0-44BC-B9E7-4F2423263C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A518-B399-44A8-93AD-187BFCB5A7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4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47E2-01B0-44BC-B9E7-4F2423263C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21.12.2014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A518-B399-44A8-93AD-187BFCB5A7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9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6361" y="61408"/>
            <a:ext cx="9156721" cy="916673"/>
            <a:chOff x="7965" y="8831"/>
            <a:chExt cx="9156721" cy="916673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27" name="Прямоугольник 26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B050"/>
                </a:solidFill>
              </a:rPr>
              <a:t>АСПИРАНТУРА</a:t>
            </a:r>
            <a:br>
              <a:rPr lang="ru-RU" sz="5400" dirty="0" smtClean="0">
                <a:solidFill>
                  <a:srgbClr val="00B050"/>
                </a:solidFill>
              </a:rPr>
            </a:br>
            <a:r>
              <a:rPr lang="ru-RU" sz="5400" dirty="0" smtClean="0">
                <a:solidFill>
                  <a:srgbClr val="00B050"/>
                </a:solidFill>
              </a:rPr>
              <a:t>ЕГИСМ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6440760" cy="220709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dirty="0">
                <a:solidFill>
                  <a:srgbClr val="0070C0"/>
                </a:solidFill>
              </a:rPr>
              <a:t>начальник Управления координации и обеспечения деятельности организаций в сфере науки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solidFill>
                  <a:srgbClr val="0070C0"/>
                </a:solidFill>
              </a:rPr>
              <a:t>Романовский М.Ю.</a:t>
            </a:r>
          </a:p>
          <a:p>
            <a:pPr lvl="0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</a:rPr>
              <a:t>23 </a:t>
            </a:r>
            <a:r>
              <a:rPr lang="ru-RU" sz="2400" dirty="0">
                <a:solidFill>
                  <a:srgbClr val="FF0000"/>
                </a:solidFill>
              </a:rPr>
              <a:t>декабря 2014 г.                      г. </a:t>
            </a:r>
            <a:r>
              <a:rPr lang="ru-RU" sz="2400" dirty="0" smtClean="0">
                <a:solidFill>
                  <a:srgbClr val="FF0000"/>
                </a:solidFill>
              </a:rPr>
              <a:t>Владивосток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4256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6361" y="61408"/>
            <a:ext cx="9156721" cy="916673"/>
            <a:chOff x="7965" y="8831"/>
            <a:chExt cx="9156721" cy="916673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27" name="Прямоугольник 26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000" dirty="0">
                  <a:solidFill>
                    <a:srgbClr val="EEECE1">
                      <a:lumMod val="10000"/>
                    </a:srgb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352928" cy="208823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B050"/>
                </a:solidFill>
              </a:rPr>
              <a:t>Конкурсное распределение КЦП в аспирантуру в 2015 г</a:t>
            </a:r>
            <a:br>
              <a:rPr lang="ru-RU" sz="4000" dirty="0">
                <a:solidFill>
                  <a:srgbClr val="00B050"/>
                </a:solidFill>
              </a:rPr>
            </a:br>
            <a:r>
              <a:rPr lang="ru-RU" sz="4000" dirty="0">
                <a:solidFill>
                  <a:srgbClr val="00B050"/>
                </a:solidFill>
              </a:rPr>
              <a:t>по Федеральному агентству научных организаций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pPr marL="0" lvl="0" indent="0">
              <a:buNone/>
            </a:pPr>
            <a:r>
              <a:rPr lang="ru-RU" dirty="0" smtClean="0"/>
              <a:t>474 </a:t>
            </a:r>
            <a:r>
              <a:rPr lang="ru-RU" dirty="0">
                <a:solidFill>
                  <a:srgbClr val="0070C0"/>
                </a:solidFill>
              </a:rPr>
              <a:t>организации РАН, РАСХН, РАМН –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0070C0"/>
                </a:solidFill>
              </a:rPr>
              <a:t>выделено </a:t>
            </a:r>
            <a:r>
              <a:rPr lang="ru-RU" dirty="0" smtClean="0"/>
              <a:t>2076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мест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0070C0"/>
                </a:solidFill>
              </a:rPr>
              <a:t>(2014 - </a:t>
            </a:r>
            <a:r>
              <a:rPr lang="ru-RU" dirty="0" smtClean="0"/>
              <a:t>305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организаций РАН, РАСХН, РАМН 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0070C0"/>
                </a:solidFill>
              </a:rPr>
              <a:t> – </a:t>
            </a:r>
            <a:r>
              <a:rPr lang="ru-RU" dirty="0" smtClean="0"/>
              <a:t>1677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мест)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44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6361" y="61408"/>
            <a:ext cx="9156721" cy="916673"/>
            <a:chOff x="7965" y="8831"/>
            <a:chExt cx="9156721" cy="916673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27" name="Прямоугольник 26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000" dirty="0">
                  <a:solidFill>
                    <a:srgbClr val="EEECE1">
                      <a:lumMod val="10000"/>
                    </a:srgb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lvl="0"/>
            <a:r>
              <a:rPr lang="ru-RU" dirty="0">
                <a:solidFill>
                  <a:srgbClr val="0070C0"/>
                </a:solidFill>
              </a:rPr>
              <a:t>Из </a:t>
            </a:r>
            <a:r>
              <a:rPr lang="ru-RU" dirty="0" smtClean="0"/>
              <a:t>5</a:t>
            </a:r>
            <a:r>
              <a:rPr lang="en-US" dirty="0" smtClean="0"/>
              <a:t>4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организаций в конкурсе принимает участие  - </a:t>
            </a:r>
            <a:r>
              <a:rPr lang="ru-RU" dirty="0" smtClean="0"/>
              <a:t>24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	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Выделено при заявке </a:t>
            </a:r>
            <a:r>
              <a:rPr lang="ru-RU" dirty="0" smtClean="0"/>
              <a:t>171</a:t>
            </a:r>
            <a:r>
              <a:rPr lang="ru-RU" dirty="0" smtClean="0">
                <a:solidFill>
                  <a:srgbClr val="0070C0"/>
                </a:solidFill>
              </a:rPr>
              <a:t> места </a:t>
            </a:r>
            <a:r>
              <a:rPr lang="ru-RU" dirty="0">
                <a:solidFill>
                  <a:srgbClr val="0070C0"/>
                </a:solidFill>
              </a:rPr>
              <a:t>– </a:t>
            </a:r>
            <a:r>
              <a:rPr lang="ru-RU" dirty="0" smtClean="0"/>
              <a:t>104</a:t>
            </a:r>
            <a:r>
              <a:rPr lang="ru-RU" dirty="0" smtClean="0">
                <a:solidFill>
                  <a:srgbClr val="0070C0"/>
                </a:solidFill>
              </a:rPr>
              <a:t>  места </a:t>
            </a:r>
            <a:r>
              <a:rPr lang="ru-RU" dirty="0">
                <a:solidFill>
                  <a:srgbClr val="0070C0"/>
                </a:solidFill>
              </a:rPr>
              <a:t>(</a:t>
            </a:r>
            <a:r>
              <a:rPr lang="ru-RU" dirty="0" smtClean="0"/>
              <a:t>61%</a:t>
            </a:r>
            <a:r>
              <a:rPr lang="ru-RU" dirty="0" smtClean="0">
                <a:solidFill>
                  <a:srgbClr val="0070C0"/>
                </a:solidFill>
              </a:rPr>
              <a:t>) </a:t>
            </a:r>
            <a:r>
              <a:rPr lang="ru-RU" dirty="0">
                <a:solidFill>
                  <a:srgbClr val="0070C0"/>
                </a:solidFill>
              </a:rPr>
              <a:t>при средней по ФАНО </a:t>
            </a:r>
            <a:r>
              <a:rPr lang="ru-RU" dirty="0" smtClean="0"/>
              <a:t>64%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pPr lvl="0"/>
            <a:r>
              <a:rPr lang="ru-RU" dirty="0">
                <a:solidFill>
                  <a:srgbClr val="0070C0"/>
                </a:solidFill>
              </a:rPr>
              <a:t>для справки - КЦП 2014 года </a:t>
            </a:r>
            <a:r>
              <a:rPr lang="ru-RU" dirty="0" smtClean="0">
                <a:solidFill>
                  <a:srgbClr val="0070C0"/>
                </a:solidFill>
              </a:rPr>
              <a:t>- </a:t>
            </a:r>
            <a:r>
              <a:rPr lang="ru-RU" dirty="0" smtClean="0"/>
              <a:t>76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мест, потеряно </a:t>
            </a:r>
            <a:r>
              <a:rPr lang="ru-RU" dirty="0" smtClean="0"/>
              <a:t>24</a:t>
            </a:r>
            <a:r>
              <a:rPr lang="ru-RU" dirty="0" smtClean="0">
                <a:solidFill>
                  <a:srgbClr val="0070C0"/>
                </a:solidFill>
              </a:rPr>
              <a:t> места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0850" y="978081"/>
            <a:ext cx="8229600" cy="17308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Конкурсное распределение среди организаций Дальневосточного ТУ ФАНО России в 2015 г.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94" y="1124744"/>
            <a:ext cx="8229600" cy="16561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Подключение к ЕГИСМ диссертационных советов организаций (регион </a:t>
            </a:r>
            <a:r>
              <a:rPr lang="ru-RU" sz="2800" dirty="0">
                <a:solidFill>
                  <a:srgbClr val="00B050"/>
                </a:solidFill>
              </a:rPr>
              <a:t>деятельности Дальневосточного территориального управления ФАНО России), </a:t>
            </a:r>
            <a:r>
              <a:rPr lang="ru-RU" sz="2800" dirty="0" smtClean="0">
                <a:solidFill>
                  <a:srgbClr val="00B050"/>
                </a:solidFill>
              </a:rPr>
              <a:t>подведомственных ФАНО России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667" y="2852936"/>
            <a:ext cx="8427315" cy="3860651"/>
          </a:xfrm>
        </p:spPr>
        <p:txBody>
          <a:bodyPr>
            <a:normAutofit/>
          </a:bodyPr>
          <a:lstStyle/>
          <a:p>
            <a:r>
              <a:rPr lang="ru-RU" sz="2600" dirty="0" smtClean="0"/>
              <a:t>9</a:t>
            </a:r>
            <a:r>
              <a:rPr lang="ru-RU" sz="2600" dirty="0" smtClean="0">
                <a:solidFill>
                  <a:srgbClr val="0070C0"/>
                </a:solidFill>
              </a:rPr>
              <a:t> </a:t>
            </a:r>
            <a:r>
              <a:rPr lang="ru-RU" sz="2600" dirty="0">
                <a:solidFill>
                  <a:srgbClr val="0070C0"/>
                </a:solidFill>
              </a:rPr>
              <a:t>диссертационных советов подключены к ЕГИСМ</a:t>
            </a:r>
          </a:p>
          <a:p>
            <a:r>
              <a:rPr lang="ru-RU" sz="2600" dirty="0" smtClean="0"/>
              <a:t>4</a:t>
            </a:r>
            <a:r>
              <a:rPr lang="ru-RU" sz="2600" dirty="0" smtClean="0">
                <a:solidFill>
                  <a:srgbClr val="0070C0"/>
                </a:solidFill>
              </a:rPr>
              <a:t> </a:t>
            </a:r>
            <a:r>
              <a:rPr lang="ru-RU" sz="2600" dirty="0">
                <a:solidFill>
                  <a:srgbClr val="0070C0"/>
                </a:solidFill>
              </a:rPr>
              <a:t>диссертационных советов не подключены к </a:t>
            </a:r>
            <a:r>
              <a:rPr lang="ru-RU" sz="2600" dirty="0" smtClean="0">
                <a:solidFill>
                  <a:srgbClr val="0070C0"/>
                </a:solidFill>
              </a:rPr>
              <a:t>ЕГИСМ (все находятся в стадии подключения)</a:t>
            </a:r>
            <a:endParaRPr lang="ru-RU" sz="2600" dirty="0">
              <a:solidFill>
                <a:srgbClr val="0070C0"/>
              </a:solidFill>
            </a:endParaRPr>
          </a:p>
          <a:p>
            <a:r>
              <a:rPr lang="ru-RU" sz="2600" dirty="0">
                <a:solidFill>
                  <a:srgbClr val="0070C0"/>
                </a:solidFill>
              </a:rPr>
              <a:t>в </a:t>
            </a:r>
            <a:r>
              <a:rPr lang="ru-RU" sz="2600" dirty="0" smtClean="0"/>
              <a:t>38</a:t>
            </a:r>
            <a:r>
              <a:rPr lang="ru-RU" sz="2600" dirty="0" smtClean="0">
                <a:solidFill>
                  <a:srgbClr val="0070C0"/>
                </a:solidFill>
              </a:rPr>
              <a:t> организациях нет </a:t>
            </a:r>
            <a:r>
              <a:rPr lang="ru-RU" sz="2600" dirty="0">
                <a:solidFill>
                  <a:srgbClr val="0070C0"/>
                </a:solidFill>
              </a:rPr>
              <a:t>диссертационных советов</a:t>
            </a:r>
          </a:p>
          <a:p>
            <a:r>
              <a:rPr lang="ru-RU" sz="2600" dirty="0">
                <a:solidFill>
                  <a:srgbClr val="0070C0"/>
                </a:solidFill>
              </a:rPr>
              <a:t>действие </a:t>
            </a:r>
            <a:r>
              <a:rPr lang="ru-RU" sz="2600" dirty="0" smtClean="0"/>
              <a:t>1</a:t>
            </a:r>
            <a:r>
              <a:rPr lang="ru-RU" sz="2600" dirty="0" smtClean="0">
                <a:solidFill>
                  <a:srgbClr val="0070C0"/>
                </a:solidFill>
              </a:rPr>
              <a:t> диссертационного совета прекращено </a:t>
            </a:r>
            <a:r>
              <a:rPr lang="ru-RU" sz="2600" dirty="0" err="1">
                <a:solidFill>
                  <a:srgbClr val="0070C0"/>
                </a:solidFill>
              </a:rPr>
              <a:t>Минобрнауки</a:t>
            </a:r>
            <a:r>
              <a:rPr lang="ru-RU" sz="2600" dirty="0">
                <a:solidFill>
                  <a:srgbClr val="0070C0"/>
                </a:solidFill>
              </a:rPr>
              <a:t> России</a:t>
            </a:r>
          </a:p>
          <a:p>
            <a:r>
              <a:rPr lang="ru-RU" sz="2600" dirty="0">
                <a:solidFill>
                  <a:srgbClr val="0070C0"/>
                </a:solidFill>
              </a:rPr>
              <a:t>по </a:t>
            </a:r>
            <a:r>
              <a:rPr lang="ru-RU" sz="2600" dirty="0" smtClean="0"/>
              <a:t>4 </a:t>
            </a:r>
            <a:r>
              <a:rPr lang="ru-RU" sz="2600" dirty="0">
                <a:solidFill>
                  <a:srgbClr val="0070C0"/>
                </a:solidFill>
              </a:rPr>
              <a:t>диссертационным советам не предоставлена информация по ЕГИСМ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6" name="Прямоугольник 5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040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126" y="958427"/>
            <a:ext cx="8592354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Подключение к ЕГИСМ диссертационных советов организаций (регион деятельности Дальневосточного территориального управления ФАНО России), подведомственных ФАНО России</a:t>
            </a:r>
            <a:endParaRPr lang="ru-RU" sz="2400" dirty="0">
              <a:solidFill>
                <a:srgbClr val="00B050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7965" y="8831"/>
            <a:ext cx="9156721" cy="916673"/>
            <a:chOff x="7965" y="8831"/>
            <a:chExt cx="9156721" cy="916673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" y="17112"/>
              <a:ext cx="9144000" cy="900112"/>
            </a:xfrm>
            <a:prstGeom prst="rect">
              <a:avLst/>
            </a:prstGeom>
            <a:solidFill>
              <a:schemeClr val="bg1">
                <a:alpha val="43000"/>
              </a:schemeClr>
            </a:solidFill>
          </p:spPr>
        </p:pic>
        <p:sp>
          <p:nvSpPr>
            <p:cNvPr id="23" name="Прямоугольник 22"/>
            <p:cNvSpPr/>
            <p:nvPr/>
          </p:nvSpPr>
          <p:spPr>
            <a:xfrm>
              <a:off x="7965" y="8831"/>
              <a:ext cx="9156721" cy="91667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sz="3000" dirty="0">
                  <a:solidFill>
                    <a:schemeClr val="bg2">
                      <a:lumMod val="10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Федеральное агентство научных организаций</a:t>
              </a:r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2745" y="61408"/>
              <a:ext cx="891099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571656"/>
              </p:ext>
            </p:extLst>
          </p:nvPr>
        </p:nvGraphicFramePr>
        <p:xfrm>
          <a:off x="1259632" y="2276872"/>
          <a:ext cx="648072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Box 1"/>
          <p:cNvSpPr txBox="1"/>
          <p:nvPr/>
        </p:nvSpPr>
        <p:spPr>
          <a:xfrm>
            <a:off x="300126" y="5301208"/>
            <a:ext cx="8358168" cy="14401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rgbClr val="0070C0"/>
                </a:solidFill>
              </a:rPr>
              <a:t>Действующие диссертационные советы в сфере </a:t>
            </a:r>
            <a:r>
              <a:rPr lang="ru-RU" sz="2400" dirty="0" smtClean="0">
                <a:solidFill>
                  <a:srgbClr val="0070C0"/>
                </a:solidFill>
              </a:rPr>
              <a:t>медицинских  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</a:rPr>
              <a:t>наук </a:t>
            </a:r>
            <a:r>
              <a:rPr lang="ru-RU" sz="2400" dirty="0">
                <a:solidFill>
                  <a:srgbClr val="0070C0"/>
                </a:solidFill>
              </a:rPr>
              <a:t>(РАМН) отсутствуют 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</a:rPr>
              <a:t>Действующие диссертационные советы в сфере  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</a:rPr>
              <a:t>сельскохозяйственных  наук (РАСХН) отсутствуют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4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205</Words>
  <Application>Microsoft Office PowerPoint</Application>
  <PresentationFormat>Экран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2_Тема Office</vt:lpstr>
      <vt:lpstr>3_Тема Office</vt:lpstr>
      <vt:lpstr>4_Тема Office</vt:lpstr>
      <vt:lpstr>АСПИРАНТУРА ЕГИСМ</vt:lpstr>
      <vt:lpstr>Конкурсное распределение КЦП в аспирантуру в 2015 г по Федеральному агентству научных организаций</vt:lpstr>
      <vt:lpstr>Конкурсное распределение среди организаций Дальневосточного ТУ ФАНО России в 2015 г.</vt:lpstr>
      <vt:lpstr>Подключение к ЕГИСМ диссертационных советов организаций (регион деятельности Дальневосточного территориального управления ФАНО России), подведомственных ФАНО России</vt:lpstr>
      <vt:lpstr>Подключение к ЕГИСМ диссертационных советов организаций (регион деятельности Дальневосточного территориального управления ФАНО России), подведомственных ФАНО России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Перспективное развитие информационной системы государственных заданий и планов НИР</dc:title>
  <dc:creator>Sett</dc:creator>
  <cp:lastModifiedBy>slon</cp:lastModifiedBy>
  <cp:revision>67</cp:revision>
  <cp:lastPrinted>2014-12-16T07:08:26Z</cp:lastPrinted>
  <dcterms:created xsi:type="dcterms:W3CDTF">2014-06-14T14:37:43Z</dcterms:created>
  <dcterms:modified xsi:type="dcterms:W3CDTF">2014-12-21T14:11:59Z</dcterms:modified>
</cp:coreProperties>
</file>