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4" r:id="rId2"/>
    <p:sldId id="339" r:id="rId3"/>
    <p:sldId id="331" r:id="rId4"/>
    <p:sldId id="330" r:id="rId5"/>
    <p:sldId id="337" r:id="rId6"/>
    <p:sldId id="338" r:id="rId7"/>
    <p:sldId id="28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EE"/>
    <a:srgbClr val="F0F4F7"/>
    <a:srgbClr val="F5F9FD"/>
    <a:srgbClr val="F2F6EA"/>
    <a:srgbClr val="DCE9F2"/>
    <a:srgbClr val="EB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7575" autoAdjust="0"/>
  </p:normalViewPr>
  <p:slideViewPr>
    <p:cSldViewPr>
      <p:cViewPr varScale="1">
        <p:scale>
          <a:sx n="90" d="100"/>
          <a:sy n="90" d="100"/>
        </p:scale>
        <p:origin x="-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32461359977521"/>
          <c:y val="0.0444521012989671"/>
          <c:w val="0.91137244106047"/>
          <c:h val="0.9700382364454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Формирование бюджетной политики</c:v>
                </c:pt>
                <c:pt idx="1">
                  <c:v>Формирование и реализация кадровой политики</c:v>
                </c:pt>
                <c:pt idx="2">
                  <c:v>Формирование и реализация жилищной политики, соц. пакет</c:v>
                </c:pt>
                <c:pt idx="3">
                  <c:v>Организация конференций, школ, выставок и т.д.</c:v>
                </c:pt>
                <c:pt idx="4">
                  <c:v>Формирование и развитие профессионального сообщества</c:v>
                </c:pt>
                <c:pt idx="5">
                  <c:v>Информационное  сотрудничество</c:v>
                </c:pt>
                <c:pt idx="6">
                  <c:v>Формирование образовательной политики</c:v>
                </c:pt>
                <c:pt idx="7">
                  <c:v>Формировании грантовой политики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>
                  <c:v>22.0</c:v>
                </c:pt>
                <c:pt idx="1">
                  <c:v>16.0</c:v>
                </c:pt>
                <c:pt idx="2">
                  <c:v>16.0</c:v>
                </c:pt>
                <c:pt idx="3">
                  <c:v>14.0</c:v>
                </c:pt>
                <c:pt idx="4">
                  <c:v>12.0</c:v>
                </c:pt>
                <c:pt idx="5">
                  <c:v>7.0</c:v>
                </c:pt>
                <c:pt idx="6">
                  <c:v>5.0</c:v>
                </c:pt>
                <c:pt idx="7" formatCode="General">
                  <c:v>5.0</c:v>
                </c:pt>
                <c:pt idx="8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64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74FEA43F-D610-4CAB-8056-85B8101FDCD3}" type="datetimeFigureOut">
              <a:rPr lang="ru-RU" smtClean="0"/>
              <a:t>22.12.14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64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143FDCD2-05F7-48A2-9874-F672FB5DB9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826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E057DF2A-9226-43BC-AD68-21C4CE7C0963}" type="datetimeFigureOut">
              <a:rPr lang="ru-RU" smtClean="0"/>
              <a:t>22.12.14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50" rIns="91700" bIns="4585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1700" tIns="45850" rIns="91700" bIns="4585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0BABAFF2-7E88-43FC-9A88-A8D9A7558F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79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</a:t>
            </a:fld>
            <a:endParaRPr lang="ru-RU" sz="1200" dirty="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2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4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A77A-0ACF-CD43-A43F-97028DA6EF7B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69DF-676D-1640-8277-120DE60A1287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B0C4-9407-EB4D-9ED6-E4B6F940B711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9561-4CD3-1543-B611-3327AEF2FC49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404F-BC53-2E46-8517-B2775B63BBD7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0DCE-1625-2941-B79D-3B504F826BEB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A7D5-90A6-8543-A156-092BECAC34CA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2109-5966-0A4E-AB77-7DC4F8E99B56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E60-B202-4C43-8072-538B2EEAB781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AA15-DA77-434C-8513-1D73863724AC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79F4-7836-BC43-8390-0A3E319E9BF1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kuzyachkina\Desktop\header10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826F-0287-5341-A970-35DBC7DA9E2D}" type="datetime1">
              <a:rPr lang="ru-RU" smtClean="0"/>
              <a:t>22.12.14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E489-C310-44AE-A5E8-1CE22FAB2DE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600" dirty="0" smtClean="0">
                <a:solidFill>
                  <a:schemeClr val="tx2"/>
                </a:solidFill>
              </a:rPr>
              <a:t>МОЛОДЕЖНАЯ ПОЛИТИКА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80992" y="5988368"/>
            <a:ext cx="208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23 </a:t>
            </a:r>
            <a:r>
              <a:rPr lang="ru-RU" sz="1400" dirty="0" smtClean="0"/>
              <a:t>декабря 2014 г. </a:t>
            </a:r>
          </a:p>
          <a:p>
            <a:pPr algn="ctr"/>
            <a:r>
              <a:rPr lang="ru-RU" sz="1400" dirty="0" smtClean="0"/>
              <a:t>г. </a:t>
            </a:r>
            <a:r>
              <a:rPr lang="ru-RU" sz="1400" dirty="0" smtClean="0"/>
              <a:t>Владивосток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56256" y="5949280"/>
            <a:ext cx="4608512" cy="665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/>
              <a:t>Член рабочей группы по взаимодействию ФАНО России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с молодыми учеными,</a:t>
            </a:r>
            <a:r>
              <a:rPr lang="ru-RU" dirty="0" smtClean="0"/>
              <a:t> </a:t>
            </a:r>
            <a:r>
              <a:rPr lang="ru-RU" sz="1400" dirty="0" smtClean="0"/>
              <a:t>заместитель директора ИППИ РАН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/>
              <a:t>А.А. Сафонов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573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611560" y="1196751"/>
            <a:ext cx="8064896" cy="5128851"/>
          </a:xfrm>
          <a:prstGeom prst="triangle">
            <a:avLst>
              <a:gd name="adj" fmla="val 50183"/>
            </a:avLst>
          </a:prstGeom>
          <a:noFill/>
          <a:ln w="63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Arial"/>
              <a:cs typeface="Arial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20070" y="2420888"/>
            <a:ext cx="11105" cy="2686107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12123" y="3763941"/>
            <a:ext cx="3804093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31164" y="5129365"/>
            <a:ext cx="6037180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7704" y="5942866"/>
            <a:ext cx="5653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spc="300" dirty="0">
                <a:latin typeface="Arial"/>
                <a:cs typeface="Arial"/>
              </a:rPr>
              <a:t>б</a:t>
            </a:r>
            <a:r>
              <a:rPr lang="ru-RU" sz="1100" b="1" spc="300" dirty="0" smtClean="0">
                <a:latin typeface="Arial"/>
                <a:cs typeface="Arial"/>
              </a:rPr>
              <a:t>акалавры, магистры, аспиранты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98267" y="5351488"/>
            <a:ext cx="25344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spc="300" dirty="0" smtClean="0">
                <a:latin typeface="Arial"/>
                <a:cs typeface="Arial"/>
              </a:rPr>
              <a:t>молодые специалисты, постдоки</a:t>
            </a:r>
            <a:endParaRPr lang="ru-RU" sz="1100" b="1" spc="300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32719" y="4559963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>
                <a:latin typeface="Arial"/>
                <a:cs typeface="Arial"/>
              </a:rPr>
              <a:t>з</a:t>
            </a:r>
            <a:r>
              <a:rPr lang="ru-RU" sz="1100" b="1" dirty="0" smtClean="0">
                <a:latin typeface="Arial"/>
                <a:cs typeface="Arial"/>
              </a:rPr>
              <a:t>аведующие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секторами</a:t>
            </a:r>
            <a:endParaRPr lang="ru-RU" sz="1100" b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04740" y="4569132"/>
            <a:ext cx="12239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>
                <a:latin typeface="Arial"/>
                <a:cs typeface="Arial"/>
              </a:rPr>
              <a:t>руководители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научных групп</a:t>
            </a:r>
            <a:endParaRPr lang="ru-RU" sz="1100" b="1" dirty="0">
              <a:latin typeface="Arial"/>
              <a:cs typeface="Arial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03848" y="3115742"/>
            <a:ext cx="1427327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95041" y="3874299"/>
            <a:ext cx="12903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>
                <a:latin typeface="Arial"/>
                <a:cs typeface="Arial"/>
              </a:rPr>
              <a:t>з</a:t>
            </a:r>
            <a:r>
              <a:rPr lang="ru-RU" sz="1100" b="1" dirty="0" smtClean="0">
                <a:latin typeface="Arial"/>
                <a:cs typeface="Arial"/>
              </a:rPr>
              <a:t>аведующие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лабораториями</a:t>
            </a:r>
            <a:endParaRPr lang="ru-RU" sz="1100" b="1" dirty="0">
              <a:latin typeface="Arial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48080" y="2612812"/>
            <a:ext cx="10704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>
                <a:latin typeface="Arial"/>
                <a:cs typeface="Arial"/>
              </a:rPr>
              <a:t>з</a:t>
            </a:r>
            <a:r>
              <a:rPr lang="ru-RU" sz="1100" b="1" dirty="0" smtClean="0">
                <a:latin typeface="Arial"/>
                <a:cs typeface="Arial"/>
              </a:rPr>
              <a:t>аместители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директора</a:t>
            </a:r>
            <a:endParaRPr lang="ru-RU" sz="1100" b="1" dirty="0">
              <a:latin typeface="Arial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92137" y="641340"/>
            <a:ext cx="6600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pc="300" dirty="0" smtClean="0">
                <a:solidFill>
                  <a:schemeClr val="tx2"/>
                </a:solidFill>
                <a:latin typeface="Arial"/>
                <a:cs typeface="Arial"/>
              </a:rPr>
              <a:t>КАДРОВЫЙ ПОТЕНЦИАЛ ОРГАНИЗАЦИЙ</a:t>
            </a:r>
            <a:endParaRPr lang="ru-RU" sz="2000" b="1" spc="3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786022" y="2420888"/>
            <a:ext cx="1650074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63937" y="1619788"/>
            <a:ext cx="117163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иректор</a:t>
            </a:r>
          </a:p>
          <a:p>
            <a:pPr algn="ctr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</a:t>
            </a:r>
          </a:p>
          <a:p>
            <a:pPr algn="ctr"/>
            <a:r>
              <a:rPr 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15616" y="5817477"/>
            <a:ext cx="7056784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28137" y="6462909"/>
            <a:ext cx="3293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spc="600" dirty="0" smtClean="0"/>
              <a:t>школьники студенты</a:t>
            </a:r>
            <a:endParaRPr lang="ru-RU" sz="1400" i="1" spc="600" dirty="0"/>
          </a:p>
        </p:txBody>
      </p:sp>
      <p:sp>
        <p:nvSpPr>
          <p:cNvPr id="3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460432" y="6453336"/>
            <a:ext cx="683568" cy="379301"/>
          </a:xfrm>
        </p:spPr>
        <p:txBody>
          <a:bodyPr/>
          <a:lstStyle/>
          <a:p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257294" y="4437112"/>
            <a:ext cx="4834986" cy="0"/>
          </a:xfrm>
          <a:prstGeom prst="line">
            <a:avLst/>
          </a:prstGeom>
          <a:ln w="635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90972" y="3240940"/>
            <a:ext cx="10695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>
                <a:latin typeface="Arial"/>
                <a:cs typeface="Arial"/>
              </a:rPr>
              <a:t>з</a:t>
            </a:r>
            <a:r>
              <a:rPr lang="ru-RU" sz="1100" b="1" dirty="0" smtClean="0">
                <a:latin typeface="Arial"/>
                <a:cs typeface="Arial"/>
              </a:rPr>
              <a:t>аведующие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отделами</a:t>
            </a:r>
            <a:endParaRPr lang="ru-RU" sz="1100" b="1" dirty="0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2368" y="3891726"/>
            <a:ext cx="1171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>
                <a:latin typeface="Arial"/>
                <a:cs typeface="Arial"/>
              </a:rPr>
              <a:t>руководители</a:t>
            </a:r>
          </a:p>
          <a:p>
            <a:pPr algn="ctr"/>
            <a:r>
              <a:rPr lang="ru-RU" sz="1100" b="1" dirty="0" smtClean="0">
                <a:latin typeface="Arial"/>
                <a:cs typeface="Arial"/>
              </a:rPr>
              <a:t>научных тем</a:t>
            </a:r>
            <a:endParaRPr lang="ru-RU" sz="1100" b="1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16016" y="2780928"/>
            <a:ext cx="117163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dirty="0" smtClean="0">
                <a:latin typeface="Arial"/>
                <a:cs typeface="Arial"/>
              </a:rPr>
              <a:t>руководители</a:t>
            </a:r>
          </a:p>
          <a:p>
            <a:pPr algn="ctr"/>
            <a:r>
              <a:rPr lang="ru-RU" sz="1100" b="1" dirty="0">
                <a:latin typeface="Arial"/>
                <a:cs typeface="Arial"/>
              </a:rPr>
              <a:t>н</a:t>
            </a:r>
            <a:r>
              <a:rPr lang="ru-RU" sz="1100" b="1" dirty="0" smtClean="0">
                <a:latin typeface="Arial"/>
                <a:cs typeface="Arial"/>
              </a:rPr>
              <a:t>аучных</a:t>
            </a:r>
          </a:p>
          <a:p>
            <a:pPr algn="ctr"/>
            <a:r>
              <a:rPr lang="ru-RU" sz="1100" b="1" kern="1000" dirty="0" smtClean="0">
                <a:latin typeface="Arial"/>
                <a:cs typeface="Arial"/>
              </a:rPr>
              <a:t>направлений</a:t>
            </a:r>
            <a:endParaRPr lang="ru-RU" sz="1100" b="1" kern="1000" dirty="0"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 rot="18470353">
            <a:off x="-493874" y="3730807"/>
            <a:ext cx="548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spc="600" dirty="0">
                <a:solidFill>
                  <a:srgbClr val="006600"/>
                </a:solidFill>
              </a:rPr>
              <a:t>у</a:t>
            </a:r>
            <a:r>
              <a:rPr lang="ru-RU" sz="1600" i="1" spc="600" dirty="0" smtClean="0">
                <a:solidFill>
                  <a:srgbClr val="006600"/>
                </a:solidFill>
              </a:rPr>
              <a:t>правленческий кадровый резерв</a:t>
            </a:r>
            <a:endParaRPr lang="ru-RU" sz="1600" i="1" spc="600" dirty="0">
              <a:solidFill>
                <a:srgbClr val="0066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3157141">
            <a:off x="4212957" y="3653590"/>
            <a:ext cx="5444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pc="600" dirty="0" smtClean="0">
                <a:solidFill>
                  <a:srgbClr val="006600"/>
                </a:solidFill>
              </a:rPr>
              <a:t>  научный  кадровый  резерв</a:t>
            </a:r>
            <a:endParaRPr lang="ru-RU" sz="1600" i="1" spc="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8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ru-RU" sz="2200" b="1" dirty="0" smtClean="0"/>
              <a:t>Мероприятия </a:t>
            </a:r>
            <a:r>
              <a:rPr lang="ru-RU" sz="2200" b="1" dirty="0"/>
              <a:t>в разных регионах </a:t>
            </a:r>
            <a:r>
              <a:rPr lang="ru-RU" sz="2200" b="1" dirty="0" smtClean="0"/>
              <a:t>страны – </a:t>
            </a:r>
            <a:r>
              <a:rPr lang="en-US" sz="2200" b="1" dirty="0" smtClean="0"/>
              <a:t>1</a:t>
            </a:r>
            <a:r>
              <a:rPr lang="ru-RU" sz="2200" b="1" dirty="0" smtClean="0"/>
              <a:t>6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ru-RU" sz="2200" b="1" dirty="0" smtClean="0"/>
              <a:t>Количество участников </a:t>
            </a:r>
            <a:r>
              <a:rPr lang="en-US" sz="2200" b="1" dirty="0" smtClean="0"/>
              <a:t>~ </a:t>
            </a:r>
            <a:r>
              <a:rPr lang="ru-RU" sz="2200" b="1" dirty="0" smtClean="0"/>
              <a:t>1700</a:t>
            </a:r>
            <a:endParaRPr lang="ru-RU" sz="2200" b="1" dirty="0"/>
          </a:p>
          <a:p>
            <a:pPr lvl="2">
              <a:lnSpc>
                <a:spcPct val="130000"/>
              </a:lnSpc>
            </a:pPr>
            <a:endParaRPr lang="ru-RU" sz="1200" dirty="0"/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/>
              <a:t>Встречи руководства ФАНО России с молодыми </a:t>
            </a:r>
            <a:r>
              <a:rPr lang="ru-RU" sz="2200" dirty="0" smtClean="0"/>
              <a:t>учеными.</a:t>
            </a:r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 smtClean="0"/>
              <a:t>Заседания РГ по взаимодействию ФАНО России с молодыми учеными,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 smtClean="0"/>
              <a:t>т</a:t>
            </a: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r>
              <a:rPr lang="ru-RU" sz="2200" dirty="0" smtClean="0"/>
              <a:t>ч</a:t>
            </a:r>
            <a:r>
              <a:rPr lang="ru-RU" sz="2200" dirty="0" smtClean="0"/>
              <a:t>. </a:t>
            </a:r>
            <a:r>
              <a:rPr lang="ru-RU" sz="2200" dirty="0"/>
              <a:t>в</a:t>
            </a:r>
            <a:r>
              <a:rPr lang="ru-RU" sz="2200" dirty="0" smtClean="0"/>
              <a:t>ыездное заседание на Байкале.</a:t>
            </a:r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 smtClean="0"/>
              <a:t>Круглые столы, экспертные и форсайт сессии, дискуссионные площадки  на  форумах  «</a:t>
            </a:r>
            <a:r>
              <a:rPr lang="ru-RU" sz="2200" dirty="0" err="1" smtClean="0"/>
              <a:t>Технопром</a:t>
            </a:r>
            <a:r>
              <a:rPr lang="ru-RU" sz="2200" dirty="0" smtClean="0"/>
              <a:t>»  и  «Неделя науки в Москве».</a:t>
            </a:r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 smtClean="0"/>
              <a:t>Летняя школа совместно со Сколково.</a:t>
            </a:r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 smtClean="0"/>
              <a:t>Конкурс проектов коммерциализации результатов научных исследований и разработок.</a:t>
            </a:r>
          </a:p>
          <a:p>
            <a:pPr algn="just">
              <a:lnSpc>
                <a:spcPct val="130000"/>
              </a:lnSpc>
              <a:buFont typeface="Wingdings" charset="2"/>
              <a:buChar char="ü"/>
            </a:pPr>
            <a:r>
              <a:rPr lang="ru-RU" sz="2200" dirty="0" smtClean="0"/>
              <a:t>Совещания с представителями </a:t>
            </a:r>
            <a:r>
              <a:rPr lang="ru-RU" sz="2200" dirty="0"/>
              <a:t>органов государственных управления </a:t>
            </a:r>
            <a:r>
              <a:rPr lang="ru-RU" sz="2200" dirty="0" smtClean="0"/>
              <a:t>в сфере образования, науки, наукоемких технологий.</a:t>
            </a:r>
            <a:endParaRPr lang="ru-RU" sz="2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620688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ВЗАИМОДЕЙСТВИЕ С МОЛОДЫМИ УЧЕНЫМИ 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в 2014 г. </a:t>
            </a:r>
            <a:endParaRPr lang="ru-RU" sz="28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10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598" y="1493480"/>
            <a:ext cx="815986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/>
              <a:t>формирование </a:t>
            </a:r>
            <a:r>
              <a:rPr lang="ru-RU" sz="2000" dirty="0"/>
              <a:t>профессионального сообщества;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/>
              <a:t>формирование   </a:t>
            </a:r>
            <a:r>
              <a:rPr lang="ru-RU" sz="2000" dirty="0"/>
              <a:t>молодежной   политики   как   системы   мер, направленных на создание среды, условий, гарантий и стимулов для максимальной самореализации молодых </a:t>
            </a:r>
            <a:r>
              <a:rPr lang="ru-RU" sz="2000" dirty="0" smtClean="0"/>
              <a:t>ученых;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/>
              <a:t>формирование </a:t>
            </a:r>
            <a:r>
              <a:rPr lang="ru-RU" sz="2000" dirty="0"/>
              <a:t>кадровой политики;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формирование жилищной политики;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/>
              <a:t>участия </a:t>
            </a:r>
            <a:r>
              <a:rPr lang="ru-RU" sz="2000" dirty="0"/>
              <a:t>в формировании образовательной политики;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участие в формировании грантовой политики;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информационное  сотрудничество  в  области  научной  и  научно-технической, инновационной и образовательной деятельности;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/>
              <a:t>организация конференций, семинаров, школ, выставок и других мероприятий.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588599" y="703148"/>
            <a:ext cx="7948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НАПРАВЛЕНИЯ ДЕЯТЕЛЬНОСТИ РАБОЧЕЙ ГРУППЫ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82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5192" y="382165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spc="300" dirty="0" smtClean="0">
                <a:solidFill>
                  <a:schemeClr val="tx2"/>
                </a:solidFill>
              </a:rPr>
              <a:t>ПРЕДЛОЖЕНИЯ МОЛОДЫХ УЧЕНЫХ</a:t>
            </a:r>
            <a:endParaRPr lang="ru-RU" sz="2400" spc="3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86934"/>
              </p:ext>
            </p:extLst>
          </p:nvPr>
        </p:nvGraphicFramePr>
        <p:xfrm>
          <a:off x="2699792" y="1844824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20072" y="2668850"/>
            <a:ext cx="690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22</a:t>
            </a:r>
            <a:r>
              <a:rPr lang="en-US" sz="2000" dirty="0" smtClean="0">
                <a:solidFill>
                  <a:schemeClr val="bg1"/>
                </a:solidFill>
              </a:rPr>
              <a:t> 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613066"/>
            <a:ext cx="690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14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%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4181018"/>
            <a:ext cx="752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16</a:t>
            </a:r>
            <a:r>
              <a:rPr lang="en-US" sz="2000" dirty="0">
                <a:solidFill>
                  <a:schemeClr val="bg1"/>
                </a:solidFill>
              </a:rPr>
              <a:t> 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5085184"/>
            <a:ext cx="690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16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6104" y="2199183"/>
            <a:ext cx="576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2627" y="2884294"/>
            <a:ext cx="546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7</a:t>
            </a:r>
            <a:r>
              <a:rPr lang="en-US" sz="2000" dirty="0" smtClean="0">
                <a:solidFill>
                  <a:schemeClr val="bg1"/>
                </a:solidFill>
              </a:rPr>
              <a:t>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82898" y="3573016"/>
            <a:ext cx="752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12 </a:t>
            </a:r>
            <a:r>
              <a:rPr lang="en-US" sz="2000" dirty="0" smtClean="0">
                <a:solidFill>
                  <a:schemeClr val="bg1"/>
                </a:solidFill>
              </a:rPr>
              <a:t>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0625" y="2410664"/>
            <a:ext cx="564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%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7290" y="2248735"/>
            <a:ext cx="2806346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Целевое финансирование</a:t>
            </a:r>
            <a:r>
              <a:rPr lang="ru-RU" dirty="0"/>
              <a:t> </a:t>
            </a:r>
            <a:endParaRPr lang="ru-RU" dirty="0" smtClean="0"/>
          </a:p>
          <a:p>
            <a:pPr algn="ctr">
              <a:lnSpc>
                <a:spcPct val="90000"/>
              </a:lnSpc>
            </a:pPr>
            <a:r>
              <a:rPr lang="ru-RU" dirty="0" smtClean="0"/>
              <a:t>мероприятий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молодежной политики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95885" y="3529373"/>
            <a:ext cx="2554995" cy="311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Развитие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кадрового потенциала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и</a:t>
            </a:r>
            <a:r>
              <a:rPr lang="ru-RU" dirty="0" smtClean="0"/>
              <a:t> формирование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к</a:t>
            </a:r>
            <a:r>
              <a:rPr lang="ru-RU" dirty="0" smtClean="0"/>
              <a:t>адрового резерва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(привлечение,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о</a:t>
            </a:r>
            <a:r>
              <a:rPr lang="ru-RU" dirty="0" smtClean="0"/>
              <a:t>бучение,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п</a:t>
            </a:r>
            <a:r>
              <a:rPr lang="ru-RU" dirty="0" smtClean="0"/>
              <a:t>оддержка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талантливой молодежи,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к</a:t>
            </a:r>
            <a:r>
              <a:rPr lang="ru-RU" dirty="0" smtClean="0"/>
              <a:t>адровые траектории,</a:t>
            </a:r>
          </a:p>
          <a:p>
            <a:pPr algn="ctr">
              <a:lnSpc>
                <a:spcPct val="90000"/>
              </a:lnSpc>
            </a:pPr>
            <a:r>
              <a:rPr lang="ru-RU" dirty="0"/>
              <a:t>м</a:t>
            </a:r>
            <a:r>
              <a:rPr lang="ru-RU" dirty="0" smtClean="0"/>
              <a:t>обильность,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постдоки...)</a:t>
            </a:r>
          </a:p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98004" y="6056426"/>
            <a:ext cx="3126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Жилье + соц. пакет</a:t>
            </a:r>
          </a:p>
          <a:p>
            <a:pPr algn="ctr"/>
            <a:r>
              <a:rPr lang="ru-RU" dirty="0" smtClean="0"/>
              <a:t>(ГЖС, ЖСК, служебное жилье)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16340" y="5656317"/>
            <a:ext cx="2126287" cy="9910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Поддержка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конференций/школ</a:t>
            </a:r>
          </a:p>
          <a:p>
            <a:pPr algn="ctr"/>
            <a:r>
              <a:rPr lang="ru-RU" sz="800" dirty="0" smtClean="0"/>
              <a:t> </a:t>
            </a:r>
          </a:p>
          <a:p>
            <a:pPr algn="ctr"/>
            <a:r>
              <a:rPr lang="ru-RU" dirty="0"/>
              <a:t>Т</a:t>
            </a:r>
            <a:r>
              <a:rPr lang="ru-RU" dirty="0" smtClean="0"/>
              <a:t>рэвел-гранты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46075" y="3648565"/>
            <a:ext cx="2640846" cy="165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Координация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деятельности</a:t>
            </a:r>
            <a:br>
              <a:rPr lang="ru-RU" dirty="0" smtClean="0"/>
            </a:br>
            <a:r>
              <a:rPr lang="ru-RU" dirty="0" smtClean="0"/>
              <a:t>молодых ученых</a:t>
            </a:r>
          </a:p>
          <a:p>
            <a:pPr algn="ctr">
              <a:lnSpc>
                <a:spcPct val="90000"/>
              </a:lnSpc>
            </a:pPr>
            <a:endParaRPr lang="ru-RU" sz="500" dirty="0"/>
          </a:p>
          <a:p>
            <a:pPr algn="ctr">
              <a:lnSpc>
                <a:spcPct val="90000"/>
              </a:lnSpc>
            </a:pPr>
            <a:r>
              <a:rPr lang="ru-RU" dirty="0" smtClean="0"/>
              <a:t>Формирование  профессионального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сообщества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37" y="2399238"/>
            <a:ext cx="2483011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Развитие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информационной инфраструктуры</a:t>
            </a:r>
          </a:p>
          <a:p>
            <a:endParaRPr lang="ru-RU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726912" y="1533670"/>
            <a:ext cx="246253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Развитие аспирантуры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и базовых кафедр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08149" y="973284"/>
            <a:ext cx="230697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/>
              <a:t>Научные гранты </a:t>
            </a:r>
          </a:p>
          <a:p>
            <a:pPr algn="ctr">
              <a:lnSpc>
                <a:spcPct val="90000"/>
              </a:lnSpc>
            </a:pPr>
            <a:r>
              <a:rPr lang="ru-RU" dirty="0" smtClean="0"/>
              <a:t>и коммерциализация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828573" y="6379591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5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952869" y="5737352"/>
            <a:ext cx="79466" cy="33042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235981" y="2610719"/>
            <a:ext cx="362459" cy="198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189446" y="2101556"/>
            <a:ext cx="261179" cy="266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53974" y="1774594"/>
            <a:ext cx="40802" cy="2799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20" idx="3"/>
          </p:cNvCxnSpPr>
          <p:nvPr/>
        </p:nvCxnSpPr>
        <p:spPr>
          <a:xfrm flipH="1" flipV="1">
            <a:off x="2489948" y="2957853"/>
            <a:ext cx="462084" cy="1576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948044" y="5358443"/>
            <a:ext cx="389166" cy="24593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267744" y="4088656"/>
            <a:ext cx="509249" cy="92362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26518" y="4641809"/>
            <a:ext cx="343844" cy="1159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403099" y="1462196"/>
            <a:ext cx="1600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ЦКП</a:t>
            </a:r>
          </a:p>
          <a:p>
            <a:pPr algn="ctr"/>
            <a:r>
              <a:rPr lang="ru-RU" dirty="0" smtClean="0"/>
              <a:t>оборудование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4542168" y="1856835"/>
            <a:ext cx="677904" cy="19775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355976" y="2060848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9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азвание 1"/>
          <p:cNvSpPr>
            <a:spLocks noGrp="1"/>
          </p:cNvSpPr>
          <p:nvPr>
            <p:ph type="title"/>
          </p:nvPr>
        </p:nvSpPr>
        <p:spPr>
          <a:xfrm>
            <a:off x="467544" y="765175"/>
            <a:ext cx="8496944" cy="50323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tx2"/>
                </a:solidFill>
              </a:rPr>
              <a:t>Совместные задачи для ФАНО России, </a:t>
            </a:r>
            <a:br>
              <a:rPr lang="ru-RU" altLang="ru-RU" sz="2800" b="1" dirty="0" smtClean="0">
                <a:solidFill>
                  <a:schemeClr val="tx2"/>
                </a:solidFill>
              </a:rPr>
            </a:br>
            <a:r>
              <a:rPr lang="ru-RU" altLang="ru-RU" sz="2800" b="1" dirty="0" smtClean="0">
                <a:solidFill>
                  <a:schemeClr val="tx2"/>
                </a:solidFill>
              </a:rPr>
              <a:t>руководителей организаций  и молодых ученых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4001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 smtClean="0"/>
              <a:t>Провести анализ  кадрового потенциала организаций и выявить лучшие практики развития кадрового потенциала и формирования кадрового резерва. 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 smtClean="0"/>
              <a:t>Сформировать совместную программу для привлечения, выявления, образования, обучения, развития, поддержки и продвижения научных кадров  и управленцев в сфере науки.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 smtClean="0"/>
              <a:t>Создать информационно - аналитическую систему кадрового потенциала.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 smtClean="0"/>
              <a:t>Определить источники и механизмы финансового обеспечения программы развития кадрового потенциала.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/>
              <a:t>Активно включать молодых ученых и специалистов в процессы функционирования и развития </a:t>
            </a:r>
            <a:r>
              <a:rPr lang="ru-RU" altLang="ru-RU" sz="1900" dirty="0" smtClean="0"/>
              <a:t>организаций</a:t>
            </a:r>
            <a:r>
              <a:rPr lang="ru-RU" altLang="ru-RU" sz="1900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ru-RU" altLang="ru-RU" sz="1900" dirty="0" smtClean="0"/>
              <a:t>Создать </a:t>
            </a:r>
            <a:r>
              <a:rPr lang="ru-RU" altLang="ru-RU" sz="1900" dirty="0"/>
              <a:t>при ФАНО России постоянно действующий коллегиальный орган, обеспечивающий координацию и взаимодействие молодых ученых по выработке предложений  для   ФАНО  России  по  вопросам   их  деятельности  и  реализации  принятых  решений.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dirty="0"/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ru-RU" altLang="ru-RU" sz="2000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459788" y="6381750"/>
            <a:ext cx="682625" cy="466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3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tx2"/>
                </a:solidFill>
              </a:rPr>
              <a:t>ЗА ВНИМАНИЕ!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31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8344</TotalTime>
  <Words>397</Words>
  <Application>Microsoft Macintosh PowerPoint</Application>
  <PresentationFormat>Экран (4:3)</PresentationFormat>
  <Paragraphs>114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ПРЕДЛОЖЕНИЯ МОЛОДЫХ УЧЕНЫХ</vt:lpstr>
      <vt:lpstr>Совместные задачи для ФАНО России,  руководителей организаций  и молодых ученых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Alexander Safonov</cp:lastModifiedBy>
  <cp:revision>1134</cp:revision>
  <cp:lastPrinted>2014-12-16T18:02:31Z</cp:lastPrinted>
  <dcterms:created xsi:type="dcterms:W3CDTF">2013-12-05T20:09:55Z</dcterms:created>
  <dcterms:modified xsi:type="dcterms:W3CDTF">2014-12-22T10:48:37Z</dcterms:modified>
</cp:coreProperties>
</file>