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4" r:id="rId2"/>
    <p:sldId id="339" r:id="rId3"/>
    <p:sldId id="331" r:id="rId4"/>
    <p:sldId id="330" r:id="rId5"/>
    <p:sldId id="337" r:id="rId6"/>
    <p:sldId id="338" r:id="rId7"/>
    <p:sldId id="281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7EE"/>
    <a:srgbClr val="F0F4F7"/>
    <a:srgbClr val="F5F9FD"/>
    <a:srgbClr val="F2F6EA"/>
    <a:srgbClr val="DCE9F2"/>
    <a:srgbClr val="EBF6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2" autoAdjust="0"/>
    <p:restoredTop sz="97575" autoAdjust="0"/>
  </p:normalViewPr>
  <p:slideViewPr>
    <p:cSldViewPr>
      <p:cViewPr varScale="1">
        <p:scale>
          <a:sx n="90" d="100"/>
          <a:sy n="90" d="100"/>
        </p:scale>
        <p:origin x="-3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8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32461359977521"/>
          <c:y val="0.0444521012989671"/>
          <c:w val="0.91137244106047"/>
          <c:h val="0.97003823644547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Формирование бюджетной политики</c:v>
                </c:pt>
                <c:pt idx="1">
                  <c:v>Формирование и реализация кадровой политики</c:v>
                </c:pt>
                <c:pt idx="2">
                  <c:v>Формирование и реализация жилищной политики, соц. пакет</c:v>
                </c:pt>
                <c:pt idx="3">
                  <c:v>Организация конференций, школ, выставок и т.д.</c:v>
                </c:pt>
                <c:pt idx="4">
                  <c:v>Формирование и развитие профессионального сообщества</c:v>
                </c:pt>
                <c:pt idx="5">
                  <c:v>Информационное  сотрудничество</c:v>
                </c:pt>
                <c:pt idx="6">
                  <c:v>Формирование образовательной политики</c:v>
                </c:pt>
                <c:pt idx="7">
                  <c:v>Формировании грантовой политики</c:v>
                </c:pt>
              </c:strCache>
            </c:strRef>
          </c:cat>
          <c:val>
            <c:numRef>
              <c:f>Лист1!$B$2:$B$10</c:f>
              <c:numCache>
                <c:formatCode>0</c:formatCode>
                <c:ptCount val="9"/>
                <c:pt idx="0">
                  <c:v>22.0</c:v>
                </c:pt>
                <c:pt idx="1">
                  <c:v>16.0</c:v>
                </c:pt>
                <c:pt idx="2">
                  <c:v>16.0</c:v>
                </c:pt>
                <c:pt idx="3">
                  <c:v>14.0</c:v>
                </c:pt>
                <c:pt idx="4">
                  <c:v>12.0</c:v>
                </c:pt>
                <c:pt idx="5">
                  <c:v>7.0</c:v>
                </c:pt>
                <c:pt idx="6">
                  <c:v>5.0</c:v>
                </c:pt>
                <c:pt idx="7" formatCode="General">
                  <c:v>5.0</c:v>
                </c:pt>
                <c:pt idx="8">
                  <c:v>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025" cy="496412"/>
          </a:xfrm>
          <a:prstGeom prst="rect">
            <a:avLst/>
          </a:prstGeom>
        </p:spPr>
        <p:txBody>
          <a:bodyPr vert="horz" lIns="91700" tIns="45850" rIns="91700" bIns="4585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1064" y="2"/>
            <a:ext cx="2945025" cy="496412"/>
          </a:xfrm>
          <a:prstGeom prst="rect">
            <a:avLst/>
          </a:prstGeom>
        </p:spPr>
        <p:txBody>
          <a:bodyPr vert="horz" lIns="91700" tIns="45850" rIns="91700" bIns="45850" rtlCol="0"/>
          <a:lstStyle>
            <a:lvl1pPr algn="r">
              <a:defRPr sz="1200"/>
            </a:lvl1pPr>
          </a:lstStyle>
          <a:p>
            <a:fld id="{74FEA43F-D610-4CAB-8056-85B8101FDCD3}" type="datetimeFigureOut">
              <a:rPr lang="ru-RU" smtClean="0"/>
              <a:t>22.12.14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632"/>
            <a:ext cx="2945025" cy="496411"/>
          </a:xfrm>
          <a:prstGeom prst="rect">
            <a:avLst/>
          </a:prstGeom>
        </p:spPr>
        <p:txBody>
          <a:bodyPr vert="horz" lIns="91700" tIns="45850" rIns="91700" bIns="4585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1064" y="9428632"/>
            <a:ext cx="2945025" cy="496411"/>
          </a:xfrm>
          <a:prstGeom prst="rect">
            <a:avLst/>
          </a:prstGeom>
        </p:spPr>
        <p:txBody>
          <a:bodyPr vert="horz" lIns="91700" tIns="45850" rIns="91700" bIns="45850" rtlCol="0" anchor="b"/>
          <a:lstStyle>
            <a:lvl1pPr algn="r">
              <a:defRPr sz="1200"/>
            </a:lvl1pPr>
          </a:lstStyle>
          <a:p>
            <a:fld id="{143FDCD2-05F7-48A2-9874-F672FB5DB93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7826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700" tIns="45850" rIns="91700" bIns="4585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1700" tIns="45850" rIns="91700" bIns="45850" rtlCol="0"/>
          <a:lstStyle>
            <a:lvl1pPr algn="r">
              <a:defRPr sz="1200"/>
            </a:lvl1pPr>
          </a:lstStyle>
          <a:p>
            <a:fld id="{E057DF2A-9226-43BC-AD68-21C4CE7C0963}" type="datetimeFigureOut">
              <a:rPr lang="ru-RU" smtClean="0"/>
              <a:t>22.12.14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00" tIns="45850" rIns="91700" bIns="4585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6"/>
          </a:xfrm>
          <a:prstGeom prst="rect">
            <a:avLst/>
          </a:prstGeom>
        </p:spPr>
        <p:txBody>
          <a:bodyPr vert="horz" lIns="91700" tIns="45850" rIns="91700" bIns="4585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700" tIns="45850" rIns="91700" bIns="4585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700" tIns="45850" rIns="91700" bIns="45850" rtlCol="0" anchor="b"/>
          <a:lstStyle>
            <a:lvl1pPr algn="r">
              <a:defRPr sz="1200"/>
            </a:lvl1pPr>
          </a:lstStyle>
          <a:p>
            <a:fld id="{0BABAFF2-7E88-43FC-9A88-A8D9A7558FA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379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3850452" y="9430307"/>
            <a:ext cx="2947232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54" tIns="46929" rIns="93854" bIns="46929" anchor="b"/>
          <a:lstStyle/>
          <a:p>
            <a:pPr algn="r" defTabSz="938932"/>
            <a:fld id="{42C04664-7889-4E59-B95A-79EA7203F044}" type="slidenum">
              <a:rPr lang="ru-RU" sz="1200">
                <a:latin typeface="Arial Unicode MS" pitchFamily="34" charset="-128"/>
              </a:rPr>
              <a:pPr algn="r" defTabSz="938932"/>
              <a:t>1</a:t>
            </a:fld>
            <a:endParaRPr lang="ru-RU" sz="1200" dirty="0">
              <a:latin typeface="Arial Unicode MS" pitchFamily="34" charset="-128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2175" y="738188"/>
            <a:ext cx="4959350" cy="37195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313" indent="-232313" algn="ctr">
              <a:spcBef>
                <a:spcPct val="0"/>
              </a:spcBef>
            </a:pPr>
            <a:endParaRPr lang="ru-RU" sz="13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3850452" y="9430307"/>
            <a:ext cx="2947232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54" tIns="46929" rIns="93854" bIns="46929" anchor="b"/>
          <a:lstStyle/>
          <a:p>
            <a:pPr algn="r" defTabSz="938932"/>
            <a:fld id="{42C04664-7889-4E59-B95A-79EA7203F044}" type="slidenum">
              <a:rPr lang="ru-RU" sz="1200">
                <a:latin typeface="Arial Unicode MS" pitchFamily="34" charset="-128"/>
              </a:rPr>
              <a:pPr algn="r" defTabSz="938932"/>
              <a:t>2</a:t>
            </a:fld>
            <a:endParaRPr lang="ru-RU" sz="1200">
              <a:latin typeface="Arial Unicode MS" pitchFamily="34" charset="-128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2175" y="738188"/>
            <a:ext cx="4959350" cy="37195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313" indent="-232313" algn="ctr">
              <a:spcBef>
                <a:spcPct val="0"/>
              </a:spcBef>
            </a:pPr>
            <a:endParaRPr lang="ru-RU" sz="13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3850452" y="9430307"/>
            <a:ext cx="2947232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54" tIns="46929" rIns="93854" bIns="46929" anchor="b"/>
          <a:lstStyle/>
          <a:p>
            <a:pPr algn="r" defTabSz="938932"/>
            <a:fld id="{42C04664-7889-4E59-B95A-79EA7203F044}" type="slidenum">
              <a:rPr lang="ru-RU" sz="1200">
                <a:latin typeface="Arial Unicode MS" pitchFamily="34" charset="-128"/>
              </a:rPr>
              <a:pPr algn="r" defTabSz="938932"/>
              <a:t>4</a:t>
            </a:fld>
            <a:endParaRPr lang="ru-RU" sz="1200">
              <a:latin typeface="Arial Unicode MS" pitchFamily="34" charset="-128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2175" y="738188"/>
            <a:ext cx="4959350" cy="37195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313" indent="-232313" algn="ctr">
              <a:spcBef>
                <a:spcPct val="0"/>
              </a:spcBef>
            </a:pPr>
            <a:endParaRPr lang="ru-RU" sz="13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A77A-0ACF-CD43-A43F-97028DA6EF7B}" type="datetime1">
              <a:rPr lang="ru-RU" smtClean="0"/>
              <a:t>22.12.14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C69DF-676D-1640-8277-120DE60A1287}" type="datetime1">
              <a:rPr lang="ru-RU" smtClean="0"/>
              <a:t>22.12.14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AB0C4-9407-EB4D-9ED6-E4B6F940B711}" type="datetime1">
              <a:rPr lang="ru-RU" smtClean="0"/>
              <a:t>22.12.14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9561-4CD3-1543-B611-3327AEF2FC49}" type="datetime1">
              <a:rPr lang="ru-RU" smtClean="0"/>
              <a:t>22.12.14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404F-BC53-2E46-8517-B2775B63BBD7}" type="datetime1">
              <a:rPr lang="ru-RU" smtClean="0"/>
              <a:t>22.12.14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0DCE-1625-2941-B79D-3B504F826BEB}" type="datetime1">
              <a:rPr lang="ru-RU" smtClean="0"/>
              <a:t>22.12.14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FA7D5-90A6-8543-A156-092BECAC34CA}" type="datetime1">
              <a:rPr lang="ru-RU" smtClean="0"/>
              <a:t>22.12.14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E2109-5966-0A4E-AB77-7DC4F8E99B56}" type="datetime1">
              <a:rPr lang="ru-RU" smtClean="0"/>
              <a:t>22.12.14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E60-B202-4C43-8072-538B2EEAB781}" type="datetime1">
              <a:rPr lang="ru-RU" smtClean="0"/>
              <a:t>22.12.14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7AA15-DA77-434C-8513-1D73863724AC}" type="datetime1">
              <a:rPr lang="ru-RU" smtClean="0"/>
              <a:t>22.12.14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79F4-7836-BC43-8390-0A3E319E9BF1}" type="datetime1">
              <a:rPr lang="ru-RU" smtClean="0"/>
              <a:t>22.12.14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kuzyachkina\Desktop\header10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"/>
            <a:ext cx="9142413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6826F-0287-5341-A970-35DBC7DA9E2D}" type="datetime1">
              <a:rPr lang="ru-RU" smtClean="0"/>
              <a:t>22.12.14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DE489-C310-44AE-A5E8-1CE22FAB2DE9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2132856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spc="600" dirty="0" smtClean="0">
                <a:solidFill>
                  <a:schemeClr val="tx2"/>
                </a:solidFill>
              </a:rPr>
              <a:t>МОЛОДЕЖНАЯ ПОЛИТИКА</a:t>
            </a:r>
            <a:endParaRPr lang="ru-RU" sz="6000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80992" y="5988368"/>
            <a:ext cx="2083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23 </a:t>
            </a:r>
            <a:r>
              <a:rPr lang="ru-RU" sz="1400" dirty="0" smtClean="0"/>
              <a:t>декабря 2014 г. </a:t>
            </a:r>
          </a:p>
          <a:p>
            <a:pPr algn="ctr"/>
            <a:r>
              <a:rPr lang="ru-RU" sz="1400" dirty="0" smtClean="0"/>
              <a:t>г. </a:t>
            </a:r>
            <a:r>
              <a:rPr lang="ru-RU" sz="1400" dirty="0" smtClean="0"/>
              <a:t>Владивосток</a:t>
            </a:r>
            <a:endParaRPr lang="ru-RU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256256" y="5949280"/>
            <a:ext cx="4608512" cy="665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/>
              <a:t>Член рабочей группы по взаимодействию ФАНО России</a:t>
            </a:r>
          </a:p>
          <a:p>
            <a:pPr>
              <a:lnSpc>
                <a:spcPct val="80000"/>
              </a:lnSpc>
            </a:pPr>
            <a:r>
              <a:rPr lang="ru-RU" sz="1400" dirty="0" smtClean="0"/>
              <a:t>с молодыми учеными,</a:t>
            </a:r>
            <a:r>
              <a:rPr lang="ru-RU" dirty="0" smtClean="0"/>
              <a:t> </a:t>
            </a:r>
            <a:r>
              <a:rPr lang="ru-RU" sz="1400" dirty="0" smtClean="0"/>
              <a:t>заместитель директора ИППИ РАН</a:t>
            </a:r>
          </a:p>
          <a:p>
            <a:pPr algn="ctr">
              <a:lnSpc>
                <a:spcPct val="80000"/>
              </a:lnSpc>
            </a:pPr>
            <a:r>
              <a:rPr lang="ru-RU" sz="1400" dirty="0" smtClean="0"/>
              <a:t>А.А. Сафонов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315739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>
            <a:off x="611560" y="1196751"/>
            <a:ext cx="8064896" cy="5128851"/>
          </a:xfrm>
          <a:prstGeom prst="triangle">
            <a:avLst>
              <a:gd name="adj" fmla="val 50183"/>
            </a:avLst>
          </a:prstGeom>
          <a:noFill/>
          <a:ln w="63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/>
              <a:cs typeface="Arial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620070" y="2420888"/>
            <a:ext cx="11105" cy="2686107"/>
          </a:xfrm>
          <a:prstGeom prst="line">
            <a:avLst/>
          </a:prstGeom>
          <a:ln w="6350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712123" y="3763941"/>
            <a:ext cx="3804093" cy="0"/>
          </a:xfrm>
          <a:prstGeom prst="line">
            <a:avLst/>
          </a:prstGeom>
          <a:ln w="6350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631164" y="5129365"/>
            <a:ext cx="6037180" cy="0"/>
          </a:xfrm>
          <a:prstGeom prst="line">
            <a:avLst/>
          </a:prstGeom>
          <a:ln w="6350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907704" y="5942866"/>
            <a:ext cx="56537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spc="300" dirty="0">
                <a:latin typeface="Arial"/>
                <a:cs typeface="Arial"/>
              </a:rPr>
              <a:t>б</a:t>
            </a:r>
            <a:r>
              <a:rPr lang="ru-RU" sz="1100" b="1" spc="300" dirty="0" smtClean="0">
                <a:latin typeface="Arial"/>
                <a:cs typeface="Arial"/>
              </a:rPr>
              <a:t>акалавры, магистры, аспиранты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398267" y="5351488"/>
            <a:ext cx="25344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b="1" spc="300" dirty="0" smtClean="0">
                <a:latin typeface="Arial"/>
                <a:cs typeface="Arial"/>
              </a:rPr>
              <a:t>молодые специалисты, постдоки</a:t>
            </a:r>
            <a:endParaRPr lang="ru-RU" sz="1100" b="1" spc="300" dirty="0">
              <a:latin typeface="Arial"/>
              <a:cs typeface="Arial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32719" y="4559963"/>
            <a:ext cx="10695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b="1" dirty="0">
                <a:latin typeface="Arial"/>
                <a:cs typeface="Arial"/>
              </a:rPr>
              <a:t>з</a:t>
            </a:r>
            <a:r>
              <a:rPr lang="ru-RU" sz="1100" b="1" dirty="0" smtClean="0">
                <a:latin typeface="Arial"/>
                <a:cs typeface="Arial"/>
              </a:rPr>
              <a:t>аведующие</a:t>
            </a:r>
          </a:p>
          <a:p>
            <a:pPr algn="ctr"/>
            <a:r>
              <a:rPr lang="ru-RU" sz="1100" b="1" dirty="0" smtClean="0">
                <a:latin typeface="Arial"/>
                <a:cs typeface="Arial"/>
              </a:rPr>
              <a:t>секторами</a:t>
            </a:r>
            <a:endParaRPr lang="ru-RU" sz="1100" b="1" dirty="0"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304740" y="4569132"/>
            <a:ext cx="12239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b="1" dirty="0" smtClean="0">
                <a:latin typeface="Arial"/>
                <a:cs typeface="Arial"/>
              </a:rPr>
              <a:t>руководители</a:t>
            </a:r>
          </a:p>
          <a:p>
            <a:pPr algn="ctr"/>
            <a:r>
              <a:rPr lang="ru-RU" sz="1100" b="1" dirty="0" smtClean="0">
                <a:latin typeface="Arial"/>
                <a:cs typeface="Arial"/>
              </a:rPr>
              <a:t>научных групп</a:t>
            </a:r>
            <a:endParaRPr lang="ru-RU" sz="1100" b="1" dirty="0">
              <a:latin typeface="Arial"/>
              <a:cs typeface="Arial"/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3203848" y="3115742"/>
            <a:ext cx="1427327" cy="0"/>
          </a:xfrm>
          <a:prstGeom prst="line">
            <a:avLst/>
          </a:prstGeom>
          <a:ln w="6350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895041" y="3874299"/>
            <a:ext cx="129031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b="1" dirty="0">
                <a:latin typeface="Arial"/>
                <a:cs typeface="Arial"/>
              </a:rPr>
              <a:t>з</a:t>
            </a:r>
            <a:r>
              <a:rPr lang="ru-RU" sz="1100" b="1" dirty="0" smtClean="0">
                <a:latin typeface="Arial"/>
                <a:cs typeface="Arial"/>
              </a:rPr>
              <a:t>аведующие</a:t>
            </a:r>
          </a:p>
          <a:p>
            <a:pPr algn="ctr"/>
            <a:r>
              <a:rPr lang="ru-RU" sz="1100" b="1" dirty="0" smtClean="0">
                <a:latin typeface="Arial"/>
                <a:cs typeface="Arial"/>
              </a:rPr>
              <a:t>лабораториями</a:t>
            </a:r>
            <a:endParaRPr lang="ru-RU" sz="1100" b="1" dirty="0">
              <a:latin typeface="Arial"/>
              <a:cs typeface="Arial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548080" y="2612812"/>
            <a:ext cx="107045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b="1" dirty="0">
                <a:latin typeface="Arial"/>
                <a:cs typeface="Arial"/>
              </a:rPr>
              <a:t>з</a:t>
            </a:r>
            <a:r>
              <a:rPr lang="ru-RU" sz="1100" b="1" dirty="0" smtClean="0">
                <a:latin typeface="Arial"/>
                <a:cs typeface="Arial"/>
              </a:rPr>
              <a:t>аместители</a:t>
            </a:r>
          </a:p>
          <a:p>
            <a:pPr algn="ctr"/>
            <a:r>
              <a:rPr lang="ru-RU" sz="1100" b="1" dirty="0" smtClean="0">
                <a:latin typeface="Arial"/>
                <a:cs typeface="Arial"/>
              </a:rPr>
              <a:t>директора</a:t>
            </a:r>
            <a:endParaRPr lang="ru-RU" sz="1100" b="1" dirty="0">
              <a:latin typeface="Arial"/>
              <a:cs typeface="Arial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492137" y="641340"/>
            <a:ext cx="66009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spc="300" dirty="0" smtClean="0">
                <a:solidFill>
                  <a:schemeClr val="tx2"/>
                </a:solidFill>
                <a:latin typeface="Arial"/>
                <a:cs typeface="Arial"/>
              </a:rPr>
              <a:t>КАДРОВЫЙ ПОТЕНЦИАЛ ОРГАНИЗАЦИЙ</a:t>
            </a:r>
            <a:endParaRPr lang="ru-RU" sz="2000" b="1" spc="3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3786022" y="2420888"/>
            <a:ext cx="1650074" cy="0"/>
          </a:xfrm>
          <a:prstGeom prst="line">
            <a:avLst/>
          </a:prstGeom>
          <a:ln w="6350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063937" y="1619788"/>
            <a:ext cx="1171634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иректор</a:t>
            </a:r>
          </a:p>
          <a:p>
            <a:pPr algn="ctr"/>
            <a:endParaRPr lang="ru-RU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научный </a:t>
            </a:r>
          </a:p>
          <a:p>
            <a:pPr algn="ctr"/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руководитель</a:t>
            </a:r>
            <a:endParaRPr lang="ru-RU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1115616" y="5817477"/>
            <a:ext cx="7056784" cy="0"/>
          </a:xfrm>
          <a:prstGeom prst="line">
            <a:avLst/>
          </a:prstGeom>
          <a:ln w="6350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28137" y="6462909"/>
            <a:ext cx="32930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i="1" spc="600" dirty="0" smtClean="0"/>
              <a:t>школьники студенты</a:t>
            </a:r>
            <a:endParaRPr lang="ru-RU" sz="1400" i="1" spc="600" dirty="0"/>
          </a:p>
        </p:txBody>
      </p:sp>
      <p:sp>
        <p:nvSpPr>
          <p:cNvPr id="3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460432" y="6453336"/>
            <a:ext cx="683568" cy="379301"/>
          </a:xfrm>
        </p:spPr>
        <p:txBody>
          <a:bodyPr/>
          <a:lstStyle/>
          <a:p>
            <a:r>
              <a:rPr lang="en-US" dirty="0" smtClean="0"/>
              <a:t>2</a:t>
            </a:r>
            <a:endParaRPr lang="ru-RU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2257294" y="4437112"/>
            <a:ext cx="4834986" cy="0"/>
          </a:xfrm>
          <a:prstGeom prst="line">
            <a:avLst/>
          </a:prstGeom>
          <a:ln w="6350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290972" y="3240940"/>
            <a:ext cx="10695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b="1" dirty="0">
                <a:latin typeface="Arial"/>
                <a:cs typeface="Arial"/>
              </a:rPr>
              <a:t>з</a:t>
            </a:r>
            <a:r>
              <a:rPr lang="ru-RU" sz="1100" b="1" dirty="0" smtClean="0">
                <a:latin typeface="Arial"/>
                <a:cs typeface="Arial"/>
              </a:rPr>
              <a:t>аведующие</a:t>
            </a:r>
          </a:p>
          <a:p>
            <a:pPr algn="ctr"/>
            <a:r>
              <a:rPr lang="ru-RU" sz="1100" b="1" dirty="0" smtClean="0">
                <a:latin typeface="Arial"/>
                <a:cs typeface="Arial"/>
              </a:rPr>
              <a:t>отделами</a:t>
            </a:r>
            <a:endParaRPr lang="ru-RU" sz="1100" b="1" dirty="0">
              <a:latin typeface="Arial"/>
              <a:cs typeface="Arial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52368" y="3891726"/>
            <a:ext cx="11716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b="1" dirty="0" smtClean="0">
                <a:latin typeface="Arial"/>
                <a:cs typeface="Arial"/>
              </a:rPr>
              <a:t>руководители</a:t>
            </a:r>
          </a:p>
          <a:p>
            <a:pPr algn="ctr"/>
            <a:r>
              <a:rPr lang="ru-RU" sz="1100" b="1" dirty="0" smtClean="0">
                <a:latin typeface="Arial"/>
                <a:cs typeface="Arial"/>
              </a:rPr>
              <a:t>научных тем</a:t>
            </a:r>
            <a:endParaRPr lang="ru-RU" sz="1100" b="1" dirty="0">
              <a:latin typeface="Arial"/>
              <a:cs typeface="Arial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716016" y="2780928"/>
            <a:ext cx="1171634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b="1" dirty="0" smtClean="0">
                <a:latin typeface="Arial"/>
                <a:cs typeface="Arial"/>
              </a:rPr>
              <a:t>руководители</a:t>
            </a:r>
          </a:p>
          <a:p>
            <a:pPr algn="ctr"/>
            <a:r>
              <a:rPr lang="ru-RU" sz="1100" b="1" dirty="0">
                <a:latin typeface="Arial"/>
                <a:cs typeface="Arial"/>
              </a:rPr>
              <a:t>н</a:t>
            </a:r>
            <a:r>
              <a:rPr lang="ru-RU" sz="1100" b="1" dirty="0" smtClean="0">
                <a:latin typeface="Arial"/>
                <a:cs typeface="Arial"/>
              </a:rPr>
              <a:t>аучных</a:t>
            </a:r>
          </a:p>
          <a:p>
            <a:pPr algn="ctr"/>
            <a:r>
              <a:rPr lang="ru-RU" sz="1100" b="1" kern="1000" dirty="0" smtClean="0">
                <a:latin typeface="Arial"/>
                <a:cs typeface="Arial"/>
              </a:rPr>
              <a:t>направлений</a:t>
            </a:r>
            <a:endParaRPr lang="ru-RU" sz="1100" b="1" kern="1000" dirty="0">
              <a:latin typeface="Arial"/>
              <a:cs typeface="Arial"/>
            </a:endParaRPr>
          </a:p>
        </p:txBody>
      </p:sp>
      <p:sp>
        <p:nvSpPr>
          <p:cNvPr id="53" name="TextBox 52"/>
          <p:cNvSpPr txBox="1"/>
          <p:nvPr/>
        </p:nvSpPr>
        <p:spPr>
          <a:xfrm rot="18470353">
            <a:off x="-493874" y="3730807"/>
            <a:ext cx="5489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spc="600" dirty="0">
                <a:solidFill>
                  <a:srgbClr val="006600"/>
                </a:solidFill>
              </a:rPr>
              <a:t>у</a:t>
            </a:r>
            <a:r>
              <a:rPr lang="ru-RU" sz="1600" i="1" spc="600" dirty="0" smtClean="0">
                <a:solidFill>
                  <a:srgbClr val="006600"/>
                </a:solidFill>
              </a:rPr>
              <a:t>правленческий кадровый резерв</a:t>
            </a:r>
            <a:endParaRPr lang="ru-RU" sz="1600" i="1" spc="600" dirty="0">
              <a:solidFill>
                <a:srgbClr val="0066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 rot="3157141">
            <a:off x="4212957" y="3653590"/>
            <a:ext cx="5444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spc="600" dirty="0" smtClean="0">
                <a:solidFill>
                  <a:srgbClr val="006600"/>
                </a:solidFill>
              </a:rPr>
              <a:t>  научный  кадровый  резерв</a:t>
            </a:r>
            <a:endParaRPr lang="ru-RU" sz="1600" i="1" spc="6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586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30000"/>
              </a:lnSpc>
              <a:buNone/>
            </a:pPr>
            <a:r>
              <a:rPr lang="ru-RU" sz="2200" b="1" dirty="0" smtClean="0"/>
              <a:t>Мероприятия </a:t>
            </a:r>
            <a:r>
              <a:rPr lang="ru-RU" sz="2200" b="1" dirty="0"/>
              <a:t>в разных регионах </a:t>
            </a:r>
            <a:r>
              <a:rPr lang="ru-RU" sz="2200" b="1" dirty="0" smtClean="0"/>
              <a:t>страны – </a:t>
            </a:r>
            <a:r>
              <a:rPr lang="en-US" sz="2200" b="1" dirty="0" smtClean="0"/>
              <a:t>1</a:t>
            </a:r>
            <a:r>
              <a:rPr lang="ru-RU" sz="2200" b="1" dirty="0" smtClean="0"/>
              <a:t>6</a:t>
            </a:r>
          </a:p>
          <a:p>
            <a:pPr marL="0" indent="0" algn="ctr">
              <a:lnSpc>
                <a:spcPct val="130000"/>
              </a:lnSpc>
              <a:buNone/>
            </a:pPr>
            <a:r>
              <a:rPr lang="ru-RU" sz="2200" b="1" dirty="0" smtClean="0"/>
              <a:t>Количество участников </a:t>
            </a:r>
            <a:r>
              <a:rPr lang="en-US" sz="2200" b="1" dirty="0" smtClean="0"/>
              <a:t>~ </a:t>
            </a:r>
            <a:r>
              <a:rPr lang="ru-RU" sz="2200" b="1" dirty="0" smtClean="0"/>
              <a:t>1700</a:t>
            </a:r>
            <a:endParaRPr lang="ru-RU" sz="2200" b="1" dirty="0"/>
          </a:p>
          <a:p>
            <a:pPr lvl="2">
              <a:lnSpc>
                <a:spcPct val="130000"/>
              </a:lnSpc>
            </a:pPr>
            <a:endParaRPr lang="ru-RU" sz="1200" dirty="0"/>
          </a:p>
          <a:p>
            <a:pPr algn="just">
              <a:lnSpc>
                <a:spcPct val="130000"/>
              </a:lnSpc>
              <a:buFont typeface="Wingdings" charset="2"/>
              <a:buChar char="ü"/>
            </a:pPr>
            <a:r>
              <a:rPr lang="ru-RU" sz="2200" dirty="0"/>
              <a:t>Встречи руководства ФАНО России с молодыми </a:t>
            </a:r>
            <a:r>
              <a:rPr lang="ru-RU" sz="2200" dirty="0" smtClean="0"/>
              <a:t>учеными.</a:t>
            </a:r>
          </a:p>
          <a:p>
            <a:pPr algn="just">
              <a:lnSpc>
                <a:spcPct val="130000"/>
              </a:lnSpc>
              <a:buFont typeface="Wingdings" charset="2"/>
              <a:buChar char="ü"/>
            </a:pPr>
            <a:r>
              <a:rPr lang="ru-RU" sz="2200" dirty="0" smtClean="0"/>
              <a:t>Заседания РГ по взаимодействию ФАНО России с молодыми учеными,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в </a:t>
            </a:r>
            <a:r>
              <a:rPr lang="ru-RU" sz="2200" dirty="0" smtClean="0"/>
              <a:t>т</a:t>
            </a:r>
            <a:r>
              <a:rPr lang="ru-RU" sz="2200" dirty="0" smtClean="0"/>
              <a:t>.</a:t>
            </a:r>
            <a:r>
              <a:rPr lang="en-US" sz="2200" dirty="0" smtClean="0"/>
              <a:t> </a:t>
            </a:r>
            <a:r>
              <a:rPr lang="ru-RU" sz="2200" dirty="0" smtClean="0"/>
              <a:t>ч</a:t>
            </a:r>
            <a:r>
              <a:rPr lang="ru-RU" sz="2200" dirty="0" smtClean="0"/>
              <a:t>. </a:t>
            </a:r>
            <a:r>
              <a:rPr lang="ru-RU" sz="2200" dirty="0"/>
              <a:t>в</a:t>
            </a:r>
            <a:r>
              <a:rPr lang="ru-RU" sz="2200" dirty="0" smtClean="0"/>
              <a:t>ыездное заседание на Байкале.</a:t>
            </a:r>
          </a:p>
          <a:p>
            <a:pPr algn="just">
              <a:lnSpc>
                <a:spcPct val="130000"/>
              </a:lnSpc>
              <a:buFont typeface="Wingdings" charset="2"/>
              <a:buChar char="ü"/>
            </a:pPr>
            <a:r>
              <a:rPr lang="ru-RU" sz="2200" dirty="0" smtClean="0"/>
              <a:t>Круглые столы, экспертные и форсайт сессии, дискуссионные площадки  на  форумах  «</a:t>
            </a:r>
            <a:r>
              <a:rPr lang="ru-RU" sz="2200" dirty="0" err="1" smtClean="0"/>
              <a:t>Технопром</a:t>
            </a:r>
            <a:r>
              <a:rPr lang="ru-RU" sz="2200" dirty="0" smtClean="0"/>
              <a:t>»  и  «Неделя науки в Москве».</a:t>
            </a:r>
          </a:p>
          <a:p>
            <a:pPr algn="just">
              <a:lnSpc>
                <a:spcPct val="130000"/>
              </a:lnSpc>
              <a:buFont typeface="Wingdings" charset="2"/>
              <a:buChar char="ü"/>
            </a:pPr>
            <a:r>
              <a:rPr lang="ru-RU" sz="2200" dirty="0" smtClean="0"/>
              <a:t>Летняя школа совместно со Сколково.</a:t>
            </a:r>
          </a:p>
          <a:p>
            <a:pPr algn="just">
              <a:lnSpc>
                <a:spcPct val="130000"/>
              </a:lnSpc>
              <a:buFont typeface="Wingdings" charset="2"/>
              <a:buChar char="ü"/>
            </a:pPr>
            <a:r>
              <a:rPr lang="ru-RU" sz="2200" dirty="0" smtClean="0"/>
              <a:t>Конкурс проектов коммерциализации результатов научных исследований и разработок.</a:t>
            </a:r>
          </a:p>
          <a:p>
            <a:pPr algn="just">
              <a:lnSpc>
                <a:spcPct val="130000"/>
              </a:lnSpc>
              <a:buFont typeface="Wingdings" charset="2"/>
              <a:buChar char="ü"/>
            </a:pPr>
            <a:r>
              <a:rPr lang="ru-RU" sz="2200" dirty="0" smtClean="0"/>
              <a:t>Совещания с представителями </a:t>
            </a:r>
            <a:r>
              <a:rPr lang="ru-RU" sz="2200" dirty="0"/>
              <a:t>органов государственных управления </a:t>
            </a:r>
            <a:r>
              <a:rPr lang="ru-RU" sz="2200" dirty="0" smtClean="0"/>
              <a:t>в сфере образования, науки, наукоемких технологий.</a:t>
            </a:r>
            <a:endParaRPr lang="ru-RU" sz="22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51520" y="620688"/>
            <a:ext cx="8640960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ВЗАИМОДЕЙСТВИЕ С МОЛОДЫМИ УЧЕНЫМИ </a:t>
            </a:r>
          </a:p>
          <a:p>
            <a:r>
              <a:rPr lang="ru-RU" sz="2800" b="1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в 2014 г. </a:t>
            </a:r>
            <a:endParaRPr lang="ru-RU" sz="2800" b="1" dirty="0">
              <a:solidFill>
                <a:schemeClr val="tx2"/>
              </a:solidFill>
              <a:latin typeface="+mn-lt"/>
              <a:cs typeface="Arial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53200" y="6376243"/>
            <a:ext cx="2133600" cy="365125"/>
          </a:xfrm>
        </p:spPr>
        <p:txBody>
          <a:bodyPr/>
          <a:lstStyle/>
          <a:p>
            <a:fld id="{CB9DE489-C310-44AE-A5E8-1CE22FAB2DE9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8107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8598" y="1493480"/>
            <a:ext cx="815986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000" dirty="0" smtClean="0"/>
              <a:t>формирование </a:t>
            </a:r>
            <a:r>
              <a:rPr lang="ru-RU" sz="2000" dirty="0"/>
              <a:t>профессионального сообщества;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000" dirty="0" smtClean="0"/>
              <a:t>формирование   </a:t>
            </a:r>
            <a:r>
              <a:rPr lang="ru-RU" sz="2000" dirty="0"/>
              <a:t>молодежной   политики   как   системы   мер, направленных на создание среды, условий, гарантий и стимулов для максимальной самореализации молодых </a:t>
            </a:r>
            <a:r>
              <a:rPr lang="ru-RU" sz="2000" dirty="0" smtClean="0"/>
              <a:t>ученых;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000" dirty="0" smtClean="0"/>
              <a:t>формирование </a:t>
            </a:r>
            <a:r>
              <a:rPr lang="ru-RU" sz="2000" dirty="0"/>
              <a:t>кадровой политики;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000" dirty="0"/>
              <a:t>формирование жилищной политики;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000" dirty="0" smtClean="0"/>
              <a:t>участия </a:t>
            </a:r>
            <a:r>
              <a:rPr lang="ru-RU" sz="2000" dirty="0"/>
              <a:t>в формировании образовательной политики;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000" dirty="0"/>
              <a:t>участие в формировании грантовой политики;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000" dirty="0"/>
              <a:t>информационное  сотрудничество  в  области  научной  и  научно-технической, инновационной и образовательной деятельности;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000" dirty="0"/>
              <a:t>организация конференций, семинаров, школ, выставок и других мероприятий.</a:t>
            </a:r>
          </a:p>
        </p:txBody>
      </p:sp>
      <p:sp>
        <p:nvSpPr>
          <p:cNvPr id="7" name="TextBox 2"/>
          <p:cNvSpPr txBox="1"/>
          <p:nvPr/>
        </p:nvSpPr>
        <p:spPr>
          <a:xfrm>
            <a:off x="588599" y="703148"/>
            <a:ext cx="79480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b="1" dirty="0" smtClean="0">
                <a:solidFill>
                  <a:schemeClr val="tx2"/>
                </a:solidFill>
              </a:rPr>
              <a:t>НАПРАВЛЕНИЯ ДЕЯТЕЛЬНОСТИ РАБОЧЕЙ ГРУППЫ</a:t>
            </a:r>
          </a:p>
        </p:txBody>
      </p:sp>
      <p:sp>
        <p:nvSpPr>
          <p:cNvPr id="5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CB9DE489-C310-44AE-A5E8-1CE22FAB2DE9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7829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385192" y="382165"/>
            <a:ext cx="8229600" cy="720080"/>
          </a:xfrm>
        </p:spPr>
        <p:txBody>
          <a:bodyPr>
            <a:noAutofit/>
          </a:bodyPr>
          <a:lstStyle/>
          <a:p>
            <a:r>
              <a:rPr lang="ru-RU" sz="2400" b="1" spc="300" dirty="0" smtClean="0">
                <a:solidFill>
                  <a:schemeClr val="tx2"/>
                </a:solidFill>
              </a:rPr>
              <a:t>ПРЕДЛОЖЕНИЯ МОЛОДЫХ УЧЕНЫХ</a:t>
            </a:r>
            <a:endParaRPr lang="ru-RU" sz="2400" spc="3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0786934"/>
              </p:ext>
            </p:extLst>
          </p:nvPr>
        </p:nvGraphicFramePr>
        <p:xfrm>
          <a:off x="2699792" y="1844824"/>
          <a:ext cx="396044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220072" y="2668850"/>
            <a:ext cx="6902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22</a:t>
            </a:r>
            <a:r>
              <a:rPr lang="en-US" sz="2000" dirty="0" smtClean="0">
                <a:solidFill>
                  <a:schemeClr val="bg1"/>
                </a:solidFill>
              </a:rPr>
              <a:t> %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75856" y="4613066"/>
            <a:ext cx="6902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14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%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80112" y="4181018"/>
            <a:ext cx="752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16</a:t>
            </a:r>
            <a:r>
              <a:rPr lang="en-US" sz="2000" dirty="0">
                <a:solidFill>
                  <a:schemeClr val="bg1"/>
                </a:solidFill>
              </a:rPr>
              <a:t> %</a:t>
            </a:r>
            <a:endParaRPr lang="ru-RU" sz="2000" dirty="0" smtClean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99992" y="5085184"/>
            <a:ext cx="6902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16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%</a:t>
            </a:r>
            <a:endParaRPr lang="ru-RU" sz="2000" dirty="0" smtClean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66104" y="2199183"/>
            <a:ext cx="5760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5</a:t>
            </a:r>
            <a:r>
              <a:rPr lang="en-US" sz="2000" dirty="0" smtClean="0">
                <a:solidFill>
                  <a:schemeClr val="bg1"/>
                </a:solidFill>
              </a:rPr>
              <a:t>%</a:t>
            </a:r>
            <a:endParaRPr lang="ru-RU" sz="2000" dirty="0" smtClean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142627" y="2884294"/>
            <a:ext cx="5469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7</a:t>
            </a:r>
            <a:r>
              <a:rPr lang="en-US" sz="2000" dirty="0" smtClean="0">
                <a:solidFill>
                  <a:schemeClr val="bg1"/>
                </a:solidFill>
              </a:rPr>
              <a:t>%</a:t>
            </a:r>
            <a:endParaRPr lang="ru-RU" sz="2000" dirty="0" smtClean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82898" y="3573016"/>
            <a:ext cx="752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12 </a:t>
            </a:r>
            <a:r>
              <a:rPr lang="en-US" sz="2000" dirty="0" smtClean="0">
                <a:solidFill>
                  <a:schemeClr val="bg1"/>
                </a:solidFill>
              </a:rPr>
              <a:t>%</a:t>
            </a:r>
            <a:endParaRPr lang="ru-RU" sz="2000" dirty="0" smtClean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450625" y="2410664"/>
            <a:ext cx="5640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5</a:t>
            </a:r>
            <a:r>
              <a:rPr lang="en-US" sz="2000" dirty="0" smtClean="0">
                <a:solidFill>
                  <a:schemeClr val="bg1"/>
                </a:solidFill>
              </a:rPr>
              <a:t>%</a:t>
            </a:r>
            <a:endParaRPr lang="ru-RU" sz="2000" dirty="0" smtClean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07290" y="2248735"/>
            <a:ext cx="2806346" cy="8402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dirty="0" smtClean="0"/>
              <a:t>Целевое финансирование</a:t>
            </a:r>
            <a:r>
              <a:rPr lang="ru-RU" dirty="0"/>
              <a:t> </a:t>
            </a:r>
            <a:endParaRPr lang="ru-RU" dirty="0" smtClean="0"/>
          </a:p>
          <a:p>
            <a:pPr algn="ctr">
              <a:lnSpc>
                <a:spcPct val="90000"/>
              </a:lnSpc>
            </a:pPr>
            <a:r>
              <a:rPr lang="ru-RU" dirty="0" smtClean="0"/>
              <a:t>мероприятий </a:t>
            </a:r>
          </a:p>
          <a:p>
            <a:pPr algn="ctr">
              <a:lnSpc>
                <a:spcPct val="90000"/>
              </a:lnSpc>
            </a:pPr>
            <a:r>
              <a:rPr lang="ru-RU" dirty="0" smtClean="0"/>
              <a:t>молодежной политики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495885" y="3529373"/>
            <a:ext cx="2554995" cy="31116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dirty="0" smtClean="0"/>
              <a:t>Развитие </a:t>
            </a:r>
          </a:p>
          <a:p>
            <a:pPr algn="ctr">
              <a:lnSpc>
                <a:spcPct val="90000"/>
              </a:lnSpc>
            </a:pPr>
            <a:r>
              <a:rPr lang="ru-RU" dirty="0" smtClean="0"/>
              <a:t>кадрового потенциала</a:t>
            </a:r>
          </a:p>
          <a:p>
            <a:pPr algn="ctr">
              <a:lnSpc>
                <a:spcPct val="90000"/>
              </a:lnSpc>
            </a:pPr>
            <a:r>
              <a:rPr lang="ru-RU" dirty="0"/>
              <a:t>и</a:t>
            </a:r>
            <a:r>
              <a:rPr lang="ru-RU" dirty="0" smtClean="0"/>
              <a:t> формирование</a:t>
            </a:r>
          </a:p>
          <a:p>
            <a:pPr algn="ctr">
              <a:lnSpc>
                <a:spcPct val="90000"/>
              </a:lnSpc>
            </a:pPr>
            <a:r>
              <a:rPr lang="ru-RU" dirty="0"/>
              <a:t>к</a:t>
            </a:r>
            <a:r>
              <a:rPr lang="ru-RU" dirty="0" smtClean="0"/>
              <a:t>адрового резерва</a:t>
            </a:r>
          </a:p>
          <a:p>
            <a:pPr algn="ctr">
              <a:lnSpc>
                <a:spcPct val="90000"/>
              </a:lnSpc>
            </a:pPr>
            <a:r>
              <a:rPr lang="ru-RU" dirty="0" smtClean="0"/>
              <a:t>(привлечение,</a:t>
            </a:r>
          </a:p>
          <a:p>
            <a:pPr algn="ctr">
              <a:lnSpc>
                <a:spcPct val="90000"/>
              </a:lnSpc>
            </a:pPr>
            <a:r>
              <a:rPr lang="ru-RU" dirty="0"/>
              <a:t>о</a:t>
            </a:r>
            <a:r>
              <a:rPr lang="ru-RU" dirty="0" smtClean="0"/>
              <a:t>бучение,</a:t>
            </a:r>
          </a:p>
          <a:p>
            <a:pPr algn="ctr">
              <a:lnSpc>
                <a:spcPct val="90000"/>
              </a:lnSpc>
            </a:pPr>
            <a:r>
              <a:rPr lang="ru-RU" dirty="0"/>
              <a:t>п</a:t>
            </a:r>
            <a:r>
              <a:rPr lang="ru-RU" dirty="0" smtClean="0"/>
              <a:t>оддержка </a:t>
            </a:r>
          </a:p>
          <a:p>
            <a:pPr algn="ctr">
              <a:lnSpc>
                <a:spcPct val="90000"/>
              </a:lnSpc>
            </a:pPr>
            <a:r>
              <a:rPr lang="ru-RU" dirty="0" smtClean="0"/>
              <a:t>талантливой молодежи,</a:t>
            </a:r>
          </a:p>
          <a:p>
            <a:pPr algn="ctr">
              <a:lnSpc>
                <a:spcPct val="90000"/>
              </a:lnSpc>
            </a:pPr>
            <a:r>
              <a:rPr lang="ru-RU" dirty="0"/>
              <a:t>к</a:t>
            </a:r>
            <a:r>
              <a:rPr lang="ru-RU" dirty="0" smtClean="0"/>
              <a:t>адровые траектории,</a:t>
            </a:r>
          </a:p>
          <a:p>
            <a:pPr algn="ctr">
              <a:lnSpc>
                <a:spcPct val="90000"/>
              </a:lnSpc>
            </a:pPr>
            <a:r>
              <a:rPr lang="ru-RU" dirty="0"/>
              <a:t>м</a:t>
            </a:r>
            <a:r>
              <a:rPr lang="ru-RU" dirty="0" smtClean="0"/>
              <a:t>обильность,</a:t>
            </a:r>
          </a:p>
          <a:p>
            <a:pPr algn="ctr">
              <a:lnSpc>
                <a:spcPct val="90000"/>
              </a:lnSpc>
            </a:pPr>
            <a:r>
              <a:rPr lang="ru-RU" dirty="0" smtClean="0"/>
              <a:t>постдоки...)</a:t>
            </a:r>
          </a:p>
          <a:p>
            <a:pPr algn="ctr"/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598004" y="6056426"/>
            <a:ext cx="31261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Жилье + соц. пакет</a:t>
            </a:r>
          </a:p>
          <a:p>
            <a:pPr algn="ctr"/>
            <a:r>
              <a:rPr lang="ru-RU" dirty="0" smtClean="0"/>
              <a:t>(ГЖС, ЖСК, служебное жилье)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016340" y="5656317"/>
            <a:ext cx="2126287" cy="9910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dirty="0" smtClean="0"/>
              <a:t>Поддержка </a:t>
            </a:r>
          </a:p>
          <a:p>
            <a:pPr algn="ctr">
              <a:lnSpc>
                <a:spcPct val="90000"/>
              </a:lnSpc>
            </a:pPr>
            <a:r>
              <a:rPr lang="ru-RU" dirty="0" smtClean="0"/>
              <a:t>конференций/школ</a:t>
            </a:r>
          </a:p>
          <a:p>
            <a:pPr algn="ctr"/>
            <a:r>
              <a:rPr lang="ru-RU" sz="800" dirty="0" smtClean="0"/>
              <a:t> </a:t>
            </a:r>
          </a:p>
          <a:p>
            <a:pPr algn="ctr"/>
            <a:r>
              <a:rPr lang="ru-RU" dirty="0"/>
              <a:t>Т</a:t>
            </a:r>
            <a:r>
              <a:rPr lang="ru-RU" dirty="0" smtClean="0"/>
              <a:t>рэвел-гранты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-46075" y="3648565"/>
            <a:ext cx="2640846" cy="1657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dirty="0" smtClean="0"/>
              <a:t>Координация </a:t>
            </a:r>
          </a:p>
          <a:p>
            <a:pPr algn="ctr">
              <a:lnSpc>
                <a:spcPct val="90000"/>
              </a:lnSpc>
            </a:pPr>
            <a:r>
              <a:rPr lang="ru-RU" dirty="0" smtClean="0"/>
              <a:t>деятельности</a:t>
            </a:r>
            <a:br>
              <a:rPr lang="ru-RU" dirty="0" smtClean="0"/>
            </a:br>
            <a:r>
              <a:rPr lang="ru-RU" dirty="0" smtClean="0"/>
              <a:t>молодых ученых</a:t>
            </a:r>
          </a:p>
          <a:p>
            <a:pPr algn="ctr">
              <a:lnSpc>
                <a:spcPct val="90000"/>
              </a:lnSpc>
            </a:pPr>
            <a:endParaRPr lang="ru-RU" sz="500" dirty="0"/>
          </a:p>
          <a:p>
            <a:pPr algn="ctr">
              <a:lnSpc>
                <a:spcPct val="90000"/>
              </a:lnSpc>
            </a:pPr>
            <a:r>
              <a:rPr lang="ru-RU" dirty="0" smtClean="0"/>
              <a:t>Формирование  профессионального </a:t>
            </a:r>
          </a:p>
          <a:p>
            <a:pPr algn="ctr">
              <a:lnSpc>
                <a:spcPct val="90000"/>
              </a:lnSpc>
            </a:pPr>
            <a:r>
              <a:rPr lang="ru-RU" dirty="0" smtClean="0"/>
              <a:t>сообщества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937" y="2399238"/>
            <a:ext cx="2483011" cy="1117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dirty="0" smtClean="0"/>
              <a:t>Развитие </a:t>
            </a:r>
          </a:p>
          <a:p>
            <a:pPr algn="ctr">
              <a:lnSpc>
                <a:spcPct val="90000"/>
              </a:lnSpc>
            </a:pPr>
            <a:r>
              <a:rPr lang="ru-RU" dirty="0" smtClean="0"/>
              <a:t>информационной инфраструктуры</a:t>
            </a:r>
          </a:p>
          <a:p>
            <a:endParaRPr lang="ru-RU" dirty="0" smtClean="0"/>
          </a:p>
        </p:txBody>
      </p:sp>
      <p:sp>
        <p:nvSpPr>
          <p:cNvPr id="21" name="Прямоугольник 20"/>
          <p:cNvSpPr/>
          <p:nvPr/>
        </p:nvSpPr>
        <p:spPr>
          <a:xfrm>
            <a:off x="726912" y="1533670"/>
            <a:ext cx="2462533" cy="5909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dirty="0" smtClean="0"/>
              <a:t>Развитие аспирантуры </a:t>
            </a:r>
          </a:p>
          <a:p>
            <a:pPr algn="ctr">
              <a:lnSpc>
                <a:spcPct val="90000"/>
              </a:lnSpc>
            </a:pPr>
            <a:r>
              <a:rPr lang="ru-RU" dirty="0" smtClean="0"/>
              <a:t>и базовых кафедр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208149" y="973284"/>
            <a:ext cx="2306978" cy="5909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dirty="0" smtClean="0"/>
              <a:t>Научные гранты </a:t>
            </a:r>
          </a:p>
          <a:p>
            <a:pPr algn="ctr">
              <a:lnSpc>
                <a:spcPct val="90000"/>
              </a:lnSpc>
            </a:pPr>
            <a:r>
              <a:rPr lang="ru-RU" dirty="0" smtClean="0"/>
              <a:t>и коммерциализация</a:t>
            </a: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6828573" y="6379591"/>
            <a:ext cx="2133600" cy="365125"/>
          </a:xfrm>
        </p:spPr>
        <p:txBody>
          <a:bodyPr/>
          <a:lstStyle/>
          <a:p>
            <a:fld id="{CB9DE489-C310-44AE-A5E8-1CE22FAB2DE9}" type="slidenum">
              <a:rPr lang="ru-RU" smtClean="0"/>
              <a:t>5</a:t>
            </a:fld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952869" y="5737352"/>
            <a:ext cx="79466" cy="330423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6235981" y="2610719"/>
            <a:ext cx="362459" cy="1982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 flipV="1">
            <a:off x="3189446" y="2101556"/>
            <a:ext cx="261179" cy="2665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3953974" y="1774594"/>
            <a:ext cx="40802" cy="27999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endCxn id="20" idx="3"/>
          </p:cNvCxnSpPr>
          <p:nvPr/>
        </p:nvCxnSpPr>
        <p:spPr>
          <a:xfrm flipH="1" flipV="1">
            <a:off x="2489948" y="2957853"/>
            <a:ext cx="462084" cy="157624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2948044" y="5358443"/>
            <a:ext cx="389166" cy="245938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2267744" y="4088656"/>
            <a:ext cx="509249" cy="92362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6426518" y="4641809"/>
            <a:ext cx="343844" cy="11599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>
            <a:off x="5403099" y="1462196"/>
            <a:ext cx="16001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ЦКП</a:t>
            </a:r>
          </a:p>
          <a:p>
            <a:pPr algn="ctr"/>
            <a:r>
              <a:rPr lang="ru-RU" dirty="0" smtClean="0"/>
              <a:t>оборудование</a:t>
            </a: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V="1">
            <a:off x="4542168" y="1856835"/>
            <a:ext cx="677904" cy="197756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4355976" y="2060848"/>
            <a:ext cx="504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%</a:t>
            </a:r>
            <a:endParaRPr lang="ru-RU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093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азвание 1"/>
          <p:cNvSpPr>
            <a:spLocks noGrp="1"/>
          </p:cNvSpPr>
          <p:nvPr>
            <p:ph type="title"/>
          </p:nvPr>
        </p:nvSpPr>
        <p:spPr>
          <a:xfrm>
            <a:off x="467544" y="765175"/>
            <a:ext cx="8496944" cy="503238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sz="2800" b="1" dirty="0" smtClean="0">
                <a:solidFill>
                  <a:schemeClr val="tx2"/>
                </a:solidFill>
              </a:rPr>
              <a:t>Совместные задачи для ФАНО России, </a:t>
            </a:r>
            <a:br>
              <a:rPr lang="ru-RU" altLang="ru-RU" sz="2800" b="1" dirty="0" smtClean="0">
                <a:solidFill>
                  <a:schemeClr val="tx2"/>
                </a:solidFill>
              </a:rPr>
            </a:br>
            <a:r>
              <a:rPr lang="ru-RU" altLang="ru-RU" sz="2800" b="1" dirty="0" smtClean="0">
                <a:solidFill>
                  <a:schemeClr val="tx2"/>
                </a:solidFill>
              </a:rPr>
              <a:t>руководителей организаций  и молодых ученых</a:t>
            </a: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5040014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Char char="ü"/>
            </a:pPr>
            <a:r>
              <a:rPr lang="ru-RU" altLang="ru-RU" sz="1900" dirty="0" smtClean="0"/>
              <a:t>Провести анализ  кадрового потенциала организаций и выявить лучшие практики развития кадрового потенциала и формирования кадрового резерва. </a:t>
            </a:r>
          </a:p>
          <a:p>
            <a:pPr algn="just" eaLnBrk="1" hangingPunct="1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Char char="ü"/>
            </a:pPr>
            <a:r>
              <a:rPr lang="ru-RU" altLang="ru-RU" sz="1900" dirty="0" smtClean="0"/>
              <a:t>Сформировать совместную программу для привлечения, выявления, образования, обучения, развития, поддержки и продвижения научных кадров  и управленцев в сфере науки.</a:t>
            </a:r>
          </a:p>
          <a:p>
            <a:pPr algn="just" eaLnBrk="1" hangingPunct="1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Char char="ü"/>
            </a:pPr>
            <a:r>
              <a:rPr lang="ru-RU" altLang="ru-RU" sz="1900" dirty="0" smtClean="0"/>
              <a:t>Создать информационно - аналитическую систему кадрового потенциала.</a:t>
            </a:r>
          </a:p>
          <a:p>
            <a:pPr algn="just" eaLnBrk="1" hangingPunct="1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Char char="ü"/>
            </a:pPr>
            <a:r>
              <a:rPr lang="ru-RU" altLang="ru-RU" sz="1900" dirty="0" smtClean="0"/>
              <a:t>Определить источники и механизмы финансового обеспечения программы развития кадрового потенциала.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Char char="ü"/>
            </a:pPr>
            <a:r>
              <a:rPr lang="ru-RU" altLang="ru-RU" sz="1900" dirty="0"/>
              <a:t>Активно включать молодых ученых и специалистов в процессы функционирования и развития </a:t>
            </a:r>
            <a:r>
              <a:rPr lang="ru-RU" altLang="ru-RU" sz="1900" dirty="0" smtClean="0"/>
              <a:t>организаций</a:t>
            </a:r>
            <a:r>
              <a:rPr lang="ru-RU" altLang="ru-RU" sz="1900" dirty="0"/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Char char="ü"/>
            </a:pPr>
            <a:r>
              <a:rPr lang="ru-RU" altLang="ru-RU" sz="1900" dirty="0" smtClean="0"/>
              <a:t>Создать </a:t>
            </a:r>
            <a:r>
              <a:rPr lang="ru-RU" altLang="ru-RU" sz="1900" dirty="0"/>
              <a:t>при ФАНО России постоянно действующий коллегиальный орган, обеспечивающий координацию и взаимодействие молодых ученых по выработке предложений  для   ФАНО  России  по  вопросам   их  деятельности  и  реализации  принятых  решений.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ru-RU" sz="2000" dirty="0"/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endParaRPr lang="ru-RU" altLang="ru-RU" sz="2000" dirty="0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459788" y="6381750"/>
            <a:ext cx="682625" cy="4667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933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608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800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ru-RU" sz="5400" b="1" dirty="0" smtClean="0">
                <a:solidFill>
                  <a:schemeClr val="tx2"/>
                </a:solidFill>
              </a:rPr>
              <a:t>СПАСИБО </a:t>
            </a:r>
          </a:p>
          <a:p>
            <a:pPr marL="0" indent="0" algn="ctr">
              <a:buNone/>
            </a:pPr>
            <a:r>
              <a:rPr lang="ru-RU" sz="5400" b="1" dirty="0" smtClean="0">
                <a:solidFill>
                  <a:schemeClr val="tx2"/>
                </a:solidFill>
              </a:rPr>
              <a:t>ЗА ВНИМАНИЕ!</a:t>
            </a:r>
            <a:endParaRPr lang="ru-RU" sz="5400" b="1" dirty="0">
              <a:solidFill>
                <a:schemeClr val="tx2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1314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8344</TotalTime>
  <Words>397</Words>
  <Application>Microsoft Macintosh PowerPoint</Application>
  <PresentationFormat>Экран (4:3)</PresentationFormat>
  <Paragraphs>114</Paragraphs>
  <Slides>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ПРЕДЛОЖЕНИЯ МОЛОДЫХ УЧЕНЫХ</vt:lpstr>
      <vt:lpstr>Совместные задачи для ФАНО России,  руководителей организаций  и молодых ученых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Роман</dc:creator>
  <cp:lastModifiedBy>Alexander Safonov</cp:lastModifiedBy>
  <cp:revision>1134</cp:revision>
  <cp:lastPrinted>2014-12-16T18:02:31Z</cp:lastPrinted>
  <dcterms:created xsi:type="dcterms:W3CDTF">2013-12-05T20:09:55Z</dcterms:created>
  <dcterms:modified xsi:type="dcterms:W3CDTF">2014-12-22T10:48:37Z</dcterms:modified>
</cp:coreProperties>
</file>