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2FDAA3-384D-4113-8743-5792E3C48F20}">
      <dgm:prSet phldrT="[Текст]"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Участие в разработке ФЦП «Жилище» на 2016-2020 годы.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9827BCDC-89C7-47F5-8BEF-8EC1510DC4DE}" type="sibTrans" cxnId="{0FF67DD9-E8E9-4472-9700-65A03CF67DBD}">
      <dgm:prSet/>
      <dgm:spPr/>
      <dgm:t>
        <a:bodyPr/>
        <a:lstStyle/>
        <a:p>
          <a:endParaRPr lang="ru-RU"/>
        </a:p>
      </dgm:t>
    </dgm:pt>
    <dgm:pt modelId="{4CC11E25-BDC9-4998-8B8F-B71F6FDD87CE}" type="parTrans" cxnId="{0FF67DD9-E8E9-4472-9700-65A03CF67DBD}">
      <dgm:prSet/>
      <dgm:spPr/>
      <dgm:t>
        <a:bodyPr/>
        <a:lstStyle/>
        <a:p>
          <a:endParaRPr lang="ru-RU"/>
        </a:p>
      </dgm:t>
    </dgm:pt>
    <dgm:pt modelId="{158A50DA-F748-4D32-B72E-FECBCD4CDA18}">
      <dgm:prSet phldrT="[Текст]"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Получение и выдача государственных жилищных сертификатов (апрель 2015 года);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1ECA06A0-AB38-42D7-BDE8-A95171702269}" type="sibTrans" cxnId="{E7655A0E-C8AF-4811-A5FE-00D1398B44EF}">
      <dgm:prSet/>
      <dgm:spPr/>
      <dgm:t>
        <a:bodyPr/>
        <a:lstStyle/>
        <a:p>
          <a:endParaRPr lang="ru-RU"/>
        </a:p>
      </dgm:t>
    </dgm:pt>
    <dgm:pt modelId="{16B2A4B2-9AD7-4403-95A3-FB5FD15F871E}" type="parTrans" cxnId="{E7655A0E-C8AF-4811-A5FE-00D1398B44EF}">
      <dgm:prSet/>
      <dgm:spPr/>
      <dgm:t>
        <a:bodyPr/>
        <a:lstStyle/>
        <a:p>
          <a:endParaRPr lang="ru-RU"/>
        </a:p>
      </dgm:t>
    </dgm:pt>
    <dgm:pt modelId="{D415F31F-634C-4530-BF30-1DE87D43BC00}">
      <dgm:prSet phldrT="[Текст]"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Формирование списков получателей на 2015 год (срок до 20 января 2015 г.) при участии Советов молодых ученых и Территориальных управлений ФАНО России;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36FA7134-B58F-4E13-BA7D-7C300EAF2E24}" type="sibTrans" cxnId="{7AD44E61-7F54-4A2D-A7F1-A3C31D2516CF}">
      <dgm:prSet/>
      <dgm:spPr/>
      <dgm:t>
        <a:bodyPr/>
        <a:lstStyle/>
        <a:p>
          <a:endParaRPr lang="ru-RU"/>
        </a:p>
      </dgm:t>
    </dgm:pt>
    <dgm:pt modelId="{A2994590-5390-4021-B622-E549467A0E36}" type="parTrans" cxnId="{7AD44E61-7F54-4A2D-A7F1-A3C31D2516CF}">
      <dgm:prSet/>
      <dgm:spPr/>
      <dgm:t>
        <a:bodyPr/>
        <a:lstStyle/>
        <a:p>
          <a:endParaRPr lang="ru-RU"/>
        </a:p>
      </dgm:t>
    </dgm:pt>
    <dgm:pt modelId="{D963B580-EA1F-4291-A326-EE3F832DDE3A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план 2015</a:t>
          </a:r>
        </a:p>
        <a:p>
          <a:r>
            <a:rPr lang="ru-RU" sz="2700" baseline="0" dirty="0" smtClean="0">
              <a:latin typeface="Times New Roman" panose="02020603050405020304" pitchFamily="18" charset="0"/>
            </a:rPr>
            <a:t>(</a:t>
          </a:r>
          <a:r>
            <a:rPr lang="ru-RU" sz="2000" baseline="0" dirty="0" smtClean="0">
              <a:latin typeface="Times New Roman" panose="02020603050405020304" pitchFamily="18" charset="0"/>
            </a:rPr>
            <a:t>ориентировочно</a:t>
          </a:r>
        </a:p>
        <a:p>
          <a:r>
            <a:rPr lang="ru-RU" sz="2700" baseline="0" dirty="0" smtClean="0">
              <a:latin typeface="Times New Roman" panose="02020603050405020304" pitchFamily="18" charset="0"/>
            </a:rPr>
            <a:t>371 млн)</a:t>
          </a:r>
          <a:endParaRPr lang="ru-RU" sz="2700" baseline="0" dirty="0">
            <a:latin typeface="Times New Roman" panose="02020603050405020304" pitchFamily="18" charset="0"/>
          </a:endParaRPr>
        </a:p>
      </dgm:t>
    </dgm:pt>
    <dgm:pt modelId="{51275836-2079-4E7F-94AF-5C29F13F6D83}" type="sibTrans" cxnId="{F59FBC57-1BB5-49CB-BA2B-AD507F8B9E2E}">
      <dgm:prSet/>
      <dgm:spPr/>
      <dgm:t>
        <a:bodyPr/>
        <a:lstStyle/>
        <a:p>
          <a:endParaRPr lang="ru-RU"/>
        </a:p>
      </dgm:t>
    </dgm:pt>
    <dgm:pt modelId="{DDFD8382-EEB8-49BA-B1C4-D8146F6EE874}" type="parTrans" cxnId="{F59FBC57-1BB5-49CB-BA2B-AD507F8B9E2E}">
      <dgm:prSet/>
      <dgm:spPr/>
      <dgm:t>
        <a:bodyPr/>
        <a:lstStyle/>
        <a:p>
          <a:endParaRPr lang="ru-RU"/>
        </a:p>
      </dgm:t>
    </dgm:pt>
    <dgm:pt modelId="{98C4BD5E-AA74-4F86-8A47-8E321FCAF62C}">
      <dgm:prSet phldrT="[Текст]" custT="1"/>
      <dgm:spPr/>
      <dgm:t>
        <a:bodyPr/>
        <a:lstStyle/>
        <a:p>
          <a:pPr indent="0" algn="just">
            <a:lnSpc>
              <a:spcPct val="90000"/>
            </a:lnSpc>
            <a:spcAft>
              <a:spcPct val="150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EA2BDA27-FB38-47CC-9E89-B9B4B696F801}" type="parTrans" cxnId="{06F3CBDB-38F3-45AE-AD46-CB33B82E2621}">
      <dgm:prSet/>
      <dgm:spPr/>
      <dgm:t>
        <a:bodyPr/>
        <a:lstStyle/>
        <a:p>
          <a:endParaRPr lang="ru-RU"/>
        </a:p>
      </dgm:t>
    </dgm:pt>
    <dgm:pt modelId="{461A294E-288A-4A48-B18E-63B6D7F9022D}" type="sibTrans" cxnId="{06F3CBDB-38F3-45AE-AD46-CB33B82E2621}">
      <dgm:prSet/>
      <dgm:spPr/>
      <dgm:t>
        <a:bodyPr/>
        <a:lstStyle/>
        <a:p>
          <a:endParaRPr lang="ru-RU"/>
        </a:p>
      </dgm:t>
    </dgm:pt>
    <dgm:pt modelId="{31428E23-0650-449B-826E-CDFAFCD181C5}">
      <dgm:prSet phldrT="[Текст]"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6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706294AA-FD73-42BB-B40F-19DA5E8C2828}" type="parTrans" cxnId="{4E693941-48BB-4E67-AD7F-F86933F77953}">
      <dgm:prSet/>
      <dgm:spPr/>
      <dgm:t>
        <a:bodyPr/>
        <a:lstStyle/>
        <a:p>
          <a:endParaRPr lang="ru-RU"/>
        </a:p>
      </dgm:t>
    </dgm:pt>
    <dgm:pt modelId="{47FE8AA9-FE35-4EDC-B8A7-EA97693F467D}" type="sibTrans" cxnId="{4E693941-48BB-4E67-AD7F-F86933F77953}">
      <dgm:prSet/>
      <dgm:spPr/>
      <dgm:t>
        <a:bodyPr/>
        <a:lstStyle/>
        <a:p>
          <a:endParaRPr lang="ru-RU"/>
        </a:p>
      </dgm:t>
    </dgm:pt>
    <dgm:pt modelId="{A3C0B439-2A98-4BB4-97FC-6B08E5F95ECE}">
      <dgm:prSet phldrT="[Текст]"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45F4CD14-6337-47B9-87E4-6B4B2D713EBE}" type="parTrans" cxnId="{E24242A4-85E5-4E52-B733-46B48632F7ED}">
      <dgm:prSet/>
      <dgm:spPr/>
      <dgm:t>
        <a:bodyPr/>
        <a:lstStyle/>
        <a:p>
          <a:endParaRPr lang="ru-RU"/>
        </a:p>
      </dgm:t>
    </dgm:pt>
    <dgm:pt modelId="{4B8C3601-FB3E-44E8-B2CB-C992AA3892D1}" type="sibTrans" cxnId="{E24242A4-85E5-4E52-B733-46B48632F7ED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6D3C81B-2C75-41AC-8031-60F3069BEA09}" type="pres">
      <dgm:prSet presAssocID="{D963B580-EA1F-4291-A326-EE3F832DDE3A}" presName="linNode" presStyleCnt="0"/>
      <dgm:spPr/>
    </dgm:pt>
    <dgm:pt modelId="{AD7D4B10-2EA5-490B-AD2A-892790FB0FF3}" type="pres">
      <dgm:prSet presAssocID="{D963B580-EA1F-4291-A326-EE3F832DDE3A}" presName="parentShp" presStyleLbl="node1" presStyleIdx="0" presStyleCnt="1" custScaleX="80556" custLinFactNeighborX="-8025" custLinFactNeighborY="1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EE0A69-AB19-4C20-8859-73260563F1BD}" type="pres">
      <dgm:prSet presAssocID="{D963B580-EA1F-4291-A326-EE3F832DDE3A}" presName="childShp" presStyleLbl="bgAccFollowNode1" presStyleIdx="0" presStyleCnt="1" custScaleX="112963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4E693941-48BB-4E67-AD7F-F86933F77953}" srcId="{D963B580-EA1F-4291-A326-EE3F832DDE3A}" destId="{31428E23-0650-449B-826E-CDFAFCD181C5}" srcOrd="2" destOrd="0" parTransId="{706294AA-FD73-42BB-B40F-19DA5E8C2828}" sibTransId="{47FE8AA9-FE35-4EDC-B8A7-EA97693F467D}"/>
    <dgm:cxn modelId="{262101DF-74DF-4A12-86B6-FA2310129E57}" type="presOf" srcId="{A3C0B439-2A98-4BB4-97FC-6B08E5F95ECE}" destId="{FAEE0A69-AB19-4C20-8859-73260563F1BD}" srcOrd="0" destOrd="4" presId="urn:microsoft.com/office/officeart/2005/8/layout/vList6"/>
    <dgm:cxn modelId="{06F3CBDB-38F3-45AE-AD46-CB33B82E2621}" srcId="{D963B580-EA1F-4291-A326-EE3F832DDE3A}" destId="{98C4BD5E-AA74-4F86-8A47-8E321FCAF62C}" srcOrd="0" destOrd="0" parTransId="{EA2BDA27-FB38-47CC-9E89-B9B4B696F801}" sibTransId="{461A294E-288A-4A48-B18E-63B6D7F9022D}"/>
    <dgm:cxn modelId="{7291DDB8-3152-41CD-8122-2FD032746C78}" type="presOf" srcId="{98C4BD5E-AA74-4F86-8A47-8E321FCAF62C}" destId="{FAEE0A69-AB19-4C20-8859-73260563F1BD}" srcOrd="0" destOrd="0" presId="urn:microsoft.com/office/officeart/2005/8/layout/vList6"/>
    <dgm:cxn modelId="{9F1B6B65-8326-4085-A23E-92AE5DAA53FE}" type="presOf" srcId="{158A50DA-F748-4D32-B72E-FECBCD4CDA18}" destId="{FAEE0A69-AB19-4C20-8859-73260563F1BD}" srcOrd="0" destOrd="3" presId="urn:microsoft.com/office/officeart/2005/8/layout/vList6"/>
    <dgm:cxn modelId="{0FF67DD9-E8E9-4472-9700-65A03CF67DBD}" srcId="{D963B580-EA1F-4291-A326-EE3F832DDE3A}" destId="{252FDAA3-384D-4113-8743-5792E3C48F20}" srcOrd="5" destOrd="0" parTransId="{4CC11E25-BDC9-4998-8B8F-B71F6FDD87CE}" sibTransId="{9827BCDC-89C7-47F5-8BEF-8EC1510DC4DE}"/>
    <dgm:cxn modelId="{636505F4-235A-4804-AB4D-FC6312B61AF8}" type="presOf" srcId="{31428E23-0650-449B-826E-CDFAFCD181C5}" destId="{FAEE0A69-AB19-4C20-8859-73260563F1BD}" srcOrd="0" destOrd="2" presId="urn:microsoft.com/office/officeart/2005/8/layout/vList6"/>
    <dgm:cxn modelId="{F59FBC57-1BB5-49CB-BA2B-AD507F8B9E2E}" srcId="{5C971D7F-FA87-4715-A791-C254B2F0E4AA}" destId="{D963B580-EA1F-4291-A326-EE3F832DDE3A}" srcOrd="0" destOrd="0" parTransId="{DDFD8382-EEB8-49BA-B1C4-D8146F6EE874}" sibTransId="{51275836-2079-4E7F-94AF-5C29F13F6D83}"/>
    <dgm:cxn modelId="{D3E016A9-3E1B-4BF3-BB04-989A98403DC4}" type="presOf" srcId="{252FDAA3-384D-4113-8743-5792E3C48F20}" destId="{FAEE0A69-AB19-4C20-8859-73260563F1BD}" srcOrd="0" destOrd="5" presId="urn:microsoft.com/office/officeart/2005/8/layout/vList6"/>
    <dgm:cxn modelId="{E7655A0E-C8AF-4811-A5FE-00D1398B44EF}" srcId="{D963B580-EA1F-4291-A326-EE3F832DDE3A}" destId="{158A50DA-F748-4D32-B72E-FECBCD4CDA18}" srcOrd="3" destOrd="0" parTransId="{16B2A4B2-9AD7-4403-95A3-FB5FD15F871E}" sibTransId="{1ECA06A0-AB38-42D7-BDE8-A95171702269}"/>
    <dgm:cxn modelId="{7AD44E61-7F54-4A2D-A7F1-A3C31D2516CF}" srcId="{D963B580-EA1F-4291-A326-EE3F832DDE3A}" destId="{D415F31F-634C-4530-BF30-1DE87D43BC00}" srcOrd="1" destOrd="0" parTransId="{A2994590-5390-4021-B622-E549467A0E36}" sibTransId="{36FA7134-B58F-4E13-BA7D-7C300EAF2E24}"/>
    <dgm:cxn modelId="{E24242A4-85E5-4E52-B733-46B48632F7ED}" srcId="{D963B580-EA1F-4291-A326-EE3F832DDE3A}" destId="{A3C0B439-2A98-4BB4-97FC-6B08E5F95ECE}" srcOrd="4" destOrd="0" parTransId="{45F4CD14-6337-47B9-87E4-6B4B2D713EBE}" sibTransId="{4B8C3601-FB3E-44E8-B2CB-C992AA3892D1}"/>
    <dgm:cxn modelId="{9E1B1AA9-4E76-4D3E-9711-E88EAE1572C2}" type="presOf" srcId="{D963B580-EA1F-4291-A326-EE3F832DDE3A}" destId="{AD7D4B10-2EA5-490B-AD2A-892790FB0FF3}" srcOrd="0" destOrd="0" presId="urn:microsoft.com/office/officeart/2005/8/layout/vList6"/>
    <dgm:cxn modelId="{73C93F14-BC16-4143-B777-6D3CD9B7E829}" type="presOf" srcId="{5C971D7F-FA87-4715-A791-C254B2F0E4AA}" destId="{5D595D19-6ED3-4E7A-91BC-2DD957389470}" srcOrd="0" destOrd="0" presId="urn:microsoft.com/office/officeart/2005/8/layout/vList6"/>
    <dgm:cxn modelId="{57D2A967-E91E-48CD-A4A4-82C0C9611CD9}" type="presOf" srcId="{D415F31F-634C-4530-BF30-1DE87D43BC00}" destId="{FAEE0A69-AB19-4C20-8859-73260563F1BD}" srcOrd="0" destOrd="1" presId="urn:microsoft.com/office/officeart/2005/8/layout/vList6"/>
    <dgm:cxn modelId="{602F6832-F036-4C83-9494-B8B90CD136EC}" type="presParOf" srcId="{5D595D19-6ED3-4E7A-91BC-2DD957389470}" destId="{A6D3C81B-2C75-41AC-8031-60F3069BEA09}" srcOrd="0" destOrd="0" presId="urn:microsoft.com/office/officeart/2005/8/layout/vList6"/>
    <dgm:cxn modelId="{23811162-3AEE-4BF0-9241-9DC174976B0E}" type="presParOf" srcId="{A6D3C81B-2C75-41AC-8031-60F3069BEA09}" destId="{AD7D4B10-2EA5-490B-AD2A-892790FB0FF3}" srcOrd="0" destOrd="0" presId="urn:microsoft.com/office/officeart/2005/8/layout/vList6"/>
    <dgm:cxn modelId="{7726E4C8-82C5-4AF9-9565-9F2E00E9365C}" type="presParOf" srcId="{A6D3C81B-2C75-41AC-8031-60F3069BEA09}" destId="{FAEE0A69-AB19-4C20-8859-73260563F1B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отчет 2014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indent="0" algn="just">
            <a:lnSpc>
              <a:spcPct val="90000"/>
            </a:lnSpc>
            <a:spcAft>
              <a:spcPct val="15000"/>
            </a:spcAft>
          </a:pPr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B1B2CC82-3BCB-4F4D-BBAA-21EDF232F8B0}">
      <dgm:prSet phldrT="[Текст]"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122EBB33-12E7-41A4-B72C-C3A5F57843A1}" type="parTrans" cxnId="{7F2DD12C-88BE-4786-AA39-6D240DFCFF52}">
      <dgm:prSet/>
      <dgm:spPr/>
      <dgm:t>
        <a:bodyPr/>
        <a:lstStyle/>
        <a:p>
          <a:endParaRPr lang="ru-RU"/>
        </a:p>
      </dgm:t>
    </dgm:pt>
    <dgm:pt modelId="{94236B9C-A05B-4AFC-837B-38D5E89E7C2A}" type="sibTrans" cxnId="{7F2DD12C-88BE-4786-AA39-6D240DFCFF52}">
      <dgm:prSet/>
      <dgm:spPr/>
      <dgm:t>
        <a:bodyPr/>
        <a:lstStyle/>
        <a:p>
          <a:endParaRPr lang="ru-RU"/>
        </a:p>
      </dgm:t>
    </dgm:pt>
    <dgm:pt modelId="{E80C6E75-1885-43F7-85DD-10027DC30B9E}">
      <dgm:prSet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3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В рамках реализации мероприятий ФЦП «Жилище» на 2011-2015 годы по строительству объектов жилищного фонда в 2014 году выделено 983,6 млн. руб., общей площадью 63,52 тыс. кв. м;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9FE4574D-7B98-4816-A426-AD84F217B90F}" type="parTrans" cxnId="{188437AE-557E-4078-AF0D-D1C2329C49EF}">
      <dgm:prSet/>
      <dgm:spPr/>
      <dgm:t>
        <a:bodyPr/>
        <a:lstStyle/>
        <a:p>
          <a:endParaRPr lang="ru-RU"/>
        </a:p>
      </dgm:t>
    </dgm:pt>
    <dgm:pt modelId="{E71DBF02-CD12-4771-89C0-1846103B8770}" type="sibTrans" cxnId="{188437AE-557E-4078-AF0D-D1C2329C49EF}">
      <dgm:prSet/>
      <dgm:spPr/>
      <dgm:t>
        <a:bodyPr/>
        <a:lstStyle/>
        <a:p>
          <a:endParaRPr lang="ru-RU"/>
        </a:p>
      </dgm:t>
    </dgm:pt>
    <dgm:pt modelId="{1FFDEB95-E76E-4004-AF0F-C756F1A5C232}">
      <dgm:prSet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На приобретение жилых помещений для обеспечения служебным жильем сотрудников научных организаций, прежде всего молодых ученых предусмотрено 538,7 млн. руб. (распределено между 67 научными организациями).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18B8819E-3FB0-4424-B3D2-955A98138F9A}" type="parTrans" cxnId="{078A7CDC-17A9-4B71-920D-703A4AC04364}">
      <dgm:prSet/>
      <dgm:spPr/>
      <dgm:t>
        <a:bodyPr/>
        <a:lstStyle/>
        <a:p>
          <a:endParaRPr lang="ru-RU"/>
        </a:p>
      </dgm:t>
    </dgm:pt>
    <dgm:pt modelId="{F0D9CAB8-DE4D-4526-A4A1-9838DAAE0ED3}" type="sibTrans" cxnId="{078A7CDC-17A9-4B71-920D-703A4AC04364}">
      <dgm:prSet/>
      <dgm:spPr/>
      <dgm:t>
        <a:bodyPr/>
        <a:lstStyle/>
        <a:p>
          <a:endParaRPr lang="ru-RU"/>
        </a:p>
      </dgm:t>
    </dgm:pt>
    <dgm:pt modelId="{87DE0591-AFD3-4ABC-9638-5A8AF65CDD0E}">
      <dgm:prSet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3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8DE47A73-715C-43CF-8766-806A4EF64BA4}" type="parTrans" cxnId="{01BA0432-CDAB-43A2-8D30-DD428E80BA5E}">
      <dgm:prSet/>
      <dgm:spPr/>
      <dgm:t>
        <a:bodyPr/>
        <a:lstStyle/>
        <a:p>
          <a:endParaRPr lang="ru-RU"/>
        </a:p>
      </dgm:t>
    </dgm:pt>
    <dgm:pt modelId="{BA094ADE-4B41-4CC1-8817-1AABC9E456BB}" type="sibTrans" cxnId="{01BA0432-CDAB-43A2-8D30-DD428E80BA5E}">
      <dgm:prSet/>
      <dgm:spPr/>
      <dgm:t>
        <a:bodyPr/>
        <a:lstStyle/>
        <a:p>
          <a:endParaRPr lang="ru-RU"/>
        </a:p>
      </dgm:t>
    </dgm:pt>
    <dgm:pt modelId="{6A1BC502-D62D-43B5-A895-C067B6BAA613}">
      <dgm:prSet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3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3FD9BC70-EC10-4AFA-91BC-48275580A0C5}" type="parTrans" cxnId="{BDD7681A-CE52-4192-8159-4C3219F91C65}">
      <dgm:prSet/>
      <dgm:spPr/>
      <dgm:t>
        <a:bodyPr/>
        <a:lstStyle/>
        <a:p>
          <a:endParaRPr lang="ru-RU"/>
        </a:p>
      </dgm:t>
    </dgm:pt>
    <dgm:pt modelId="{694E1EA7-33AC-4BB3-8B58-7BEBB9B4ABCB}" type="sibTrans" cxnId="{BDD7681A-CE52-4192-8159-4C3219F91C65}">
      <dgm:prSet/>
      <dgm:spPr/>
      <dgm:t>
        <a:bodyPr/>
        <a:lstStyle/>
        <a:p>
          <a:endParaRPr lang="ru-RU"/>
        </a:p>
      </dgm:t>
    </dgm:pt>
    <dgm:pt modelId="{B2875787-FF78-4109-AD47-942AA2296400}">
      <dgm:prSet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3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DE7F3300-02F9-4F6E-AFBB-98A7DC98CB17}" type="parTrans" cxnId="{8F4E0745-469B-465A-9749-23069CDF981B}">
      <dgm:prSet/>
      <dgm:spPr/>
      <dgm:t>
        <a:bodyPr/>
        <a:lstStyle/>
        <a:p>
          <a:endParaRPr lang="ru-RU"/>
        </a:p>
      </dgm:t>
    </dgm:pt>
    <dgm:pt modelId="{D18040A3-558C-4AD5-9E1D-C1275507FD64}" type="sibTrans" cxnId="{8F4E0745-469B-465A-9749-23069CDF981B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390" custLinFactNeighborY="-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12346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01BA0432-CDAB-43A2-8D30-DD428E80BA5E}" srcId="{4AF500AA-31A0-4B5A-98ED-44E9D3174E93}" destId="{87DE0591-AFD3-4ABC-9638-5A8AF65CDD0E}" srcOrd="1" destOrd="0" parTransId="{8DE47A73-715C-43CF-8766-806A4EF64BA4}" sibTransId="{BA094ADE-4B41-4CC1-8817-1AABC9E456BB}"/>
    <dgm:cxn modelId="{CCEAE5D4-A8C8-424D-B4CA-0B5117564158}" type="presOf" srcId="{9AD28E8B-BADB-463F-8C6A-5D5CD46EB1D8}" destId="{D4E76959-A53F-4589-A7E4-773969F15E11}" srcOrd="0" destOrd="0" presId="urn:microsoft.com/office/officeart/2005/8/layout/vList6"/>
    <dgm:cxn modelId="{188437AE-557E-4078-AF0D-D1C2329C49EF}" srcId="{4AF500AA-31A0-4B5A-98ED-44E9D3174E93}" destId="{E80C6E75-1885-43F7-85DD-10027DC30B9E}" srcOrd="3" destOrd="0" parTransId="{9FE4574D-7B98-4816-A426-AD84F217B90F}" sibTransId="{E71DBF02-CD12-4771-89C0-1846103B8770}"/>
    <dgm:cxn modelId="{F6A606FF-193D-4435-8195-84B81FD60128}" type="presOf" srcId="{5C971D7F-FA87-4715-A791-C254B2F0E4AA}" destId="{5D595D19-6ED3-4E7A-91BC-2DD957389470}" srcOrd="0" destOrd="0" presId="urn:microsoft.com/office/officeart/2005/8/layout/vList6"/>
    <dgm:cxn modelId="{BB72D30F-4688-43B7-BE6B-7D005A78C68A}" type="presOf" srcId="{4AF500AA-31A0-4B5A-98ED-44E9D3174E93}" destId="{6482EBE2-DDDD-4553-A3D9-9C897934D055}" srcOrd="0" destOrd="0" presId="urn:microsoft.com/office/officeart/2005/8/layout/vList6"/>
    <dgm:cxn modelId="{0489E98E-48B7-4719-93E8-DBDB483A997C}" type="presOf" srcId="{B1B2CC82-3BCB-4F4D-BBAA-21EDF232F8B0}" destId="{D4E76959-A53F-4589-A7E4-773969F15E11}" srcOrd="0" destOrd="6" presId="urn:microsoft.com/office/officeart/2005/8/layout/vList6"/>
    <dgm:cxn modelId="{063C825D-0266-42CA-A9FD-642B1DED10E1}" type="presOf" srcId="{E80C6E75-1885-43F7-85DD-10027DC30B9E}" destId="{D4E76959-A53F-4589-A7E4-773969F15E11}" srcOrd="0" destOrd="3" presId="urn:microsoft.com/office/officeart/2005/8/layout/vList6"/>
    <dgm:cxn modelId="{6ECD4F72-A096-4414-BF21-E3B95058FD75}" type="presOf" srcId="{B2875787-FF78-4109-AD47-942AA2296400}" destId="{D4E76959-A53F-4589-A7E4-773969F15E11}" srcOrd="0" destOrd="4" presId="urn:microsoft.com/office/officeart/2005/8/layout/vList6"/>
    <dgm:cxn modelId="{BDD7681A-CE52-4192-8159-4C3219F91C65}" srcId="{4AF500AA-31A0-4B5A-98ED-44E9D3174E93}" destId="{6A1BC502-D62D-43B5-A895-C067B6BAA613}" srcOrd="2" destOrd="0" parTransId="{3FD9BC70-EC10-4AFA-91BC-48275580A0C5}" sibTransId="{694E1EA7-33AC-4BB3-8B58-7BEBB9B4ABCB}"/>
    <dgm:cxn modelId="{8CCB8886-DDC8-475C-804F-E216C6B37E1F}" type="presOf" srcId="{6A1BC502-D62D-43B5-A895-C067B6BAA613}" destId="{D4E76959-A53F-4589-A7E4-773969F15E11}" srcOrd="0" destOrd="2" presId="urn:microsoft.com/office/officeart/2005/8/layout/vList6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D22E202C-10A6-4FEB-8FD7-87897DFD5169}" type="presOf" srcId="{1FFDEB95-E76E-4004-AF0F-C756F1A5C232}" destId="{D4E76959-A53F-4589-A7E4-773969F15E11}" srcOrd="0" destOrd="5" presId="urn:microsoft.com/office/officeart/2005/8/layout/vList6"/>
    <dgm:cxn modelId="{7F2DD12C-88BE-4786-AA39-6D240DFCFF52}" srcId="{4AF500AA-31A0-4B5A-98ED-44E9D3174E93}" destId="{B1B2CC82-3BCB-4F4D-BBAA-21EDF232F8B0}" srcOrd="6" destOrd="0" parTransId="{122EBB33-12E7-41A4-B72C-C3A5F57843A1}" sibTransId="{94236B9C-A05B-4AFC-837B-38D5E89E7C2A}"/>
    <dgm:cxn modelId="{078A7CDC-17A9-4B71-920D-703A4AC04364}" srcId="{4AF500AA-31A0-4B5A-98ED-44E9D3174E93}" destId="{1FFDEB95-E76E-4004-AF0F-C756F1A5C232}" srcOrd="5" destOrd="0" parTransId="{18B8819E-3FB0-4424-B3D2-955A98138F9A}" sibTransId="{F0D9CAB8-DE4D-4526-A4A1-9838DAAE0ED3}"/>
    <dgm:cxn modelId="{8F4E0745-469B-465A-9749-23069CDF981B}" srcId="{4AF500AA-31A0-4B5A-98ED-44E9D3174E93}" destId="{B2875787-FF78-4109-AD47-942AA2296400}" srcOrd="4" destOrd="0" parTransId="{DE7F3300-02F9-4F6E-AFBB-98A7DC98CB17}" sibTransId="{D18040A3-558C-4AD5-9E1D-C1275507FD64}"/>
    <dgm:cxn modelId="{DC128E22-233F-4BB6-85ED-8288B0FAECBA}" type="presOf" srcId="{87DE0591-AFD3-4ABC-9638-5A8AF65CDD0E}" destId="{D4E76959-A53F-4589-A7E4-773969F15E11}" srcOrd="0" destOrd="1" presId="urn:microsoft.com/office/officeart/2005/8/layout/vList6"/>
    <dgm:cxn modelId="{78C972FE-831F-4B70-A901-DAB5F8687733}" type="presParOf" srcId="{5D595D19-6ED3-4E7A-91BC-2DD957389470}" destId="{B0209F30-5D88-4B8B-B4B6-264867A50C20}" srcOrd="0" destOrd="0" presId="urn:microsoft.com/office/officeart/2005/8/layout/vList6"/>
    <dgm:cxn modelId="{474787A1-C757-47AA-8E30-B0D9532D4F1F}" type="presParOf" srcId="{B0209F30-5D88-4B8B-B4B6-264867A50C20}" destId="{6482EBE2-DDDD-4553-A3D9-9C897934D055}" srcOrd="0" destOrd="0" presId="urn:microsoft.com/office/officeart/2005/8/layout/vList6"/>
    <dgm:cxn modelId="{0E0064F9-0054-431F-9CEB-27E3C6E76872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план 2015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indent="0" algn="just">
            <a:lnSpc>
              <a:spcPct val="90000"/>
            </a:lnSpc>
            <a:spcAft>
              <a:spcPct val="15000"/>
            </a:spcAft>
          </a:pPr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15B5B46E-0240-4C12-96F3-A5C9F80BFD05}">
      <dgm:prSet custT="1"/>
      <dgm:spPr/>
      <dgm:t>
        <a:bodyPr/>
        <a:lstStyle/>
        <a:p>
          <a:pPr indent="450000" algn="just">
            <a:lnSpc>
              <a:spcPct val="10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Разработка положения о порядке отнесения жилых помещений к специализированному жилищному фонду и порядке его  предоставления  работникам научных организаций (изменения законодательства 07.11.2014);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EC4124F6-273E-44F1-8705-55ECB34A9DF1}" type="parTrans" cxnId="{005C2393-B1EB-4243-8613-21B0D830047D}">
      <dgm:prSet/>
      <dgm:spPr/>
      <dgm:t>
        <a:bodyPr/>
        <a:lstStyle/>
        <a:p>
          <a:endParaRPr lang="ru-RU"/>
        </a:p>
      </dgm:t>
    </dgm:pt>
    <dgm:pt modelId="{4BA29273-C5D3-4EA7-8F6B-8BC00CB1B896}" type="sibTrans" cxnId="{005C2393-B1EB-4243-8613-21B0D830047D}">
      <dgm:prSet/>
      <dgm:spPr/>
      <dgm:t>
        <a:bodyPr/>
        <a:lstStyle/>
        <a:p>
          <a:endParaRPr lang="ru-RU"/>
        </a:p>
      </dgm:t>
    </dgm:pt>
    <dgm:pt modelId="{28AA04DA-3D02-438A-86E5-A423858633C4}">
      <dgm:prSet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AEBFD136-152B-4235-8BFA-6C7D29BB246E}" type="parTrans" cxnId="{D7F3FC6C-95EF-4A01-A349-3CFC44DCB214}">
      <dgm:prSet/>
      <dgm:spPr/>
      <dgm:t>
        <a:bodyPr/>
        <a:lstStyle/>
        <a:p>
          <a:endParaRPr lang="ru-RU"/>
        </a:p>
      </dgm:t>
    </dgm:pt>
    <dgm:pt modelId="{89B70940-BC8D-418D-9041-5FABBF6BA301}" type="sibTrans" cxnId="{D7F3FC6C-95EF-4A01-A349-3CFC44DCB214}">
      <dgm:prSet/>
      <dgm:spPr/>
      <dgm:t>
        <a:bodyPr/>
        <a:lstStyle/>
        <a:p>
          <a:endParaRPr lang="ru-RU"/>
        </a:p>
      </dgm:t>
    </dgm:pt>
    <dgm:pt modelId="{50E0D60C-DF73-484C-A202-8C0B58FEBD07}">
      <dgm:prSet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Контрольно-ревизионная деятельность в отношении существующих объектов жилищного фонда с целью выявления и освобождения неправомерно занятых;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0928BA7B-9518-4512-8DD2-37F5AC581788}" type="parTrans" cxnId="{093194A7-F12E-41D7-81D3-B4704E462444}">
      <dgm:prSet/>
      <dgm:spPr/>
      <dgm:t>
        <a:bodyPr/>
        <a:lstStyle/>
        <a:p>
          <a:endParaRPr lang="ru-RU"/>
        </a:p>
      </dgm:t>
    </dgm:pt>
    <dgm:pt modelId="{2EE5607C-A183-472C-AD17-35B9CE38E04F}" type="sibTrans" cxnId="{093194A7-F12E-41D7-81D3-B4704E462444}">
      <dgm:prSet/>
      <dgm:spPr/>
      <dgm:t>
        <a:bodyPr/>
        <a:lstStyle/>
        <a:p>
          <a:endParaRPr lang="ru-RU"/>
        </a:p>
      </dgm:t>
    </dgm:pt>
    <dgm:pt modelId="{424576FE-0480-412A-8C2E-EE9C84A23AA4}">
      <dgm:prSet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C42BF98C-7867-4AC5-82E6-AA9E114CC6F6}" type="parTrans" cxnId="{4667AC27-9197-40CB-B22C-F68C199D623D}">
      <dgm:prSet/>
      <dgm:spPr/>
      <dgm:t>
        <a:bodyPr/>
        <a:lstStyle/>
        <a:p>
          <a:endParaRPr lang="ru-RU"/>
        </a:p>
      </dgm:t>
    </dgm:pt>
    <dgm:pt modelId="{A312BD59-C516-4C56-9DD0-1A306976F59C}" type="sibTrans" cxnId="{4667AC27-9197-40CB-B22C-F68C199D623D}">
      <dgm:prSet/>
      <dgm:spPr/>
      <dgm:t>
        <a:bodyPr/>
        <a:lstStyle/>
        <a:p>
          <a:endParaRPr lang="ru-RU"/>
        </a:p>
      </dgm:t>
    </dgm:pt>
    <dgm:pt modelId="{B7C3525F-1037-416B-A147-6B0FFB9B0D2A}">
      <dgm:prSet custT="1"/>
      <dgm:spPr/>
      <dgm:t>
        <a:bodyPr/>
        <a:lstStyle/>
        <a:p>
          <a:pPr indent="450000" algn="just">
            <a:lnSpc>
              <a:spcPct val="90000"/>
            </a:lnSpc>
            <a:spcAft>
              <a:spcPts val="600"/>
            </a:spcAft>
          </a:pPr>
          <a:r>
            <a:rPr lang="ru-RU" sz="1800" baseline="0" dirty="0" smtClean="0">
              <a:latin typeface="Times New Roman" panose="02020603050405020304" pitchFamily="18" charset="0"/>
            </a:rPr>
            <a:t>Создание пула свободного специализированного жилищного фонда в разных регионах с целью реализации концепции развития кадровой политики и привлечения молодых ученых.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8B8BF0D5-5D0B-4B83-AC6F-47B173632121}" type="parTrans" cxnId="{FACC52FF-AF1B-4038-A319-C69CED267789}">
      <dgm:prSet/>
      <dgm:spPr/>
      <dgm:t>
        <a:bodyPr/>
        <a:lstStyle/>
        <a:p>
          <a:endParaRPr lang="ru-RU"/>
        </a:p>
      </dgm:t>
    </dgm:pt>
    <dgm:pt modelId="{EA098978-259F-4EC6-9EEB-08792F8D2184}" type="sibTrans" cxnId="{FACC52FF-AF1B-4038-A319-C69CED267789}">
      <dgm:prSet/>
      <dgm:spPr/>
      <dgm:t>
        <a:bodyPr/>
        <a:lstStyle/>
        <a:p>
          <a:endParaRPr lang="ru-RU"/>
        </a:p>
      </dgm:t>
    </dgm:pt>
    <dgm:pt modelId="{F2A921F5-6E89-4087-8AF1-9BBD086BD0C7}">
      <dgm:prSet custT="1"/>
      <dgm:spPr/>
      <dgm:t>
        <a:bodyPr/>
        <a:lstStyle/>
        <a:p>
          <a:pPr indent="0" algn="just">
            <a:lnSpc>
              <a:spcPct val="90000"/>
            </a:lnSpc>
            <a:spcAft>
              <a:spcPct val="15000"/>
            </a:spcAft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D101B507-2C34-46E3-823C-D90BF74BBDD4}" type="parTrans" cxnId="{B06A8C69-03DE-471B-8B72-586EE0978281}">
      <dgm:prSet/>
      <dgm:spPr/>
      <dgm:t>
        <a:bodyPr/>
        <a:lstStyle/>
        <a:p>
          <a:endParaRPr lang="ru-RU"/>
        </a:p>
      </dgm:t>
    </dgm:pt>
    <dgm:pt modelId="{FE8B3D7A-1BE4-4CAC-9624-EE80E4F0100A}" type="sibTrans" cxnId="{B06A8C69-03DE-471B-8B72-586EE0978281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390" custLinFactNeighborY="1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32207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B06A8C69-03DE-471B-8B72-586EE0978281}" srcId="{4AF500AA-31A0-4B5A-98ED-44E9D3174E93}" destId="{F2A921F5-6E89-4087-8AF1-9BBD086BD0C7}" srcOrd="1" destOrd="0" parTransId="{D101B507-2C34-46E3-823C-D90BF74BBDD4}" sibTransId="{FE8B3D7A-1BE4-4CAC-9624-EE80E4F0100A}"/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3486FD86-AD37-4C18-AB55-5C4AE3A1C3E1}" type="presOf" srcId="{50E0D60C-DF73-484C-A202-8C0B58FEBD07}" destId="{D4E76959-A53F-4589-A7E4-773969F15E11}" srcOrd="0" destOrd="4" presId="urn:microsoft.com/office/officeart/2005/8/layout/vList6"/>
    <dgm:cxn modelId="{5A26EB8F-F414-4B7A-A28A-323B502C5EDA}" type="presOf" srcId="{5C971D7F-FA87-4715-A791-C254B2F0E4AA}" destId="{5D595D19-6ED3-4E7A-91BC-2DD957389470}" srcOrd="0" destOrd="0" presId="urn:microsoft.com/office/officeart/2005/8/layout/vList6"/>
    <dgm:cxn modelId="{36C078D9-2CD1-4889-8F26-01D33CD19764}" type="presOf" srcId="{28AA04DA-3D02-438A-86E5-A423858633C4}" destId="{D4E76959-A53F-4589-A7E4-773969F15E11}" srcOrd="0" destOrd="3" presId="urn:microsoft.com/office/officeart/2005/8/layout/vList6"/>
    <dgm:cxn modelId="{939EF692-CBD8-4587-91F4-455030D5004C}" type="presOf" srcId="{F2A921F5-6E89-4087-8AF1-9BBD086BD0C7}" destId="{D4E76959-A53F-4589-A7E4-773969F15E11}" srcOrd="0" destOrd="1" presId="urn:microsoft.com/office/officeart/2005/8/layout/vList6"/>
    <dgm:cxn modelId="{005C2393-B1EB-4243-8613-21B0D830047D}" srcId="{4AF500AA-31A0-4B5A-98ED-44E9D3174E93}" destId="{15B5B46E-0240-4C12-96F3-A5C9F80BFD05}" srcOrd="2" destOrd="0" parTransId="{EC4124F6-273E-44F1-8705-55ECB34A9DF1}" sibTransId="{4BA29273-C5D3-4EA7-8F6B-8BC00CB1B896}"/>
    <dgm:cxn modelId="{D7F3FC6C-95EF-4A01-A349-3CFC44DCB214}" srcId="{4AF500AA-31A0-4B5A-98ED-44E9D3174E93}" destId="{28AA04DA-3D02-438A-86E5-A423858633C4}" srcOrd="3" destOrd="0" parTransId="{AEBFD136-152B-4235-8BFA-6C7D29BB246E}" sibTransId="{89B70940-BC8D-418D-9041-5FABBF6BA301}"/>
    <dgm:cxn modelId="{AE9F0AEC-C309-414C-843C-1660E33C7165}" type="presOf" srcId="{424576FE-0480-412A-8C2E-EE9C84A23AA4}" destId="{D4E76959-A53F-4589-A7E4-773969F15E11}" srcOrd="0" destOrd="5" presId="urn:microsoft.com/office/officeart/2005/8/layout/vList6"/>
    <dgm:cxn modelId="{4667AC27-9197-40CB-B22C-F68C199D623D}" srcId="{4AF500AA-31A0-4B5A-98ED-44E9D3174E93}" destId="{424576FE-0480-412A-8C2E-EE9C84A23AA4}" srcOrd="5" destOrd="0" parTransId="{C42BF98C-7867-4AC5-82E6-AA9E114CC6F6}" sibTransId="{A312BD59-C516-4C56-9DD0-1A306976F59C}"/>
    <dgm:cxn modelId="{BE943AF9-5B1A-41A1-9202-ECF1EF2B142B}" type="presOf" srcId="{B7C3525F-1037-416B-A147-6B0FFB9B0D2A}" destId="{D4E76959-A53F-4589-A7E4-773969F15E11}" srcOrd="0" destOrd="6" presId="urn:microsoft.com/office/officeart/2005/8/layout/vList6"/>
    <dgm:cxn modelId="{FACC52FF-AF1B-4038-A319-C69CED267789}" srcId="{4AF500AA-31A0-4B5A-98ED-44E9D3174E93}" destId="{B7C3525F-1037-416B-A147-6B0FFB9B0D2A}" srcOrd="6" destOrd="0" parTransId="{8B8BF0D5-5D0B-4B83-AC6F-47B173632121}" sibTransId="{EA098978-259F-4EC6-9EEB-08792F8D2184}"/>
    <dgm:cxn modelId="{BA415938-3A69-43E9-A97C-DAE955406F6F}" type="presOf" srcId="{9AD28E8B-BADB-463F-8C6A-5D5CD46EB1D8}" destId="{D4E76959-A53F-4589-A7E4-773969F15E11}" srcOrd="0" destOrd="0" presId="urn:microsoft.com/office/officeart/2005/8/layout/vList6"/>
    <dgm:cxn modelId="{3AE881D3-DAD7-45E6-99D2-D23D0077F797}" type="presOf" srcId="{4AF500AA-31A0-4B5A-98ED-44E9D3174E93}" destId="{6482EBE2-DDDD-4553-A3D9-9C897934D055}" srcOrd="0" destOrd="0" presId="urn:microsoft.com/office/officeart/2005/8/layout/vList6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BD6E707C-1941-441B-AC4A-CF4578C7B0AC}" type="presOf" srcId="{15B5B46E-0240-4C12-96F3-A5C9F80BFD05}" destId="{D4E76959-A53F-4589-A7E4-773969F15E11}" srcOrd="0" destOrd="2" presId="urn:microsoft.com/office/officeart/2005/8/layout/vList6"/>
    <dgm:cxn modelId="{093194A7-F12E-41D7-81D3-B4704E462444}" srcId="{4AF500AA-31A0-4B5A-98ED-44E9D3174E93}" destId="{50E0D60C-DF73-484C-A202-8C0B58FEBD07}" srcOrd="4" destOrd="0" parTransId="{0928BA7B-9518-4512-8DD2-37F5AC581788}" sibTransId="{2EE5607C-A183-472C-AD17-35B9CE38E04F}"/>
    <dgm:cxn modelId="{2B853499-BD05-4B64-87C0-582576F6E4B3}" type="presParOf" srcId="{5D595D19-6ED3-4E7A-91BC-2DD957389470}" destId="{B0209F30-5D88-4B8B-B4B6-264867A50C20}" srcOrd="0" destOrd="0" presId="urn:microsoft.com/office/officeart/2005/8/layout/vList6"/>
    <dgm:cxn modelId="{12935F1C-87D5-4A7E-A12D-96F2DD172C41}" type="presParOf" srcId="{B0209F30-5D88-4B8B-B4B6-264867A50C20}" destId="{6482EBE2-DDDD-4553-A3D9-9C897934D055}" srcOrd="0" destOrd="0" presId="urn:microsoft.com/office/officeart/2005/8/layout/vList6"/>
    <dgm:cxn modelId="{28D85B35-AFC9-4FA4-9972-3C2DE31C4B16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отчет 2014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indent="0" algn="just"/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B1B2CC82-3BCB-4F4D-BBAA-21EDF232F8B0}">
      <dgm:prSet phldrT="[Текст]" custT="1"/>
      <dgm:spPr/>
      <dgm:t>
        <a:bodyPr/>
        <a:lstStyle/>
        <a:p>
          <a:pPr indent="0" algn="just"/>
          <a:endParaRPr lang="ru-RU" sz="1700" baseline="0" dirty="0">
            <a:latin typeface="Times New Roman" panose="02020603050405020304" pitchFamily="18" charset="0"/>
          </a:endParaRPr>
        </a:p>
      </dgm:t>
    </dgm:pt>
    <dgm:pt modelId="{122EBB33-12E7-41A4-B72C-C3A5F57843A1}" type="parTrans" cxnId="{7F2DD12C-88BE-4786-AA39-6D240DFCFF52}">
      <dgm:prSet/>
      <dgm:spPr/>
      <dgm:t>
        <a:bodyPr/>
        <a:lstStyle/>
        <a:p>
          <a:endParaRPr lang="ru-RU"/>
        </a:p>
      </dgm:t>
    </dgm:pt>
    <dgm:pt modelId="{94236B9C-A05B-4AFC-837B-38D5E89E7C2A}" type="sibTrans" cxnId="{7F2DD12C-88BE-4786-AA39-6D240DFCFF52}">
      <dgm:prSet/>
      <dgm:spPr/>
      <dgm:t>
        <a:bodyPr/>
        <a:lstStyle/>
        <a:p>
          <a:endParaRPr lang="ru-RU"/>
        </a:p>
      </dgm:t>
    </dgm:pt>
    <dgm:pt modelId="{BDEFE24A-A0A6-4B0E-9C33-23A621F4E020}">
      <dgm:prSet custT="1"/>
      <dgm:spPr/>
      <dgm:t>
        <a:bodyPr/>
        <a:lstStyle/>
        <a:p>
          <a:pPr indent="450000" algn="just"/>
          <a:r>
            <a:rPr lang="ru-RU" sz="1800" baseline="0" dirty="0" smtClean="0">
              <a:latin typeface="Times New Roman" panose="02020603050405020304" pitchFamily="18" charset="0"/>
            </a:rPr>
            <a:t>Создана рабочая группа по взаимодействию Федерального агентства научных организаций и Федерального фонда содействия развитию жилищного строительства по вопросам вовлечения в оборот земельных участков в целях реализации Федерального закона от 24 июля 2008 г. № 161-ФЗ «О содействии развитию жилищного строительства» (приказы ФАНО России от 18.04.2014 № 51 и от 13.05.2014 № 64) в состав которой входят представители ФАНО России, Фонда «РЖС», а также представители Российской академии наук, Советов молодых ученых и Профсоюзов Российской академии наук. В настоящее время проведено 7 заседаний рабочей группы;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C1959D28-A5E6-453F-A56D-E9D5B3F666CB}" type="parTrans" cxnId="{25D55626-5070-439A-83F1-2112F12FCD8A}">
      <dgm:prSet/>
      <dgm:spPr/>
      <dgm:t>
        <a:bodyPr/>
        <a:lstStyle/>
        <a:p>
          <a:endParaRPr lang="ru-RU"/>
        </a:p>
      </dgm:t>
    </dgm:pt>
    <dgm:pt modelId="{0832FE40-D84F-4464-90DF-540995219407}" type="sibTrans" cxnId="{25D55626-5070-439A-83F1-2112F12FCD8A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6481" custLinFactNeighborY="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12346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E53F192A-D91F-4BC5-9E82-1B3F1B5F061D}" type="presOf" srcId="{B1B2CC82-3BCB-4F4D-BBAA-21EDF232F8B0}" destId="{D4E76959-A53F-4589-A7E4-773969F15E11}" srcOrd="0" destOrd="2" presId="urn:microsoft.com/office/officeart/2005/8/layout/vList6"/>
    <dgm:cxn modelId="{4E3A1391-DDD1-4301-AB43-2BE4D739FD44}" type="presOf" srcId="{4AF500AA-31A0-4B5A-98ED-44E9D3174E93}" destId="{6482EBE2-DDDD-4553-A3D9-9C897934D055}" srcOrd="0" destOrd="0" presId="urn:microsoft.com/office/officeart/2005/8/layout/vList6"/>
    <dgm:cxn modelId="{EF56A518-C8E3-4D03-BE95-8C3EE397F08B}" type="presOf" srcId="{BDEFE24A-A0A6-4B0E-9C33-23A621F4E020}" destId="{D4E76959-A53F-4589-A7E4-773969F15E11}" srcOrd="0" destOrd="1" presId="urn:microsoft.com/office/officeart/2005/8/layout/vList6"/>
    <dgm:cxn modelId="{D6D07F4C-AFAA-498D-B27F-3D4611433DA3}" type="presOf" srcId="{5C971D7F-FA87-4715-A791-C254B2F0E4AA}" destId="{5D595D19-6ED3-4E7A-91BC-2DD957389470}" srcOrd="0" destOrd="0" presId="urn:microsoft.com/office/officeart/2005/8/layout/vList6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FDF70092-49B9-46C8-A288-AACB1EBE2A1E}" type="presOf" srcId="{9AD28E8B-BADB-463F-8C6A-5D5CD46EB1D8}" destId="{D4E76959-A53F-4589-A7E4-773969F15E11}" srcOrd="0" destOrd="0" presId="urn:microsoft.com/office/officeart/2005/8/layout/vList6"/>
    <dgm:cxn modelId="{25D55626-5070-439A-83F1-2112F12FCD8A}" srcId="{4AF500AA-31A0-4B5A-98ED-44E9D3174E93}" destId="{BDEFE24A-A0A6-4B0E-9C33-23A621F4E020}" srcOrd="1" destOrd="0" parTransId="{C1959D28-A5E6-453F-A56D-E9D5B3F666CB}" sibTransId="{0832FE40-D84F-4464-90DF-540995219407}"/>
    <dgm:cxn modelId="{7F2DD12C-88BE-4786-AA39-6D240DFCFF52}" srcId="{4AF500AA-31A0-4B5A-98ED-44E9D3174E93}" destId="{B1B2CC82-3BCB-4F4D-BBAA-21EDF232F8B0}" srcOrd="2" destOrd="0" parTransId="{122EBB33-12E7-41A4-B72C-C3A5F57843A1}" sibTransId="{94236B9C-A05B-4AFC-837B-38D5E89E7C2A}"/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096BC712-14AA-4A4E-975B-1AB62943745B}" type="presParOf" srcId="{5D595D19-6ED3-4E7A-91BC-2DD957389470}" destId="{B0209F30-5D88-4B8B-B4B6-264867A50C20}" srcOrd="0" destOrd="0" presId="urn:microsoft.com/office/officeart/2005/8/layout/vList6"/>
    <dgm:cxn modelId="{1B65E822-5022-49C2-93AA-2174DC2D20E2}" type="presParOf" srcId="{B0209F30-5D88-4B8B-B4B6-264867A50C20}" destId="{6482EBE2-DDDD-4553-A3D9-9C897934D055}" srcOrd="0" destOrd="0" presId="urn:microsoft.com/office/officeart/2005/8/layout/vList6"/>
    <dgm:cxn modelId="{725A2B46-2C65-4F10-9ECA-FE868CDCB573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отчет 2014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marL="171450" indent="0" algn="just">
            <a:lnSpc>
              <a:spcPct val="90000"/>
            </a:lnSpc>
          </a:pPr>
          <a:r>
            <a:rPr lang="ru-RU" sz="1800" baseline="0" dirty="0" smtClean="0">
              <a:latin typeface="Times New Roman" panose="02020603050405020304" pitchFamily="18" charset="0"/>
            </a:rPr>
            <a:t>Приняты решения по вовлечению в хозяйственный оборот 15 земельных участков с целью их дальнейшей передачи жилищно-строительным кооперативам из числа работников подведомственных ФАНО России научных организаций;</a:t>
          </a:r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B1B2CC82-3BCB-4F4D-BBAA-21EDF232F8B0}">
      <dgm:prSet phldrT="[Текст]" custT="1"/>
      <dgm:spPr/>
      <dgm:t>
        <a:bodyPr/>
        <a:lstStyle/>
        <a:p>
          <a:pPr marL="171450" indent="0" algn="just">
            <a:lnSpc>
              <a:spcPct val="90000"/>
            </a:lnSpc>
          </a:pPr>
          <a:endParaRPr lang="ru-RU" sz="1700" baseline="0" dirty="0">
            <a:latin typeface="Times New Roman" panose="02020603050405020304" pitchFamily="18" charset="0"/>
          </a:endParaRPr>
        </a:p>
      </dgm:t>
    </dgm:pt>
    <dgm:pt modelId="{122EBB33-12E7-41A4-B72C-C3A5F57843A1}" type="parTrans" cxnId="{7F2DD12C-88BE-4786-AA39-6D240DFCFF52}">
      <dgm:prSet/>
      <dgm:spPr/>
      <dgm:t>
        <a:bodyPr/>
        <a:lstStyle/>
        <a:p>
          <a:endParaRPr lang="ru-RU"/>
        </a:p>
      </dgm:t>
    </dgm:pt>
    <dgm:pt modelId="{94236B9C-A05B-4AFC-837B-38D5E89E7C2A}" type="sibTrans" cxnId="{7F2DD12C-88BE-4786-AA39-6D240DFCFF52}">
      <dgm:prSet/>
      <dgm:spPr/>
      <dgm:t>
        <a:bodyPr/>
        <a:lstStyle/>
        <a:p>
          <a:endParaRPr lang="ru-RU"/>
        </a:p>
      </dgm:t>
    </dgm:pt>
    <dgm:pt modelId="{4C3F91BA-DD09-4AD6-85B3-2AA832C2866F}">
      <dgm:prSet custT="1"/>
      <dgm:spPr/>
      <dgm:t>
        <a:bodyPr/>
        <a:lstStyle/>
        <a:p>
          <a:pPr marL="171450" indent="0" algn="just">
            <a:lnSpc>
              <a:spcPct val="90000"/>
            </a:lnSpc>
          </a:pPr>
          <a:endParaRPr lang="ru-RU" sz="1800" baseline="0" dirty="0">
            <a:latin typeface="Times New Roman" panose="02020603050405020304" pitchFamily="18" charset="0"/>
          </a:endParaRPr>
        </a:p>
      </dgm:t>
    </dgm:pt>
    <dgm:pt modelId="{39660930-A85A-475A-A047-962A8C119641}" type="parTrans" cxnId="{76B2F5CA-593C-4D70-9E3B-EA4EB35BC186}">
      <dgm:prSet/>
      <dgm:spPr/>
      <dgm:t>
        <a:bodyPr/>
        <a:lstStyle/>
        <a:p>
          <a:endParaRPr lang="ru-RU"/>
        </a:p>
      </dgm:t>
    </dgm:pt>
    <dgm:pt modelId="{CAC2CCAE-EBAB-45D2-A0F2-1794C410318C}" type="sibTrans" cxnId="{76B2F5CA-593C-4D70-9E3B-EA4EB35BC186}">
      <dgm:prSet/>
      <dgm:spPr/>
      <dgm:t>
        <a:bodyPr/>
        <a:lstStyle/>
        <a:p>
          <a:endParaRPr lang="ru-RU"/>
        </a:p>
      </dgm:t>
    </dgm:pt>
    <dgm:pt modelId="{A8B4013F-2379-417A-AEB6-3F1B98040812}">
      <dgm:prSet custT="1"/>
      <dgm:spPr/>
      <dgm:t>
        <a:bodyPr/>
        <a:lstStyle/>
        <a:p>
          <a:pPr marL="171450" indent="450000" algn="just">
            <a:lnSpc>
              <a:spcPct val="100000"/>
            </a:lnSpc>
          </a:pPr>
          <a:r>
            <a:rPr lang="ru-RU" sz="1800" baseline="0" dirty="0" smtClean="0">
              <a:latin typeface="Times New Roman" panose="02020603050405020304" pitchFamily="18" charset="0"/>
            </a:rPr>
            <a:t>До конца 2014 года ФАНО России будет подано 3 ходатайства в отношении земельных участков, находящихся в федеральной собственности, в целях их передачи жилищно-строительным кооперативам на основании уже принятых решений Правительственной комиссии по развитию жилищного строительства и оценке эффективности использования земельных участков, находящихся в собственности Российской Федерации;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72B00689-4670-45D8-84DE-B1F40CAE84B6}" type="parTrans" cxnId="{B0E9F65A-F180-4569-807B-7F26CE71746C}">
      <dgm:prSet/>
      <dgm:spPr/>
      <dgm:t>
        <a:bodyPr/>
        <a:lstStyle/>
        <a:p>
          <a:endParaRPr lang="ru-RU"/>
        </a:p>
      </dgm:t>
    </dgm:pt>
    <dgm:pt modelId="{72DEFEDE-034B-4673-AD3D-2943D474378F}" type="sibTrans" cxnId="{B0E9F65A-F180-4569-807B-7F26CE71746C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6481" custLinFactNeighborY="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12346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EEDCB5DB-122A-4995-AB50-B13101870703}" type="presOf" srcId="{A8B4013F-2379-417A-AEB6-3F1B98040812}" destId="{D4E76959-A53F-4589-A7E4-773969F15E11}" srcOrd="0" destOrd="1" presId="urn:microsoft.com/office/officeart/2005/8/layout/vList6"/>
    <dgm:cxn modelId="{0EDC9587-57E6-4D18-8617-1B171420C229}" type="presOf" srcId="{4AF500AA-31A0-4B5A-98ED-44E9D3174E93}" destId="{6482EBE2-DDDD-4553-A3D9-9C897934D055}" srcOrd="0" destOrd="0" presId="urn:microsoft.com/office/officeart/2005/8/layout/vList6"/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6E864386-8FBD-40AB-8147-40FB8CFE49C7}" type="presOf" srcId="{5C971D7F-FA87-4715-A791-C254B2F0E4AA}" destId="{5D595D19-6ED3-4E7A-91BC-2DD957389470}" srcOrd="0" destOrd="0" presId="urn:microsoft.com/office/officeart/2005/8/layout/vList6"/>
    <dgm:cxn modelId="{102A498B-9B42-4C7B-93E1-26D2C7E37A6C}" type="presOf" srcId="{4C3F91BA-DD09-4AD6-85B3-2AA832C2866F}" destId="{D4E76959-A53F-4589-A7E4-773969F15E11}" srcOrd="0" destOrd="2" presId="urn:microsoft.com/office/officeart/2005/8/layout/vList6"/>
    <dgm:cxn modelId="{4A9992FC-14D0-48F2-9511-EFCD42423C77}" type="presOf" srcId="{9AD28E8B-BADB-463F-8C6A-5D5CD46EB1D8}" destId="{D4E76959-A53F-4589-A7E4-773969F15E11}" srcOrd="0" destOrd="0" presId="urn:microsoft.com/office/officeart/2005/8/layout/vList6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76B2F5CA-593C-4D70-9E3B-EA4EB35BC186}" srcId="{4AF500AA-31A0-4B5A-98ED-44E9D3174E93}" destId="{4C3F91BA-DD09-4AD6-85B3-2AA832C2866F}" srcOrd="2" destOrd="0" parTransId="{39660930-A85A-475A-A047-962A8C119641}" sibTransId="{CAC2CCAE-EBAB-45D2-A0F2-1794C410318C}"/>
    <dgm:cxn modelId="{1297B43E-1C6A-497D-A21F-CAEBC9649505}" type="presOf" srcId="{B1B2CC82-3BCB-4F4D-BBAA-21EDF232F8B0}" destId="{D4E76959-A53F-4589-A7E4-773969F15E11}" srcOrd="0" destOrd="3" presId="urn:microsoft.com/office/officeart/2005/8/layout/vList6"/>
    <dgm:cxn modelId="{7F2DD12C-88BE-4786-AA39-6D240DFCFF52}" srcId="{4AF500AA-31A0-4B5A-98ED-44E9D3174E93}" destId="{B1B2CC82-3BCB-4F4D-BBAA-21EDF232F8B0}" srcOrd="3" destOrd="0" parTransId="{122EBB33-12E7-41A4-B72C-C3A5F57843A1}" sibTransId="{94236B9C-A05B-4AFC-837B-38D5E89E7C2A}"/>
    <dgm:cxn modelId="{B0E9F65A-F180-4569-807B-7F26CE71746C}" srcId="{4AF500AA-31A0-4B5A-98ED-44E9D3174E93}" destId="{A8B4013F-2379-417A-AEB6-3F1B98040812}" srcOrd="1" destOrd="0" parTransId="{72B00689-4670-45D8-84DE-B1F40CAE84B6}" sibTransId="{72DEFEDE-034B-4673-AD3D-2943D474378F}"/>
    <dgm:cxn modelId="{A7A58BD5-4113-4CD7-BBA8-4E2432975FE2}" type="presParOf" srcId="{5D595D19-6ED3-4E7A-91BC-2DD957389470}" destId="{B0209F30-5D88-4B8B-B4B6-264867A50C20}" srcOrd="0" destOrd="0" presId="urn:microsoft.com/office/officeart/2005/8/layout/vList6"/>
    <dgm:cxn modelId="{50F3A1BB-5675-4918-8376-913663F48DD3}" type="presParOf" srcId="{B0209F30-5D88-4B8B-B4B6-264867A50C20}" destId="{6482EBE2-DDDD-4553-A3D9-9C897934D055}" srcOrd="0" destOrd="0" presId="urn:microsoft.com/office/officeart/2005/8/layout/vList6"/>
    <dgm:cxn modelId="{4BDEE8D2-9F17-4F1A-80DF-8BBABC90E444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отчет 2014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indent="0" algn="just"/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B1B2CC82-3BCB-4F4D-BBAA-21EDF232F8B0}">
      <dgm:prSet phldrT="[Текст]" custT="1"/>
      <dgm:spPr/>
      <dgm:t>
        <a:bodyPr/>
        <a:lstStyle/>
        <a:p>
          <a:pPr indent="0" algn="just"/>
          <a:endParaRPr lang="ru-RU" sz="1700" baseline="0" dirty="0">
            <a:latin typeface="Times New Roman" panose="02020603050405020304" pitchFamily="18" charset="0"/>
          </a:endParaRPr>
        </a:p>
      </dgm:t>
    </dgm:pt>
    <dgm:pt modelId="{122EBB33-12E7-41A4-B72C-C3A5F57843A1}" type="parTrans" cxnId="{7F2DD12C-88BE-4786-AA39-6D240DFCFF52}">
      <dgm:prSet/>
      <dgm:spPr/>
      <dgm:t>
        <a:bodyPr/>
        <a:lstStyle/>
        <a:p>
          <a:endParaRPr lang="ru-RU"/>
        </a:p>
      </dgm:t>
    </dgm:pt>
    <dgm:pt modelId="{94236B9C-A05B-4AFC-837B-38D5E89E7C2A}" type="sibTrans" cxnId="{7F2DD12C-88BE-4786-AA39-6D240DFCFF52}">
      <dgm:prSet/>
      <dgm:spPr/>
      <dgm:t>
        <a:bodyPr/>
        <a:lstStyle/>
        <a:p>
          <a:endParaRPr lang="ru-RU"/>
        </a:p>
      </dgm:t>
    </dgm:pt>
    <dgm:pt modelId="{4C3F91BA-DD09-4AD6-85B3-2AA832C2866F}">
      <dgm:prSet custT="1"/>
      <dgm:spPr/>
      <dgm:t>
        <a:bodyPr/>
        <a:lstStyle/>
        <a:p>
          <a:pPr indent="450000" algn="just"/>
          <a:r>
            <a:rPr lang="ru-RU" sz="1800" baseline="0" dirty="0" smtClean="0">
              <a:latin typeface="Times New Roman" panose="02020603050405020304" pitchFamily="18" charset="0"/>
            </a:rPr>
            <a:t>С 2011-2013 г. г. при участии Фонда «РЖС» созданы 27 жилищно-строительных кооперативов для работников организаций, ранее находящихся в ведении РАН и РАСХН. В настоящее время общее количество ученых, вступивших в члены ЖСК составляет 3,03 тыс. семей.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39660930-A85A-475A-A047-962A8C119641}" type="parTrans" cxnId="{76B2F5CA-593C-4D70-9E3B-EA4EB35BC186}">
      <dgm:prSet/>
      <dgm:spPr/>
      <dgm:t>
        <a:bodyPr/>
        <a:lstStyle/>
        <a:p>
          <a:endParaRPr lang="ru-RU"/>
        </a:p>
      </dgm:t>
    </dgm:pt>
    <dgm:pt modelId="{CAC2CCAE-EBAB-45D2-A0F2-1794C410318C}" type="sibTrans" cxnId="{76B2F5CA-593C-4D70-9E3B-EA4EB35BC186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6481" custLinFactNeighborY="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12346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FB827C5D-DCDF-469B-BA39-55DAAE914DFF}" type="presOf" srcId="{4AF500AA-31A0-4B5A-98ED-44E9D3174E93}" destId="{6482EBE2-DDDD-4553-A3D9-9C897934D055}" srcOrd="0" destOrd="0" presId="urn:microsoft.com/office/officeart/2005/8/layout/vList6"/>
    <dgm:cxn modelId="{DFF2EC42-6E48-4EB1-889F-DA35ECFFA64C}" type="presOf" srcId="{4C3F91BA-DD09-4AD6-85B3-2AA832C2866F}" destId="{D4E76959-A53F-4589-A7E4-773969F15E11}" srcOrd="0" destOrd="1" presId="urn:microsoft.com/office/officeart/2005/8/layout/vList6"/>
    <dgm:cxn modelId="{B49ECAF7-165E-483D-B62F-DAD18DA2EBD8}" type="presOf" srcId="{B1B2CC82-3BCB-4F4D-BBAA-21EDF232F8B0}" destId="{D4E76959-A53F-4589-A7E4-773969F15E11}" srcOrd="0" destOrd="2" presId="urn:microsoft.com/office/officeart/2005/8/layout/vList6"/>
    <dgm:cxn modelId="{DFBDDC44-264A-4B87-A6CD-B608024A3D22}" type="presOf" srcId="{9AD28E8B-BADB-463F-8C6A-5D5CD46EB1D8}" destId="{D4E76959-A53F-4589-A7E4-773969F15E11}" srcOrd="0" destOrd="0" presId="urn:microsoft.com/office/officeart/2005/8/layout/vList6"/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76B2F5CA-593C-4D70-9E3B-EA4EB35BC186}" srcId="{4AF500AA-31A0-4B5A-98ED-44E9D3174E93}" destId="{4C3F91BA-DD09-4AD6-85B3-2AA832C2866F}" srcOrd="1" destOrd="0" parTransId="{39660930-A85A-475A-A047-962A8C119641}" sibTransId="{CAC2CCAE-EBAB-45D2-A0F2-1794C410318C}"/>
    <dgm:cxn modelId="{A120360C-870C-42F4-ABE5-FACAB6EF903F}" type="presOf" srcId="{5C971D7F-FA87-4715-A791-C254B2F0E4AA}" destId="{5D595D19-6ED3-4E7A-91BC-2DD957389470}" srcOrd="0" destOrd="0" presId="urn:microsoft.com/office/officeart/2005/8/layout/vList6"/>
    <dgm:cxn modelId="{7F2DD12C-88BE-4786-AA39-6D240DFCFF52}" srcId="{4AF500AA-31A0-4B5A-98ED-44E9D3174E93}" destId="{B1B2CC82-3BCB-4F4D-BBAA-21EDF232F8B0}" srcOrd="2" destOrd="0" parTransId="{122EBB33-12E7-41A4-B72C-C3A5F57843A1}" sibTransId="{94236B9C-A05B-4AFC-837B-38D5E89E7C2A}"/>
    <dgm:cxn modelId="{7205100A-A730-4121-8A53-0B2E1E0EC6D7}" type="presParOf" srcId="{5D595D19-6ED3-4E7A-91BC-2DD957389470}" destId="{B0209F30-5D88-4B8B-B4B6-264867A50C20}" srcOrd="0" destOrd="0" presId="urn:microsoft.com/office/officeart/2005/8/layout/vList6"/>
    <dgm:cxn modelId="{3C71B752-3981-45DB-8564-E0586F97A30E}" type="presParOf" srcId="{B0209F30-5D88-4B8B-B4B6-264867A50C20}" destId="{6482EBE2-DDDD-4553-A3D9-9C897934D055}" srcOrd="0" destOrd="0" presId="urn:microsoft.com/office/officeart/2005/8/layout/vList6"/>
    <dgm:cxn modelId="{D79AA5EB-DAD4-424A-BE08-34B72C33950B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971D7F-FA87-4715-A791-C254B2F0E4AA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F500AA-31A0-4B5A-98ED-44E9D3174E93}">
      <dgm:prSet phldrT="[Текст]" custT="1"/>
      <dgm:spPr/>
      <dgm:t>
        <a:bodyPr/>
        <a:lstStyle/>
        <a:p>
          <a:r>
            <a:rPr lang="ru-RU" sz="2700" baseline="0" dirty="0" smtClean="0">
              <a:latin typeface="Times New Roman" panose="02020603050405020304" pitchFamily="18" charset="0"/>
            </a:rPr>
            <a:t>план 2015</a:t>
          </a:r>
        </a:p>
      </dgm:t>
    </dgm:pt>
    <dgm:pt modelId="{6D2CBEF3-1C99-4334-8DB5-F881532FA26F}" type="parTrans" cxnId="{FF13961E-9BA4-456C-8969-686F05FF298C}">
      <dgm:prSet/>
      <dgm:spPr/>
      <dgm:t>
        <a:bodyPr/>
        <a:lstStyle/>
        <a:p>
          <a:endParaRPr lang="ru-RU"/>
        </a:p>
      </dgm:t>
    </dgm:pt>
    <dgm:pt modelId="{7A79BAF2-E490-439B-BE75-37F442F53817}" type="sibTrans" cxnId="{FF13961E-9BA4-456C-8969-686F05FF298C}">
      <dgm:prSet/>
      <dgm:spPr/>
      <dgm:t>
        <a:bodyPr/>
        <a:lstStyle/>
        <a:p>
          <a:endParaRPr lang="ru-RU"/>
        </a:p>
      </dgm:t>
    </dgm:pt>
    <dgm:pt modelId="{9AD28E8B-BADB-463F-8C6A-5D5CD46EB1D8}">
      <dgm:prSet phldrT="[Текст]" custT="1"/>
      <dgm:spPr/>
      <dgm:t>
        <a:bodyPr/>
        <a:lstStyle/>
        <a:p>
          <a:pPr algn="just"/>
          <a:endParaRPr lang="ru-RU" sz="1700" baseline="0" dirty="0">
            <a:latin typeface="Times New Roman" panose="02020603050405020304" pitchFamily="18" charset="0"/>
          </a:endParaRPr>
        </a:p>
      </dgm:t>
    </dgm:pt>
    <dgm:pt modelId="{E086DA65-2124-4C9F-9953-9BD3884585CD}" type="parTrans" cxnId="{AB3EFDC3-705F-40BC-8B94-DB742BBBE156}">
      <dgm:prSet/>
      <dgm:spPr/>
      <dgm:t>
        <a:bodyPr/>
        <a:lstStyle/>
        <a:p>
          <a:endParaRPr lang="ru-RU"/>
        </a:p>
      </dgm:t>
    </dgm:pt>
    <dgm:pt modelId="{43E9CA49-00C5-4BAD-B537-0AF8B458BAF4}" type="sibTrans" cxnId="{AB3EFDC3-705F-40BC-8B94-DB742BBBE156}">
      <dgm:prSet/>
      <dgm:spPr/>
      <dgm:t>
        <a:bodyPr/>
        <a:lstStyle/>
        <a:p>
          <a:endParaRPr lang="ru-RU"/>
        </a:p>
      </dgm:t>
    </dgm:pt>
    <dgm:pt modelId="{34CD8CD8-79D2-4066-A218-D54701C8B9B1}">
      <dgm:prSet custT="1"/>
      <dgm:spPr/>
      <dgm:t>
        <a:bodyPr/>
        <a:lstStyle/>
        <a:p>
          <a:pPr algn="just"/>
          <a:r>
            <a:rPr lang="ru-RU" sz="1800" baseline="0" dirty="0" smtClean="0">
              <a:latin typeface="Times New Roman" panose="02020603050405020304" pitchFamily="18" charset="0"/>
            </a:rPr>
            <a:t>Продолжить работу по вовлечению неиспользуемых земельных участков для целей жилищного строительства на основании инициативы научных организаций;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19625103-C27C-4F68-AA22-C36D9D63E1A2}" type="parTrans" cxnId="{5DB3EBC5-DD16-4D0E-9DC5-898F4583F2E3}">
      <dgm:prSet/>
      <dgm:spPr/>
      <dgm:t>
        <a:bodyPr/>
        <a:lstStyle/>
        <a:p>
          <a:endParaRPr lang="ru-RU"/>
        </a:p>
      </dgm:t>
    </dgm:pt>
    <dgm:pt modelId="{4871771C-1FCB-4BD4-951B-3CAC15E0EBF9}" type="sibTrans" cxnId="{5DB3EBC5-DD16-4D0E-9DC5-898F4583F2E3}">
      <dgm:prSet/>
      <dgm:spPr/>
      <dgm:t>
        <a:bodyPr/>
        <a:lstStyle/>
        <a:p>
          <a:endParaRPr lang="ru-RU"/>
        </a:p>
      </dgm:t>
    </dgm:pt>
    <dgm:pt modelId="{ABC7C36F-DF12-4E61-AFEB-EA604AD8CACB}">
      <dgm:prSet custT="1"/>
      <dgm:spPr/>
      <dgm:t>
        <a:bodyPr/>
        <a:lstStyle/>
        <a:p>
          <a:pPr algn="just"/>
          <a:r>
            <a:rPr lang="ru-RU" sz="1800" baseline="0" dirty="0" smtClean="0">
              <a:latin typeface="Times New Roman" panose="02020603050405020304" pitchFamily="18" charset="0"/>
            </a:rPr>
            <a:t>Усилить контроль за выполнением  принятых решений с целью сокращения сроков реализации проектов по созданию ЖСК; 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7D42688D-E2E4-4526-BCDC-1A51D0CA4C2E}" type="parTrans" cxnId="{B02B1927-9A61-406E-AC76-BB4AB14CB116}">
      <dgm:prSet/>
      <dgm:spPr/>
      <dgm:t>
        <a:bodyPr/>
        <a:lstStyle/>
        <a:p>
          <a:endParaRPr lang="ru-RU"/>
        </a:p>
      </dgm:t>
    </dgm:pt>
    <dgm:pt modelId="{EA9E1BC7-4808-4D4B-B823-EF0E2EC905EE}" type="sibTrans" cxnId="{B02B1927-9A61-406E-AC76-BB4AB14CB116}">
      <dgm:prSet/>
      <dgm:spPr/>
      <dgm:t>
        <a:bodyPr/>
        <a:lstStyle/>
        <a:p>
          <a:endParaRPr lang="ru-RU"/>
        </a:p>
      </dgm:t>
    </dgm:pt>
    <dgm:pt modelId="{B0B9420F-5159-4BE8-9870-02C2158FC6E5}">
      <dgm:prSet custT="1"/>
      <dgm:spPr/>
      <dgm:t>
        <a:bodyPr/>
        <a:lstStyle/>
        <a:p>
          <a:pPr algn="just"/>
          <a:r>
            <a:rPr lang="ru-RU" sz="1800" baseline="0" dirty="0" smtClean="0">
              <a:latin typeface="Times New Roman" panose="02020603050405020304" pitchFamily="18" charset="0"/>
            </a:rPr>
            <a:t>Взаимодействие с фондом РЖС, органами государственной власти и местного самоуправления с целью финансовой поддержки проектов ЖСК для снижения стоимости квадратного метра строительства жилья;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51CD128D-33D0-4BF8-9C13-55AA9AA46BA5}" type="parTrans" cxnId="{50782B3E-DC27-4744-841F-E60AD71CD9EC}">
      <dgm:prSet/>
      <dgm:spPr/>
      <dgm:t>
        <a:bodyPr/>
        <a:lstStyle/>
        <a:p>
          <a:endParaRPr lang="ru-RU"/>
        </a:p>
      </dgm:t>
    </dgm:pt>
    <dgm:pt modelId="{EA1D3628-C079-4BED-9314-A9E8DF35A648}" type="sibTrans" cxnId="{50782B3E-DC27-4744-841F-E60AD71CD9EC}">
      <dgm:prSet/>
      <dgm:spPr/>
      <dgm:t>
        <a:bodyPr/>
        <a:lstStyle/>
        <a:p>
          <a:endParaRPr lang="ru-RU"/>
        </a:p>
      </dgm:t>
    </dgm:pt>
    <dgm:pt modelId="{D83ADD2E-B8C7-4A04-92E1-BE007CE05A6F}">
      <dgm:prSet custT="1"/>
      <dgm:spPr/>
      <dgm:t>
        <a:bodyPr/>
        <a:lstStyle/>
        <a:p>
          <a:pPr algn="just"/>
          <a:r>
            <a:rPr lang="ru-RU" sz="1800" baseline="0" dirty="0" smtClean="0">
              <a:latin typeface="Times New Roman" panose="02020603050405020304" pitchFamily="18" charset="0"/>
            </a:rPr>
            <a:t>Участие совместно с Агентством по ипотечному жилищному кредитованию и банками в создании ипотечного продукта доступного для научных работников, прежде всего молодых ученых.</a:t>
          </a:r>
          <a:endParaRPr lang="ru-RU" sz="1800" baseline="0" dirty="0">
            <a:latin typeface="Times New Roman" panose="02020603050405020304" pitchFamily="18" charset="0"/>
          </a:endParaRPr>
        </a:p>
      </dgm:t>
    </dgm:pt>
    <dgm:pt modelId="{6DCBCBDE-36C5-4BE1-AC2A-7C520274CB55}" type="parTrans" cxnId="{078C1E5D-527C-4D41-932F-A39F4C5C74B2}">
      <dgm:prSet/>
      <dgm:spPr/>
      <dgm:t>
        <a:bodyPr/>
        <a:lstStyle/>
        <a:p>
          <a:endParaRPr lang="ru-RU"/>
        </a:p>
      </dgm:t>
    </dgm:pt>
    <dgm:pt modelId="{6869A450-727E-4EAC-825E-C3FD9D1E1579}" type="sibTrans" cxnId="{078C1E5D-527C-4D41-932F-A39F4C5C74B2}">
      <dgm:prSet/>
      <dgm:spPr/>
      <dgm:t>
        <a:bodyPr/>
        <a:lstStyle/>
        <a:p>
          <a:endParaRPr lang="ru-RU"/>
        </a:p>
      </dgm:t>
    </dgm:pt>
    <dgm:pt modelId="{5D595D19-6ED3-4E7A-91BC-2DD957389470}" type="pres">
      <dgm:prSet presAssocID="{5C971D7F-FA87-4715-A791-C254B2F0E4A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0209F30-5D88-4B8B-B4B6-264867A50C20}" type="pres">
      <dgm:prSet presAssocID="{4AF500AA-31A0-4B5A-98ED-44E9D3174E93}" presName="linNode" presStyleCnt="0"/>
      <dgm:spPr/>
    </dgm:pt>
    <dgm:pt modelId="{6482EBE2-DDDD-4553-A3D9-9C897934D055}" type="pres">
      <dgm:prSet presAssocID="{4AF500AA-31A0-4B5A-98ED-44E9D3174E93}" presName="parentShp" presStyleLbl="node1" presStyleIdx="0" presStyleCnt="1" custScaleX="80556" custScaleY="123161" custLinFactNeighborX="-6481" custLinFactNeighborY="6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E76959-A53F-4589-A7E4-773969F15E11}" type="pres">
      <dgm:prSet presAssocID="{4AF500AA-31A0-4B5A-98ED-44E9D3174E93}" presName="childShp" presStyleLbl="bgAccFollowNode1" presStyleIdx="0" presStyleCnt="1" custScaleX="112346" custScaleY="123649">
        <dgm:presLayoutVars>
          <dgm:bulletEnabled val="1"/>
        </dgm:presLayoutVars>
      </dgm:prSet>
      <dgm:spPr>
        <a:prstGeom prst="flowChartProcess">
          <a:avLst/>
        </a:prstGeom>
      </dgm:spPr>
      <dgm:t>
        <a:bodyPr/>
        <a:lstStyle/>
        <a:p>
          <a:endParaRPr lang="ru-RU"/>
        </a:p>
      </dgm:t>
    </dgm:pt>
  </dgm:ptLst>
  <dgm:cxnLst>
    <dgm:cxn modelId="{F7C7FAB6-B477-49F8-A9A8-C70E88B00C9C}" type="presOf" srcId="{34CD8CD8-79D2-4066-A218-D54701C8B9B1}" destId="{D4E76959-A53F-4589-A7E4-773969F15E11}" srcOrd="0" destOrd="1" presId="urn:microsoft.com/office/officeart/2005/8/layout/vList6"/>
    <dgm:cxn modelId="{7ECE5AB6-36B3-4264-817B-A1777005B53B}" type="presOf" srcId="{ABC7C36F-DF12-4E61-AFEB-EA604AD8CACB}" destId="{D4E76959-A53F-4589-A7E4-773969F15E11}" srcOrd="0" destOrd="2" presId="urn:microsoft.com/office/officeart/2005/8/layout/vList6"/>
    <dgm:cxn modelId="{50782B3E-DC27-4744-841F-E60AD71CD9EC}" srcId="{4AF500AA-31A0-4B5A-98ED-44E9D3174E93}" destId="{B0B9420F-5159-4BE8-9870-02C2158FC6E5}" srcOrd="3" destOrd="0" parTransId="{51CD128D-33D0-4BF8-9C13-55AA9AA46BA5}" sibTransId="{EA1D3628-C079-4BED-9314-A9E8DF35A648}"/>
    <dgm:cxn modelId="{07083721-1C19-4467-806B-B8FB7F1AB4D4}" type="presOf" srcId="{B0B9420F-5159-4BE8-9870-02C2158FC6E5}" destId="{D4E76959-A53F-4589-A7E4-773969F15E11}" srcOrd="0" destOrd="3" presId="urn:microsoft.com/office/officeart/2005/8/layout/vList6"/>
    <dgm:cxn modelId="{FF13961E-9BA4-456C-8969-686F05FF298C}" srcId="{5C971D7F-FA87-4715-A791-C254B2F0E4AA}" destId="{4AF500AA-31A0-4B5A-98ED-44E9D3174E93}" srcOrd="0" destOrd="0" parTransId="{6D2CBEF3-1C99-4334-8DB5-F881532FA26F}" sibTransId="{7A79BAF2-E490-439B-BE75-37F442F53817}"/>
    <dgm:cxn modelId="{B02B1927-9A61-406E-AC76-BB4AB14CB116}" srcId="{4AF500AA-31A0-4B5A-98ED-44E9D3174E93}" destId="{ABC7C36F-DF12-4E61-AFEB-EA604AD8CACB}" srcOrd="2" destOrd="0" parTransId="{7D42688D-E2E4-4526-BCDC-1A51D0CA4C2E}" sibTransId="{EA9E1BC7-4808-4D4B-B823-EF0E2EC905EE}"/>
    <dgm:cxn modelId="{AE4C5C18-587A-4D51-A786-9E5532544076}" type="presOf" srcId="{9AD28E8B-BADB-463F-8C6A-5D5CD46EB1D8}" destId="{D4E76959-A53F-4589-A7E4-773969F15E11}" srcOrd="0" destOrd="0" presId="urn:microsoft.com/office/officeart/2005/8/layout/vList6"/>
    <dgm:cxn modelId="{AB3EFDC3-705F-40BC-8B94-DB742BBBE156}" srcId="{4AF500AA-31A0-4B5A-98ED-44E9D3174E93}" destId="{9AD28E8B-BADB-463F-8C6A-5D5CD46EB1D8}" srcOrd="0" destOrd="0" parTransId="{E086DA65-2124-4C9F-9953-9BD3884585CD}" sibTransId="{43E9CA49-00C5-4BAD-B537-0AF8B458BAF4}"/>
    <dgm:cxn modelId="{078C1E5D-527C-4D41-932F-A39F4C5C74B2}" srcId="{4AF500AA-31A0-4B5A-98ED-44E9D3174E93}" destId="{D83ADD2E-B8C7-4A04-92E1-BE007CE05A6F}" srcOrd="4" destOrd="0" parTransId="{6DCBCBDE-36C5-4BE1-AC2A-7C520274CB55}" sibTransId="{6869A450-727E-4EAC-825E-C3FD9D1E1579}"/>
    <dgm:cxn modelId="{5DB3EBC5-DD16-4D0E-9DC5-898F4583F2E3}" srcId="{4AF500AA-31A0-4B5A-98ED-44E9D3174E93}" destId="{34CD8CD8-79D2-4066-A218-D54701C8B9B1}" srcOrd="1" destOrd="0" parTransId="{19625103-C27C-4F68-AA22-C36D9D63E1A2}" sibTransId="{4871771C-1FCB-4BD4-951B-3CAC15E0EBF9}"/>
    <dgm:cxn modelId="{11B44071-ACBC-4B12-A6F7-2537BE3EB93E}" type="presOf" srcId="{4AF500AA-31A0-4B5A-98ED-44E9D3174E93}" destId="{6482EBE2-DDDD-4553-A3D9-9C897934D055}" srcOrd="0" destOrd="0" presId="urn:microsoft.com/office/officeart/2005/8/layout/vList6"/>
    <dgm:cxn modelId="{5C658477-B784-45D5-A1C5-9D4EB363A18C}" type="presOf" srcId="{5C971D7F-FA87-4715-A791-C254B2F0E4AA}" destId="{5D595D19-6ED3-4E7A-91BC-2DD957389470}" srcOrd="0" destOrd="0" presId="urn:microsoft.com/office/officeart/2005/8/layout/vList6"/>
    <dgm:cxn modelId="{F81D918D-8B69-4E97-AF77-5258EE130C2E}" type="presOf" srcId="{D83ADD2E-B8C7-4A04-92E1-BE007CE05A6F}" destId="{D4E76959-A53F-4589-A7E4-773969F15E11}" srcOrd="0" destOrd="4" presId="urn:microsoft.com/office/officeart/2005/8/layout/vList6"/>
    <dgm:cxn modelId="{A4465E0C-D233-41A9-AC83-A0BD6893B9B0}" type="presParOf" srcId="{5D595D19-6ED3-4E7A-91BC-2DD957389470}" destId="{B0209F30-5D88-4B8B-B4B6-264867A50C20}" srcOrd="0" destOrd="0" presId="urn:microsoft.com/office/officeart/2005/8/layout/vList6"/>
    <dgm:cxn modelId="{8D69021A-FD73-4263-8D17-B979BFB6634F}" type="presParOf" srcId="{B0209F30-5D88-4B8B-B4B6-264867A50C20}" destId="{6482EBE2-DDDD-4553-A3D9-9C897934D055}" srcOrd="0" destOrd="0" presId="urn:microsoft.com/office/officeart/2005/8/layout/vList6"/>
    <dgm:cxn modelId="{AC3CDDA5-DFDA-4728-A48F-FD9214931D14}" type="presParOf" srcId="{B0209F30-5D88-4B8B-B4B6-264867A50C20}" destId="{D4E76959-A53F-4589-A7E4-773969F15E1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EE0A69-AB19-4C20-8859-73260563F1BD}">
      <dsp:nvSpPr>
        <dsp:cNvPr id="0" name=""/>
        <dsp:cNvSpPr/>
      </dsp:nvSpPr>
      <dsp:spPr>
        <a:xfrm>
          <a:off x="2507234" y="0"/>
          <a:ext cx="5265839" cy="4912320"/>
        </a:xfrm>
        <a:prstGeom prst="flowChartProcess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Формирование списков получателей на 2015 год (срок до 20 января 2015 г.) при участии Советов молодых ученых и Территориальных управлений ФАНО России;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Получение и выдача государственных жилищных сертификатов (апрель 2015 года);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Участие в разработке ФЦП «Жилище» на 2016-2020 годы.</a:t>
          </a:r>
          <a:endParaRPr lang="ru-RU" sz="1800" kern="1200" baseline="0" dirty="0">
            <a:latin typeface="Times New Roman" panose="02020603050405020304" pitchFamily="18" charset="0"/>
          </a:endParaRPr>
        </a:p>
      </dsp:txBody>
      <dsp:txXfrm>
        <a:off x="2507234" y="0"/>
        <a:ext cx="5265839" cy="4912320"/>
      </dsp:txXfrm>
    </dsp:sp>
    <dsp:sp modelId="{AD7D4B10-2EA5-490B-AD2A-892790FB0FF3}">
      <dsp:nvSpPr>
        <dsp:cNvPr id="0" name=""/>
        <dsp:cNvSpPr/>
      </dsp:nvSpPr>
      <dsp:spPr>
        <a:xfrm>
          <a:off x="0" y="0"/>
          <a:ext cx="2503445" cy="491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latin typeface="Times New Roman" panose="02020603050405020304" pitchFamily="18" charset="0"/>
            </a:rPr>
            <a:t>план 2015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latin typeface="Times New Roman" panose="02020603050405020304" pitchFamily="18" charset="0"/>
            </a:rPr>
            <a:t>(</a:t>
          </a:r>
          <a:r>
            <a:rPr lang="ru-RU" sz="2000" kern="1200" baseline="0" dirty="0" smtClean="0">
              <a:latin typeface="Times New Roman" panose="02020603050405020304" pitchFamily="18" charset="0"/>
            </a:rPr>
            <a:t>ориентировочно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latin typeface="Times New Roman" panose="02020603050405020304" pitchFamily="18" charset="0"/>
            </a:rPr>
            <a:t>371 млн)</a:t>
          </a:r>
          <a:endParaRPr lang="ru-RU" sz="2700" kern="1200" baseline="0" dirty="0">
            <a:latin typeface="Times New Roman" panose="02020603050405020304" pitchFamily="18" charset="0"/>
          </a:endParaRPr>
        </a:p>
      </dsp:txBody>
      <dsp:txXfrm>
        <a:off x="122208" y="122208"/>
        <a:ext cx="2259029" cy="46679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76959-A53F-4589-A7E4-773969F15E11}">
      <dsp:nvSpPr>
        <dsp:cNvPr id="0" name=""/>
        <dsp:cNvSpPr/>
      </dsp:nvSpPr>
      <dsp:spPr>
        <a:xfrm>
          <a:off x="2521615" y="446"/>
          <a:ext cx="5237078" cy="4911426"/>
        </a:xfrm>
        <a:prstGeom prst="flowChartProcess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3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3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3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В рамках реализации мероприятий ФЦП «Жилище» на 2011-2015 годы по строительству объектов жилищного фонда в 2014 году выделено 983,6 млн. руб., общей площадью 63,52 тыс. кв. м;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3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На приобретение жилых помещений для обеспечения служебным жильем сотрудников научных организаций, прежде всего молодых ученых предусмотрено 538,7 млн. руб. (распределено между 67 научными организациями).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</dsp:txBody>
      <dsp:txXfrm>
        <a:off x="2521615" y="446"/>
        <a:ext cx="5237078" cy="4911426"/>
      </dsp:txXfrm>
    </dsp:sp>
    <dsp:sp modelId="{6482EBE2-DDDD-4553-A3D9-9C897934D055}">
      <dsp:nvSpPr>
        <dsp:cNvPr id="0" name=""/>
        <dsp:cNvSpPr/>
      </dsp:nvSpPr>
      <dsp:spPr>
        <a:xfrm>
          <a:off x="0" y="9"/>
          <a:ext cx="2503445" cy="4892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latin typeface="Times New Roman" panose="02020603050405020304" pitchFamily="18" charset="0"/>
            </a:rPr>
            <a:t>отчет 2014</a:t>
          </a:r>
        </a:p>
      </dsp:txBody>
      <dsp:txXfrm>
        <a:off x="122208" y="122217"/>
        <a:ext cx="2259029" cy="46476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76959-A53F-4589-A7E4-773969F15E11}">
      <dsp:nvSpPr>
        <dsp:cNvPr id="0" name=""/>
        <dsp:cNvSpPr/>
      </dsp:nvSpPr>
      <dsp:spPr>
        <a:xfrm>
          <a:off x="2371307" y="446"/>
          <a:ext cx="5837595" cy="4911426"/>
        </a:xfrm>
        <a:prstGeom prst="flowChartProcess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0" algn="just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700" kern="1200" baseline="0" dirty="0">
            <a:latin typeface="Times New Roman" panose="02020603050405020304" pitchFamily="18" charset="0"/>
          </a:endParaRPr>
        </a:p>
        <a:p>
          <a:pPr marL="171450" lvl="1" indent="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Разработка положения о порядке отнесения жилых помещений к специализированному жилищному фонду и порядке его  предоставления  работникам научных организаций (изменения законодательства 07.11.2014);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Контрольно-ревизионная деятельность в отношении существующих объектов жилищного фонда с целью выявления и освобождения неправомерно занятых;</a:t>
          </a: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endParaRPr lang="ru-RU" sz="1800" kern="1200" baseline="0" dirty="0">
            <a:latin typeface="Times New Roman" panose="02020603050405020304" pitchFamily="18" charset="0"/>
          </a:endParaRPr>
        </a:p>
        <a:p>
          <a:pPr marL="171450" lvl="1" indent="45000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ru-RU" sz="1800" kern="1200" baseline="0" dirty="0" smtClean="0">
              <a:latin typeface="Times New Roman" panose="02020603050405020304" pitchFamily="18" charset="0"/>
            </a:rPr>
            <a:t>Создание пула свободного специализированного жилищного фонда в разных регионах с целью реализации концепции развития кадровой политики и привлечения молодых ученых.</a:t>
          </a:r>
          <a:endParaRPr lang="ru-RU" sz="1800" kern="1200" baseline="0" dirty="0">
            <a:latin typeface="Times New Roman" panose="02020603050405020304" pitchFamily="18" charset="0"/>
          </a:endParaRPr>
        </a:p>
      </dsp:txBody>
      <dsp:txXfrm>
        <a:off x="2371307" y="446"/>
        <a:ext cx="5837595" cy="4911426"/>
      </dsp:txXfrm>
    </dsp:sp>
    <dsp:sp modelId="{6482EBE2-DDDD-4553-A3D9-9C897934D055}">
      <dsp:nvSpPr>
        <dsp:cNvPr id="0" name=""/>
        <dsp:cNvSpPr/>
      </dsp:nvSpPr>
      <dsp:spPr>
        <a:xfrm>
          <a:off x="0" y="15779"/>
          <a:ext cx="2371298" cy="48920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baseline="0" dirty="0" smtClean="0">
              <a:latin typeface="Times New Roman" panose="02020603050405020304" pitchFamily="18" charset="0"/>
            </a:rPr>
            <a:t>план 2015</a:t>
          </a:r>
        </a:p>
      </dsp:txBody>
      <dsp:txXfrm>
        <a:off x="115757" y="131536"/>
        <a:ext cx="2139784" cy="46605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E6380-D54B-4F54-A4C5-51D805F6BCCD}" type="datetimeFigureOut">
              <a:rPr lang="ru-RU" smtClean="0"/>
              <a:t>22.12.2014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6347B-A142-473A-BFF1-EF0948ABC4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415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 txBox="1">
            <a:spLocks noGrp="1" noChangeArrowheads="1"/>
          </p:cNvSpPr>
          <p:nvPr/>
        </p:nvSpPr>
        <p:spPr bwMode="auto">
          <a:xfrm>
            <a:off x="3884623" y="8686801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844" tIns="46924" rIns="93844" bIns="46924" anchor="b"/>
          <a:lstStyle/>
          <a:p>
            <a:pPr algn="r" defTabSz="938838"/>
            <a:fld id="{42C04664-7889-4E59-B95A-79EA7203F044}" type="slidenum">
              <a:rPr lang="ru-RU" sz="1200">
                <a:latin typeface="Arial Unicode MS" pitchFamily="34" charset="-128"/>
              </a:rPr>
              <a:pPr algn="r" defTabSz="938838"/>
              <a:t>1</a:t>
            </a:fld>
            <a:endParaRPr lang="ru-RU" sz="1200" dirty="0">
              <a:latin typeface="Arial Unicode MS" pitchFamily="34" charset="-128"/>
            </a:endParaRPr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17600" y="679450"/>
            <a:ext cx="4568825" cy="34274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32290" indent="-232290" algn="ctr">
              <a:spcBef>
                <a:spcPct val="0"/>
              </a:spcBef>
            </a:pPr>
            <a:endParaRPr lang="ru-RU" sz="13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D8146-E9B7-46EC-B596-970E01E0206F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A5B54-ACF9-4877-954B-8C07CD5D3A00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453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5AE79-3325-415C-9136-A87834A7B2EC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85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25B47-08C5-4D4E-96ED-B4B7411BB2BE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774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7C184-CE8E-48EF-9318-29367ADBAD17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28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AE9D2-5D7C-4C9A-98CB-A267D6564899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26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EEF23-EC10-4CC1-A2DE-EEF87B9A78C0}" type="datetime1">
              <a:rPr lang="ru-RU" smtClean="0"/>
              <a:t>22.12.2014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57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1FFAA-3AFF-4FA5-AD86-F7C056873529}" type="datetime1">
              <a:rPr lang="ru-RU" smtClean="0"/>
              <a:t>22.12.2014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624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69B0F-FC37-4B23-AD11-8CB1EA8EFE88}" type="datetime1">
              <a:rPr lang="ru-RU" smtClean="0"/>
              <a:t>22.12.2014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36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1364-F5DA-4266-B0A7-5776145BD9CE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542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A6D57-C976-4255-AD22-2E84092F482D}" type="datetime1">
              <a:rPr lang="ru-RU" smtClean="0"/>
              <a:t>22.12.2014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696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3192A-880A-4F2E-B581-5C552DF7E1F9}" type="datetime1">
              <a:rPr lang="ru-RU" smtClean="0"/>
              <a:t>22.12.2014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70A13-C7E5-4062-914C-272681487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124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kuzyachkina\Desktop\header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Дата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1988840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spc="600" dirty="0" smtClean="0">
                <a:solidFill>
                  <a:schemeClr val="tx2"/>
                </a:solidFill>
              </a:rPr>
              <a:t>ЖИЛИЩНАЯ ПОЛИТИКА</a:t>
            </a:r>
            <a:endParaRPr lang="ru-RU" sz="66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72200" y="6093296"/>
            <a:ext cx="2515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 22 декабря </a:t>
            </a:r>
            <a:r>
              <a:rPr lang="ru-RU" sz="1600" dirty="0" smtClean="0"/>
              <a:t>2014 г.                      г. </a:t>
            </a:r>
            <a:r>
              <a:rPr lang="ru-RU" sz="1600" dirty="0" smtClean="0"/>
              <a:t>Владивосток</a:t>
            </a:r>
            <a:endParaRPr lang="ru-RU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321966" y="6013017"/>
            <a:ext cx="41780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Заместитель начальника Управления делами</a:t>
            </a:r>
          </a:p>
          <a:p>
            <a:pPr algn="ctr"/>
            <a:r>
              <a:rPr lang="ru-RU" sz="1600" dirty="0" smtClean="0"/>
              <a:t>Мельникова Ю.С.</a:t>
            </a:r>
          </a:p>
        </p:txBody>
      </p:sp>
    </p:spTree>
    <p:extLst>
      <p:ext uri="{BB962C8B-B14F-4D97-AF65-F5344CB8AC3E}">
        <p14:creationId xmlns:p14="http://schemas.microsoft.com/office/powerpoint/2010/main" val="331080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43589"/>
              </p:ext>
            </p:extLst>
          </p:nvPr>
        </p:nvGraphicFramePr>
        <p:xfrm>
          <a:off x="611560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Жилищно-строительные кооперативы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91104449"/>
              </p:ext>
            </p:extLst>
          </p:nvPr>
        </p:nvGraphicFramePr>
        <p:xfrm>
          <a:off x="611560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90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161183"/>
              </p:ext>
            </p:extLst>
          </p:nvPr>
        </p:nvGraphicFramePr>
        <p:xfrm>
          <a:off x="611560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Жилищно-строительные кооперативы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62910903"/>
              </p:ext>
            </p:extLst>
          </p:nvPr>
        </p:nvGraphicFramePr>
        <p:xfrm>
          <a:off x="611560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335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182324"/>
              </p:ext>
            </p:extLst>
          </p:nvPr>
        </p:nvGraphicFramePr>
        <p:xfrm>
          <a:off x="611560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Жилищно-строительные кооперативы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128926051"/>
              </p:ext>
            </p:extLst>
          </p:nvPr>
        </p:nvGraphicFramePr>
        <p:xfrm>
          <a:off x="611560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6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750678"/>
              </p:ext>
            </p:extLst>
          </p:nvPr>
        </p:nvGraphicFramePr>
        <p:xfrm>
          <a:off x="611560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Жилищно-строительные кооперативы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942782742"/>
              </p:ext>
            </p:extLst>
          </p:nvPr>
        </p:nvGraphicFramePr>
        <p:xfrm>
          <a:off x="611560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044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5400" b="1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tx2"/>
                </a:solidFill>
              </a:rPr>
              <a:t>ЗА ВНИМАНИЕ!</a:t>
            </a:r>
            <a:endParaRPr lang="ru-RU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930190"/>
              </p:ext>
            </p:extLst>
          </p:nvPr>
        </p:nvGraphicFramePr>
        <p:xfrm>
          <a:off x="354360" y="1277698"/>
          <a:ext cx="8435280" cy="4815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/>
                <a:gridCol w="2797968"/>
                <a:gridCol w="2458616"/>
              </a:tblGrid>
              <a:tr h="151492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Формы государственной жилищной поддержки работников научных организаций, </a:t>
                      </a:r>
                    </a:p>
                    <a:p>
                      <a:pPr algn="ctr"/>
                      <a:r>
                        <a:rPr lang="ru-RU" sz="2700" baseline="0" dirty="0" smtClean="0">
                          <a:latin typeface="Times New Roman" panose="02020603050405020304" pitchFamily="18" charset="0"/>
                        </a:rPr>
                        <a:t>прежде всего молодых ученых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300673">
                <a:tc>
                  <a:txBody>
                    <a:bodyPr/>
                    <a:lstStyle/>
                    <a:p>
                      <a:pPr algn="ctr"/>
                      <a:endParaRPr lang="ru-RU" sz="2000" b="1" i="0" dirty="0" smtClean="0"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dirty="0" smtClean="0">
                          <a:latin typeface="Times New Roman" panose="02020603050405020304" pitchFamily="18" charset="0"/>
                        </a:rPr>
                        <a:t>Предоставление молодым ученым социальных выплат на приобретение жилых помещений</a:t>
                      </a:r>
                    </a:p>
                    <a:p>
                      <a:pPr algn="ctr"/>
                      <a:r>
                        <a:rPr lang="ru-RU" sz="2000" b="1" i="0" dirty="0" smtClean="0">
                          <a:effectLst/>
                          <a:latin typeface="Times New Roman" panose="02020603050405020304" pitchFamily="18" charset="0"/>
                        </a:rPr>
                        <a:t>(государственные жилищные сертификаты)</a:t>
                      </a:r>
                      <a:br>
                        <a:rPr lang="ru-RU" sz="2000" b="1" i="0" dirty="0" smtClean="0">
                          <a:effectLst/>
                          <a:latin typeface="Times New Roman" panose="02020603050405020304" pitchFamily="18" charset="0"/>
                        </a:rPr>
                      </a:br>
                      <a:r>
                        <a:rPr lang="ru-RU" sz="2000" b="1" i="0" dirty="0" smtClean="0">
                          <a:effectLst/>
                          <a:latin typeface="Times New Roman" panose="02020603050405020304" pitchFamily="18" charset="0"/>
                        </a:rPr>
                        <a:t/>
                      </a:r>
                      <a:br>
                        <a:rPr lang="ru-RU" sz="2000" b="1" i="0" dirty="0" smtClean="0">
                          <a:effectLst/>
                          <a:latin typeface="Times New Roman" panose="02020603050405020304" pitchFamily="18" charset="0"/>
                        </a:rPr>
                      </a:br>
                      <a:endParaRPr lang="ru-RU" sz="2000" b="1" i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0" baseline="0" dirty="0" smtClean="0"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baseline="0" dirty="0" smtClean="0">
                          <a:latin typeface="Times New Roman" panose="02020603050405020304" pitchFamily="18" charset="0"/>
                        </a:rPr>
                        <a:t>Специализированный жилищный фонд (служебные жилые помещения, общежития)</a:t>
                      </a:r>
                    </a:p>
                    <a:p>
                      <a:endParaRPr lang="ru-RU" sz="2000" b="1" i="0" dirty="0" smtClean="0">
                        <a:latin typeface="Times New Roman" panose="02020603050405020304" pitchFamily="18" charset="0"/>
                      </a:endParaRPr>
                    </a:p>
                    <a:p>
                      <a:endParaRPr lang="ru-RU" sz="2000" b="1" i="0" dirty="0" smtClean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0" dirty="0" smtClean="0">
                        <a:latin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b="1" i="0" dirty="0" smtClean="0">
                          <a:latin typeface="Times New Roman" panose="02020603050405020304" pitchFamily="18" charset="0"/>
                        </a:rPr>
                        <a:t>Жилищно-строительные</a:t>
                      </a:r>
                      <a:r>
                        <a:rPr lang="ru-RU" sz="2000" b="1" i="0" baseline="0" dirty="0" smtClean="0">
                          <a:latin typeface="Times New Roman" panose="02020603050405020304" pitchFamily="18" charset="0"/>
                        </a:rPr>
                        <a:t> кооперативы</a:t>
                      </a:r>
                    </a:p>
                    <a:p>
                      <a:pPr algn="ctr"/>
                      <a:endParaRPr lang="ru-RU" sz="2000" b="1" i="0" baseline="0" dirty="0" smtClean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779912" y="11247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Номер слайда 2"/>
          <p:cNvSpPr txBox="1">
            <a:spLocks/>
          </p:cNvSpPr>
          <p:nvPr/>
        </p:nvSpPr>
        <p:spPr>
          <a:xfrm>
            <a:off x="8721824" y="6381328"/>
            <a:ext cx="261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F70A13-C7E5-4062-914C-2726814870C6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054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397943"/>
              </p:ext>
            </p:extLst>
          </p:nvPr>
        </p:nvGraphicFramePr>
        <p:xfrm>
          <a:off x="457200" y="1600200"/>
          <a:ext cx="8003232" cy="5099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232"/>
              </a:tblGrid>
              <a:tr h="1129484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жилищные сертификаты</a:t>
                      </a:r>
                      <a:endParaRPr lang="ru-RU" sz="2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67668">
                <a:tc>
                  <a:txBody>
                    <a:bodyPr/>
                    <a:lstStyle/>
                    <a:p>
                      <a:pPr marL="180000" indent="450000" algn="just">
                        <a:buFontTx/>
                        <a:buChar char="-"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17.12.2010 N 1050 (ред. от 18.10.2014) «О федеральной целевой программе «Жилище» на 2011 - 2015 годы»;</a:t>
                      </a:r>
                      <a:endParaRPr lang="en-US" sz="1800" b="0" i="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450000" algn="just">
                        <a:buFontTx/>
                        <a:buNone/>
                      </a:pPr>
                      <a:endParaRPr lang="ru-RU" sz="1800" b="0" i="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180000" indent="450000" algn="just"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18.10.2014 N 1076 «О внесении изменений в федеральную целевую программу «Жилище» на 2011 - 2015 годы»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450000" algn="just">
                        <a:buFontTx/>
                        <a:buNone/>
                      </a:pP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180000" indent="450000" algn="just">
                        <a:buFontTx/>
                        <a:buChar char="-"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Приказ ФАНО России от 7.11.2014 N 34н «О некоторых вопросах предоставления молодым ученым организаций, подведомственных Федеральному агентству научных организаций, социальных выплат на приобретение жилых помещений в рамках реализации мероприятий по обеспечению жильем отдельных категорий граждан федеральной целевой программы «Жилище» на 2011 - 2015 годы»</a:t>
                      </a:r>
                      <a:endParaRPr lang="ru-RU" sz="1800" b="0" i="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924094"/>
              </p:ext>
            </p:extLst>
          </p:nvPr>
        </p:nvGraphicFramePr>
        <p:xfrm>
          <a:off x="611560" y="692696"/>
          <a:ext cx="7920880" cy="57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</a:tblGrid>
              <a:tr h="1302052"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жилищные сертификаты</a:t>
                      </a:r>
                      <a:endParaRPr lang="ru-RU" sz="2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8588">
                <a:tc>
                  <a:txBody>
                    <a:bodyPr/>
                    <a:lstStyle/>
                    <a:p>
                      <a:pPr marL="180000" indent="450000" algn="just">
                        <a:buFontTx/>
                        <a:buChar char="-"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17.12.2010 N 1050 (ред. от 18.10.2014) «О федеральной целевой программе «Жилище» на 2011 - 2015 годы»;</a:t>
                      </a:r>
                      <a:endParaRPr lang="en-US" sz="1800" b="0" i="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450000" algn="just">
                        <a:buFontTx/>
                        <a:buNone/>
                      </a:pPr>
                      <a:endParaRPr lang="ru-RU" sz="1800" b="0" i="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180000" indent="450000" algn="just"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18.10.2014 N 1076 «О внесении изменений в федеральную целевую программу «Жилище» на 2011 - 2015 годы»</a:t>
                      </a:r>
                      <a:endParaRPr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indent="450000" algn="just">
                        <a:buFontTx/>
                        <a:buNone/>
                      </a:pP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180000" indent="450000" algn="just">
                        <a:buFontTx/>
                        <a:buChar char="-"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Приказ ФАНО России от 7.11.2014 N 34н «О некоторых вопросах предоставления молодым ученым организаций, подведомственных Федеральному агентству научных организаций, социальных выплат на приобретение жилых помещений в рамках реализации мероприятий по обеспечению жильем отдельных категорий граждан федеральной целевой программы «Жилище» на 2011 - 2015 годы»</a:t>
                      </a:r>
                      <a:endParaRPr lang="ru-RU" sz="1800" b="0" i="0" kern="1200" baseline="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2"/>
          <p:cNvSpPr txBox="1">
            <a:spLocks/>
          </p:cNvSpPr>
          <p:nvPr/>
        </p:nvSpPr>
        <p:spPr>
          <a:xfrm>
            <a:off x="8721824" y="6381328"/>
            <a:ext cx="261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FF70A13-C7E5-4062-914C-2726814870C6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413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3196766" y="1484784"/>
            <a:ext cx="5237078" cy="4911426"/>
            <a:chOff x="2520279" y="893"/>
            <a:chExt cx="5237078" cy="4911426"/>
          </a:xfrm>
        </p:grpSpPr>
        <p:sp>
          <p:nvSpPr>
            <p:cNvPr id="11" name="Блок-схема: процесс 10"/>
            <p:cNvSpPr/>
            <p:nvPr/>
          </p:nvSpPr>
          <p:spPr>
            <a:xfrm>
              <a:off x="2520279" y="893"/>
              <a:ext cx="5237078" cy="4911426"/>
            </a:xfrm>
            <a:prstGeom prst="flowChartProcess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Блок-схема: процесс 4"/>
            <p:cNvSpPr/>
            <p:nvPr/>
          </p:nvSpPr>
          <p:spPr>
            <a:xfrm>
              <a:off x="2520279" y="893"/>
              <a:ext cx="5237078" cy="49114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795" tIns="10795" rIns="10795" bIns="10795" numCol="1" spcCol="1270" anchor="t" anchorCtr="0">
              <a:noAutofit/>
            </a:bodyPr>
            <a:lstStyle/>
            <a:p>
              <a:pPr marL="171450" lvl="1" indent="0" algn="just" defTabSz="7556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700" kern="1200" baseline="0" dirty="0">
                <a:latin typeface="Times New Roman" panose="02020603050405020304" pitchFamily="18" charset="0"/>
              </a:endParaRPr>
            </a:p>
            <a:p>
              <a:pPr marL="171450" lvl="1" indent="450000" algn="just" defTabSz="80010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800" kern="1200" baseline="0" dirty="0" smtClean="0">
                  <a:latin typeface="Times New Roman" panose="02020603050405020304" pitchFamily="18" charset="0"/>
                </a:rPr>
                <a:t>Разработана и утверждена нормативно-правовая база;</a:t>
              </a:r>
              <a:endParaRPr lang="ru-RU" sz="1800" kern="1200" baseline="0" dirty="0">
                <a:latin typeface="Times New Roman" panose="02020603050405020304" pitchFamily="18" charset="0"/>
              </a:endParaRPr>
            </a:p>
            <a:p>
              <a:pPr marL="171450" lvl="1" indent="450000" algn="just" defTabSz="80010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800" kern="1200" baseline="0" dirty="0" smtClean="0">
                  <a:latin typeface="Times New Roman" panose="02020603050405020304" pitchFamily="18" charset="0"/>
                </a:rPr>
                <a:t>Получены ранее сформированные РАН, Дальневосточным, Сибирским и Уральским отделениями РАН и РАМН списки-участников мероприятия на 2014 год и документы, послужившие основанием их включения в списки;</a:t>
              </a:r>
              <a:endParaRPr lang="ru-RU" sz="1800" kern="1200" baseline="0" dirty="0">
                <a:latin typeface="Times New Roman" panose="02020603050405020304" pitchFamily="18" charset="0"/>
              </a:endParaRPr>
            </a:p>
            <a:p>
              <a:pPr marL="171450" lvl="1" indent="450000" algn="just" defTabSz="800100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har char="••"/>
              </a:pPr>
              <a:r>
                <a:rPr lang="ru-RU" sz="1800" kern="1200" baseline="0" dirty="0" smtClean="0">
                  <a:latin typeface="Times New Roman" panose="02020603050405020304" pitchFamily="18" charset="0"/>
                </a:rPr>
                <a:t>Жилищная комиссия ФАНО России с участием Советов молодых ученых сформирует списки получателей и ФАНО России обеспечит выдачу сертификатов (в срок до 20 декабря 2014 года).</a:t>
              </a:r>
              <a:endParaRPr lang="ru-RU" sz="1800" kern="1200" baseline="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676487" y="1504168"/>
            <a:ext cx="2503445" cy="4892042"/>
            <a:chOff x="0" y="20277"/>
            <a:chExt cx="2503445" cy="4892042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0" y="20277"/>
              <a:ext cx="2503445" cy="4892042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Скругленный прямоугольник 6"/>
            <p:cNvSpPr/>
            <p:nvPr/>
          </p:nvSpPr>
          <p:spPr>
            <a:xfrm>
              <a:off x="122208" y="142485"/>
              <a:ext cx="2259029" cy="46476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2870" tIns="51435" rIns="102870" bIns="51435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kern="1200" baseline="0" dirty="0" smtClean="0">
                  <a:latin typeface="Times New Roman" panose="02020603050405020304" pitchFamily="18" charset="0"/>
                </a:rPr>
                <a:t>отчет 2014</a:t>
              </a:r>
            </a:p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700" kern="1200" baseline="0" dirty="0" smtClean="0">
                  <a:latin typeface="Times New Roman" panose="02020603050405020304" pitchFamily="18" charset="0"/>
                </a:rPr>
                <a:t>263 млн. руб.</a:t>
              </a:r>
              <a:endParaRPr lang="ru-RU" sz="2700" kern="1200" baseline="0" dirty="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654437"/>
              </p:ext>
            </p:extLst>
          </p:nvPr>
        </p:nvGraphicFramePr>
        <p:xfrm>
          <a:off x="611560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жилищные сертификаты</a:t>
                      </a:r>
                      <a:endParaRPr lang="ru-RU" sz="2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05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77311564"/>
              </p:ext>
            </p:extLst>
          </p:nvPr>
        </p:nvGraphicFramePr>
        <p:xfrm>
          <a:off x="611560" y="1397000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481137"/>
              </p:ext>
            </p:extLst>
          </p:nvPr>
        </p:nvGraphicFramePr>
        <p:xfrm>
          <a:off x="683568" y="764704"/>
          <a:ext cx="7776864" cy="50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Государственные жилищные сертификаты</a:t>
                      </a:r>
                      <a:endParaRPr lang="ru-RU" sz="27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22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993577"/>
              </p:ext>
            </p:extLst>
          </p:nvPr>
        </p:nvGraphicFramePr>
        <p:xfrm>
          <a:off x="611560" y="548680"/>
          <a:ext cx="7776864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1440159">
                <a:tc>
                  <a:txBody>
                    <a:bodyPr/>
                    <a:lstStyle/>
                    <a:p>
                      <a:pPr algn="ctr"/>
                      <a:endParaRPr lang="ru-RU" sz="2700" kern="1200" baseline="0" dirty="0" smtClean="0">
                        <a:latin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700" kern="1200" baseline="0" dirty="0" smtClean="0">
                          <a:latin typeface="Times New Roman" panose="02020603050405020304" pitchFamily="18" charset="0"/>
                        </a:rPr>
                        <a:t>Специализированный жилищный фонд</a:t>
                      </a:r>
                      <a:r>
                        <a:rPr lang="en-US" sz="2700" kern="1200" baseline="0" dirty="0" smtClean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700" b="1" i="0" baseline="0" dirty="0" smtClean="0">
                          <a:latin typeface="Times New Roman" panose="02020603050405020304" pitchFamily="18" charset="0"/>
                        </a:rPr>
                        <a:t>(служебные жилые помещения, общежития)</a:t>
                      </a:r>
                    </a:p>
                    <a:p>
                      <a:pPr algn="ctr"/>
                      <a:endParaRPr lang="ru-RU" sz="2000" kern="12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36562">
                <a:tc>
                  <a:txBody>
                    <a:bodyPr/>
                    <a:lstStyle/>
                    <a:p>
                      <a:pPr marL="0" indent="450000" algn="just">
                        <a:buFontTx/>
                        <a:buChar char="-"/>
                      </a:pPr>
                      <a:r>
                        <a:rPr lang="ru-RU" sz="1800" b="0" i="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Жилищный Кодекс    Российской Федерации (ЖК РФ) 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 29.12.2004 </a:t>
                      </a:r>
                      <a:b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 188-ФЗ;</a:t>
                      </a:r>
                    </a:p>
                    <a:p>
                      <a:pPr marL="0" indent="450000" algn="just"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17.12.2010 N 1050 (ред. от 18.10.2014) «О федеральной целевой программе «Жилище» на 2011 - 2015 годы»;</a:t>
                      </a:r>
                    </a:p>
                    <a:p>
                      <a:pPr marL="0" indent="450000" algn="just">
                        <a:spcAft>
                          <a:spcPts val="300"/>
                        </a:spcAft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18.10.2014 N 1076 «О внесении изменений в федеральную целевую программу «Жилище» на 2011 - 2015 годы»;</a:t>
                      </a:r>
                    </a:p>
                    <a:p>
                      <a:pPr marL="0" indent="450000" algn="just">
                        <a:buFontTx/>
                        <a:buChar char="-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26.01.2006 N 42 «Об утверждении Правил отнесения жилого помещения к специализированному жилищному фонду и типовых договоров найма специализированных жилых помещений»;</a:t>
                      </a:r>
                    </a:p>
                    <a:p>
                      <a:pPr marL="0" indent="450000" algn="just">
                        <a:buFontTx/>
                        <a:buChar char="-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Постановление Правительства РФ от 25.03.2010 N 179 (ред. от 07.11.2014) «О полномочиях федеральных органов исполнительной власти по распоряжению жилыми помещениями жилищного фонда Российской Федерации».</a:t>
                      </a:r>
                      <a:endParaRPr lang="ru-RU" sz="1800" dirty="0" smtClean="0">
                        <a:latin typeface="Times New Roman" panose="02020603050405020304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87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662427"/>
              </p:ext>
            </p:extLst>
          </p:nvPr>
        </p:nvGraphicFramePr>
        <p:xfrm>
          <a:off x="611560" y="764704"/>
          <a:ext cx="7776864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686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kern="1200" baseline="0" dirty="0" smtClean="0">
                          <a:latin typeface="Times New Roman" panose="02020603050405020304" pitchFamily="18" charset="0"/>
                        </a:rPr>
                        <a:t>Специализированный жилищный фонд</a:t>
                      </a:r>
                      <a:r>
                        <a:rPr lang="en-US" sz="2700" kern="1200" baseline="0" dirty="0" smtClean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700" b="1" i="0" baseline="0" dirty="0" smtClean="0">
                          <a:latin typeface="Times New Roman" panose="02020603050405020304" pitchFamily="18" charset="0"/>
                        </a:rPr>
                        <a:t>(служебные жилые помещения, общежития)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680851698"/>
              </p:ext>
            </p:extLst>
          </p:nvPr>
        </p:nvGraphicFramePr>
        <p:xfrm>
          <a:off x="611560" y="1700808"/>
          <a:ext cx="777686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70A13-C7E5-4062-914C-2726814870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220572"/>
              </p:ext>
            </p:extLst>
          </p:nvPr>
        </p:nvGraphicFramePr>
        <p:xfrm>
          <a:off x="611560" y="764704"/>
          <a:ext cx="8064896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700" kern="1200" baseline="0" dirty="0" smtClean="0">
                          <a:latin typeface="Times New Roman" panose="02020603050405020304" pitchFamily="18" charset="0"/>
                        </a:rPr>
                        <a:t>Специализированный жилищный фонд</a:t>
                      </a:r>
                      <a:r>
                        <a:rPr lang="en-US" sz="2700" kern="1200" baseline="0" dirty="0" smtClean="0"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2700" b="1" i="0" baseline="0" dirty="0" smtClean="0">
                          <a:latin typeface="Times New Roman" panose="02020603050405020304" pitchFamily="18" charset="0"/>
                        </a:rPr>
                        <a:t>(служебные жилые помещения, общежития)</a:t>
                      </a:r>
                      <a:endParaRPr lang="ru-RU" sz="2700" baseline="0" dirty="0">
                        <a:latin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2082345001"/>
              </p:ext>
            </p:extLst>
          </p:nvPr>
        </p:nvGraphicFramePr>
        <p:xfrm>
          <a:off x="467544" y="1700808"/>
          <a:ext cx="8208912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97554" y="6381328"/>
            <a:ext cx="2133600" cy="365125"/>
          </a:xfrm>
        </p:spPr>
        <p:txBody>
          <a:bodyPr/>
          <a:lstStyle/>
          <a:p>
            <a:fld id="{1FF70A13-C7E5-4062-914C-2726814870C6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1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Users\kuzyachkina\Desktop\header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"/>
            <a:ext cx="9144000" cy="685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446562"/>
              </p:ext>
            </p:extLst>
          </p:nvPr>
        </p:nvGraphicFramePr>
        <p:xfrm>
          <a:off x="323528" y="692696"/>
          <a:ext cx="8280920" cy="6015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80920"/>
              </a:tblGrid>
              <a:tr h="86409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700" b="1" kern="1200" dirty="0" smtClean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Жилищно-строительные кооперативы</a:t>
                      </a:r>
                      <a:endParaRPr lang="ru-RU" sz="2700" b="1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51679">
                <a:tc>
                  <a:txBody>
                    <a:bodyPr/>
                    <a:lstStyle/>
                    <a:p>
                      <a:pPr marL="0" marR="0" indent="45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Федеральный закон от 24.07.2008 N 161-ФЗ (ред. от 21.07.2014) «О содействии развитию жилищного строительства»;</a:t>
                      </a:r>
                    </a:p>
                    <a:p>
                      <a:pPr marL="0" marR="0" indent="45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Приказ Минстроя России от 05.05.2014 N 223/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«Об утверждении условий отнесения жилых помещений к жилью экономического класса»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;</a:t>
                      </a:r>
                      <a:endParaRPr lang="ru-RU" sz="1800" b="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indent="45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Приказ </a:t>
                      </a: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ФАНО России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 18.04.2014 N 51 (с изм. от 13.05.2014) «О рабочей группе по взаимодействию Федерального агентства научных организаций и Федерального фонда содействия развитию жилищного строительства по вопросам вовлечения в оборот земельных участков в целях реализации Федерального закона </a:t>
                      </a:r>
                      <a:b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</a:b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от 24 июля 2008 г. N 161-ФЗ «О содействии развитию жилищного строительства»;</a:t>
                      </a:r>
                    </a:p>
                    <a:p>
                      <a:pPr marL="0" marR="0" indent="4500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Приказ ФАНО России от 20.06.2014 N 17н «Об утверждении Правил формирования списков граждан, имеющих право быть принятыми в члены жилищно-строительных кооперативов, работающих в организациях, подведомственных Федеральному агентству научных организаций».</a:t>
                      </a:r>
                      <a:endParaRPr lang="ru-RU" sz="1800" kern="1200" baseline="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381328"/>
            <a:ext cx="2133600" cy="365125"/>
          </a:xfrm>
        </p:spPr>
        <p:txBody>
          <a:bodyPr/>
          <a:lstStyle/>
          <a:p>
            <a:fld id="{1FF70A13-C7E5-4062-914C-2726814870C6}" type="slidenum">
              <a:rPr lang="ru-RU" smtClean="0"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648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973</Words>
  <Application>Microsoft Office PowerPoint</Application>
  <PresentationFormat>Экран (4:3)</PresentationFormat>
  <Paragraphs>94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Павлов Георгий Олегович</dc:creator>
  <cp:lastModifiedBy>RePack by Diakov</cp:lastModifiedBy>
  <cp:revision>12</cp:revision>
  <dcterms:created xsi:type="dcterms:W3CDTF">2014-12-16T10:07:44Z</dcterms:created>
  <dcterms:modified xsi:type="dcterms:W3CDTF">2014-12-22T02:58:20Z</dcterms:modified>
</cp:coreProperties>
</file>