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5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85A7-83BE-4E8A-9AFF-6353B7B55252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62CD5-603F-4CA7-9301-4160F94E1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88840"/>
            <a:ext cx="9144000" cy="161404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Информационная система государственных заданий и планов НИР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" y="8831"/>
            <a:ext cx="9164686" cy="908393"/>
            <a:chOff x="7965" y="8831"/>
            <a:chExt cx="9156721" cy="91667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6" name="Прямоугольник 5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5220072" y="5301208"/>
            <a:ext cx="33464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Романовский Михаил Юрьевич</a:t>
            </a:r>
            <a:endParaRPr lang="ru-RU" dirty="0"/>
          </a:p>
          <a:p>
            <a:r>
              <a:rPr lang="ru-RU" dirty="0" smtClean="0"/>
              <a:t>ФАНО России</a:t>
            </a:r>
          </a:p>
          <a:p>
            <a:endParaRPr lang="ru-RU" dirty="0"/>
          </a:p>
          <a:p>
            <a:r>
              <a:rPr lang="en-US" dirty="0" smtClean="0"/>
              <a:t>23 </a:t>
            </a:r>
            <a:r>
              <a:rPr lang="ru-RU" dirty="0" smtClean="0"/>
              <a:t>декабря </a:t>
            </a:r>
            <a:r>
              <a:rPr lang="ru-RU" dirty="0" smtClean="0"/>
              <a:t>2014 </a:t>
            </a:r>
            <a:r>
              <a:rPr lang="ru-RU" smtClean="0"/>
              <a:t>г</a:t>
            </a:r>
            <a:r>
              <a:rPr lang="ru-RU" smtClean="0"/>
              <a:t>., </a:t>
            </a:r>
            <a:r>
              <a:rPr lang="ru-RU" dirty="0" smtClean="0"/>
              <a:t>Владивосток</a:t>
            </a:r>
            <a:endParaRPr lang="ru-RU" dirty="0" smtClean="0"/>
          </a:p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6" name="Прямоугольник 5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395536" y="1124744"/>
            <a:ext cx="7920880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800" b="1" dirty="0" smtClean="0">
                <a:latin typeface="+mj-lt"/>
              </a:rPr>
              <a:t>Общее назначение ИС ГЗ и НИР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формирование планов</a:t>
            </a:r>
            <a:r>
              <a:rPr kumimoji="0" lang="ru-RU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НИР и государственных заданий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800" baseline="0" dirty="0" smtClean="0">
                <a:latin typeface="+mj-lt"/>
              </a:rPr>
              <a:t>администрирование</a:t>
            </a:r>
            <a:r>
              <a:rPr lang="ru-RU" sz="2800" dirty="0" smtClean="0">
                <a:latin typeface="+mj-lt"/>
              </a:rPr>
              <a:t> и координирование научных исследований</a:t>
            </a:r>
            <a:endParaRPr lang="ru-RU" sz="2800" baseline="0" dirty="0" smtClean="0">
              <a:latin typeface="+mj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 smtClean="0">
                <a:latin typeface="+mj-lt"/>
              </a:rPr>
              <a:t>сокращение бумажного документооборота</a:t>
            </a: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10" name="Прямоугольник 9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29" y="1340768"/>
            <a:ext cx="6200411" cy="2159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562" y="3284984"/>
            <a:ext cx="4831747" cy="3432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7504" y="83671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Электронная форма Плана НИР в формате </a:t>
            </a:r>
            <a:r>
              <a:rPr lang="en-US" sz="2800" dirty="0" smtClean="0"/>
              <a:t>PDF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180528" y="4365104"/>
            <a:ext cx="4360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/>
              <a:t>Электронная форма государственного</a:t>
            </a:r>
          </a:p>
          <a:p>
            <a:pPr algn="r"/>
            <a:r>
              <a:rPr lang="ru-RU" sz="2800" dirty="0" smtClean="0"/>
              <a:t>задания в формате </a:t>
            </a:r>
            <a:r>
              <a:rPr lang="en-US" sz="2800" dirty="0" smtClean="0"/>
              <a:t>PDF</a:t>
            </a:r>
          </a:p>
        </p:txBody>
      </p:sp>
    </p:spTree>
    <p:extLst>
      <p:ext uri="{BB962C8B-B14F-4D97-AF65-F5344CB8AC3E}">
        <p14:creationId xmlns:p14="http://schemas.microsoft.com/office/powerpoint/2010/main" val="7561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11" name="Прямоугольник 10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Подзаголовок 2"/>
          <p:cNvSpPr txBox="1">
            <a:spLocks/>
          </p:cNvSpPr>
          <p:nvPr/>
        </p:nvSpPr>
        <p:spPr>
          <a:xfrm>
            <a:off x="395536" y="1124744"/>
            <a:ext cx="7920880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800" b="1" dirty="0" smtClean="0">
                <a:latin typeface="+mj-lt"/>
              </a:rPr>
              <a:t>Информация в ИС ГЗ и НИР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Содержимое Плана НИР</a:t>
            </a:r>
            <a:endParaRPr kumimoji="0" lang="ru-RU" sz="28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800" baseline="0" dirty="0" smtClean="0">
                <a:latin typeface="+mj-lt"/>
              </a:rPr>
              <a:t>Содержимое государственного задания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 smtClean="0">
                <a:latin typeface="+mj-lt"/>
              </a:rPr>
              <a:t>Аналитический блок: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Соответствие</a:t>
            </a:r>
            <a:r>
              <a:rPr kumimoji="0" lang="ru-RU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государственной политике Российской Федерации в области развития науки и техники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i="1" baseline="0" dirty="0" smtClean="0">
                <a:latin typeface="+mj-lt"/>
              </a:rPr>
              <a:t>Более полное представление об ожидаемом результате</a:t>
            </a: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9" name="Прямоугольник 8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4392488" cy="374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987824" y="1046155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Аналитические поля</a:t>
            </a:r>
            <a:endParaRPr lang="en-US" sz="28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60848"/>
            <a:ext cx="349941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11560" y="1772816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Научно-исследовательской работы</a:t>
            </a:r>
            <a:endParaRPr lang="en-US" sz="20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655471" y="1732746"/>
            <a:ext cx="3002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Ожидаемого результата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6" name="Прямоугольник 5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7" descr="C:\Users\Sett\Pictures\ИС ГЗ\ra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6344" y="4653136"/>
            <a:ext cx="2857500" cy="1990725"/>
          </a:xfrm>
          <a:prstGeom prst="rect">
            <a:avLst/>
          </a:prstGeom>
          <a:noFill/>
        </p:spPr>
      </p:pic>
      <p:pic>
        <p:nvPicPr>
          <p:cNvPr id="9" name="Picture 8" descr="C:\Users\Sett\Pictures\ИС ГЗ\fan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316" y="4606627"/>
            <a:ext cx="2857500" cy="1990725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215" y="4653136"/>
            <a:ext cx="28575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411760" y="1106741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Автоматизированные рабочие места ИС ГЗ и НИР</a:t>
            </a:r>
            <a:endParaRPr lang="en-US" sz="2800" dirty="0" smtClean="0"/>
          </a:p>
        </p:txBody>
      </p:sp>
      <p:cxnSp>
        <p:nvCxnSpPr>
          <p:cNvPr id="3" name="Прямая со стрелкой 2"/>
          <p:cNvCxnSpPr>
            <a:stCxn id="13" idx="2"/>
          </p:cNvCxnSpPr>
          <p:nvPr/>
        </p:nvCxnSpPr>
        <p:spPr>
          <a:xfrm>
            <a:off x="4572000" y="2060848"/>
            <a:ext cx="0" cy="2448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076056" y="2089586"/>
            <a:ext cx="1872208" cy="2347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267744" y="2089586"/>
            <a:ext cx="1872208" cy="2347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6" name="Прямоугольник 5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Подзаголовок 2"/>
          <p:cNvSpPr txBox="1">
            <a:spLocks/>
          </p:cNvSpPr>
          <p:nvPr/>
        </p:nvSpPr>
        <p:spPr>
          <a:xfrm>
            <a:off x="395536" y="1124744"/>
            <a:ext cx="7920880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dirty="0" smtClean="0">
                <a:latin typeface="+mj-lt"/>
              </a:rPr>
              <a:t>Прогресс заполнения</a:t>
            </a:r>
            <a:endParaRPr kumimoji="0" lang="ru-RU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51 из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5</a:t>
            </a: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4 научных</a:t>
            </a:r>
            <a:r>
              <a:rPr kumimoji="0" lang="ru-RU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организаций </a:t>
            </a:r>
            <a:r>
              <a:rPr lang="ru-RU" sz="2400" dirty="0" smtClean="0">
                <a:latin typeface="+mj-lt"/>
              </a:rPr>
              <a:t>Дальневосточного территориального органа </a:t>
            </a:r>
            <a:r>
              <a:rPr kumimoji="0" lang="ru-RU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завершили формирование Плана НИР и государственного задания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>
                <a:latin typeface="+mj-lt"/>
              </a:rPr>
              <a:t>Проекты 46 организаций согласованы тематическими отделениями РАН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>
                <a:latin typeface="+mj-lt"/>
              </a:rPr>
              <a:t>Организации, которые не завершили подготовку </a:t>
            </a:r>
            <a:r>
              <a:rPr lang="ru-RU" sz="2400" dirty="0" err="1" smtClean="0">
                <a:latin typeface="+mj-lt"/>
              </a:rPr>
              <a:t>гос</a:t>
            </a:r>
            <a:r>
              <a:rPr lang="ru-RU" sz="2400" dirty="0" smtClean="0">
                <a:latin typeface="+mj-lt"/>
              </a:rPr>
              <a:t>. задания и Плана НИР: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400" dirty="0" smtClean="0">
                <a:latin typeface="+mj-lt"/>
              </a:rPr>
              <a:t>823	Дальневосточный научно-исследовательский институт экономики, организации и планирования агропромышленного комплекса Российской академии сельскохозяйственных наук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400" dirty="0" smtClean="0">
                <a:latin typeface="+mj-lt"/>
              </a:rPr>
              <a:t>547	"Дальневосточный научный центр физиологии и патологии дыхания" Сибирского отделения Российской академии медицинских наук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400" dirty="0" smtClean="0">
                <a:latin typeface="+mj-lt"/>
              </a:rPr>
              <a:t>436	Центральная научная библиотека Дальневосточного отделения Российской академии наук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6" name="Прямоугольник 5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395536" y="1700808"/>
            <a:ext cx="8568952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dirty="0" smtClean="0">
                <a:latin typeface="+mj-lt"/>
              </a:rPr>
              <a:t>Администрирование и координация научных исследований</a:t>
            </a:r>
          </a:p>
          <a:p>
            <a:pPr marL="342900" indent="-342900">
              <a:spcBef>
                <a:spcPct val="20000"/>
              </a:spcBef>
            </a:pPr>
            <a:endParaRPr lang="ru-RU" sz="2400" b="1" dirty="0">
              <a:latin typeface="+mj-lt"/>
            </a:endParaRPr>
          </a:p>
          <a:p>
            <a:pPr>
              <a:spcBef>
                <a:spcPct val="20000"/>
              </a:spcBef>
            </a:pPr>
            <a:r>
              <a:rPr lang="ru-RU" sz="2400" dirty="0" smtClean="0">
                <a:latin typeface="+mj-lt"/>
              </a:rPr>
              <a:t>На данный момент ИС ГЗ и НИР является электронной базой данных с наиболее полной и релевантной информацией о выполняемых работах и услугах подведомственных ФАНО России организаций </a:t>
            </a:r>
            <a:endParaRPr kumimoji="0" lang="ru-RU" sz="24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24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6" name="Прямоугольник 5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одзаголовок 2"/>
          <p:cNvSpPr txBox="1">
            <a:spLocks/>
          </p:cNvSpPr>
          <p:nvPr/>
        </p:nvSpPr>
        <p:spPr>
          <a:xfrm>
            <a:off x="395536" y="908720"/>
            <a:ext cx="7920880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dirty="0" smtClean="0">
                <a:latin typeface="+mj-lt"/>
              </a:rPr>
              <a:t>Последние запросы к данным ИС ГЗ и НИР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400" dirty="0" smtClean="0">
                <a:latin typeface="+mj-lt"/>
              </a:rPr>
              <a:t>В соответствии с поручениями Правительства и запросами Федеральных Органов Исполнительной Власти предоставлена информация или сформирован «узкий» запрос по следующим областям научных исследований: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Робототехника, кибернетические</a:t>
            </a:r>
            <a:r>
              <a:rPr kumimoji="0" lang="ru-RU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системы</a:t>
            </a: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>
                <a:latin typeface="+mj-lt"/>
              </a:rPr>
              <a:t>Информационные технологии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Новые материалы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+mj-lt"/>
              </a:rPr>
              <a:t>Углехимия</a:t>
            </a:r>
            <a:r>
              <a:rPr lang="ru-RU" sz="2400" dirty="0" smtClean="0">
                <a:latin typeface="+mj-lt"/>
              </a:rPr>
              <a:t>, технологии глубокой переработки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Микроэлектроника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>
                <a:latin typeface="+mj-lt"/>
              </a:rPr>
              <a:t>Арктика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«Мозг»:</a:t>
            </a:r>
            <a:r>
              <a:rPr kumimoji="0" lang="ru-RU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ru-RU" sz="2400" b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нейро</a:t>
            </a:r>
            <a:r>
              <a:rPr kumimoji="0" lang="ru-RU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- и когнитивные технологии</a:t>
            </a:r>
            <a:endParaRPr kumimoji="0" lang="ru-RU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258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Информационная система государственных заданий и планов НИР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Перспективное развитие информационной системы государственных заданий и планов НИР</dc:title>
  <dc:creator>Sett</dc:creator>
  <cp:lastModifiedBy>slon</cp:lastModifiedBy>
  <cp:revision>53</cp:revision>
  <dcterms:created xsi:type="dcterms:W3CDTF">2014-06-14T14:37:43Z</dcterms:created>
  <dcterms:modified xsi:type="dcterms:W3CDTF">2014-12-22T19:14:14Z</dcterms:modified>
</cp:coreProperties>
</file>