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8" r:id="rId3"/>
    <p:sldId id="327" r:id="rId4"/>
    <p:sldId id="319" r:id="rId5"/>
    <p:sldId id="323" r:id="rId6"/>
    <p:sldId id="321" r:id="rId7"/>
    <p:sldId id="304" r:id="rId8"/>
    <p:sldId id="314" r:id="rId9"/>
    <p:sldId id="315" r:id="rId10"/>
    <p:sldId id="325" r:id="rId11"/>
  </p:sldIdLst>
  <p:sldSz cx="9144000" cy="6858000" type="screen4x3"/>
  <p:notesSz cx="9872663" cy="6800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9F2"/>
    <a:srgbClr val="EBF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232" cy="3400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27" y="0"/>
            <a:ext cx="4277232" cy="3400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A43F-D610-4CAB-8056-85B8101FDCD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9659"/>
            <a:ext cx="4277232" cy="3400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27" y="6459659"/>
            <a:ext cx="4277232" cy="3400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FDCD2-05F7-48A2-9874-F672FB5DB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2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4" cy="340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0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7DF2A-9226-43BC-AD68-21C4CE7C096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5325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30404"/>
            <a:ext cx="7898130" cy="3060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9627"/>
            <a:ext cx="4278154" cy="340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225" y="6459627"/>
            <a:ext cx="4278154" cy="340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AFF2-7E88-43FC-9A88-A8D9A755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9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5592236" y="6460808"/>
            <a:ext cx="4280439" cy="34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587" tIns="46795" rIns="93587" bIns="46795" anchor="b"/>
          <a:lstStyle/>
          <a:p>
            <a:pPr algn="r" defTabSz="936260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6260"/>
              <a:t>1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97225" y="506413"/>
            <a:ext cx="3398838" cy="25479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652" indent="-231652" algn="ctr" eaLnBrk="1" hangingPunct="1">
              <a:spcBef>
                <a:spcPct val="0"/>
              </a:spcBef>
            </a:pPr>
            <a:endParaRPr lang="ru-RU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8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uzyachkina\Desktop\header1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FAD6-3E09-45AC-B743-158492E7EDD9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307D-5994-4A51-A800-BB589015C3D7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C72A-97CD-4FB3-BA53-49AE49BCCDEB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812F-AB16-4E98-8283-2D35465C343B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621F-50AE-428A-8BBA-B9AD8542B824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E4C4-0CF0-4998-9CE4-AE498FE02AB6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1895-E1A7-4552-8D0A-3B20A882257E}" type="datetime1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B0A0-E8F2-4C9B-B1F8-1C022734D898}" type="datetime1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410E-20E2-4497-B339-965AAE68118D}" type="datetime1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841A-D185-4FD7-AE1B-CA572BE01C4A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C619-BBE4-4749-B9BD-B72E58667FBC}" type="datetime1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uzyachkina\Desktop\header10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625B-09D5-449E-A563-36C0B1BDDB17}" type="datetime1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7956376" y="6453336"/>
            <a:ext cx="1152128" cy="35242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175"/>
          <p:cNvSpPr txBox="1">
            <a:spLocks noChangeArrowheads="1"/>
          </p:cNvSpPr>
          <p:nvPr/>
        </p:nvSpPr>
        <p:spPr bwMode="auto">
          <a:xfrm>
            <a:off x="0" y="1196752"/>
            <a:ext cx="914400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65000"/>
              </a:spcBef>
            </a:pPr>
            <a:endParaRPr lang="ru-RU" altLang="ru-RU" sz="3200" b="1" dirty="0" smtClean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r>
              <a:rPr lang="ru-RU" altLang="ru-RU" sz="3200" b="1" dirty="0" smtClean="0">
                <a:latin typeface="Arial Narrow" pitchFamily="34" charset="0"/>
                <a:cs typeface="+mn-cs"/>
              </a:rPr>
              <a:t>Об ожидаемом исполнении бюджета ФАНО России на 2014 г.</a:t>
            </a:r>
          </a:p>
          <a:p>
            <a:pPr algn="ctr" eaLnBrk="1" hangingPunct="1">
              <a:spcBef>
                <a:spcPct val="65000"/>
              </a:spcBef>
            </a:pPr>
            <a:r>
              <a:rPr lang="ru-RU" altLang="ru-RU" sz="3200" b="1" dirty="0" smtClean="0">
                <a:latin typeface="Arial Narrow" pitchFamily="34" charset="0"/>
                <a:cs typeface="+mn-cs"/>
              </a:rPr>
              <a:t>и бюджете на 2015-2017 гг.</a:t>
            </a:r>
            <a:endParaRPr lang="ru-RU" altLang="ru-RU" sz="2400" b="1" dirty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endParaRPr lang="ru-RU" altLang="ru-RU" b="1" dirty="0" smtClean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endParaRPr lang="ru-RU" altLang="ru-RU" b="1" dirty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endParaRPr lang="ru-RU" altLang="ru-RU" b="1" dirty="0" smtClean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endParaRPr lang="ru-RU" altLang="ru-RU" b="1" dirty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endParaRPr lang="ru-RU" altLang="ru-RU" b="1" dirty="0" smtClean="0">
              <a:latin typeface="Arial Narrow" pitchFamily="34" charset="0"/>
              <a:cs typeface="+mn-cs"/>
            </a:endParaRPr>
          </a:p>
          <a:p>
            <a:pPr algn="ctr" eaLnBrk="1" hangingPunct="1">
              <a:spcBef>
                <a:spcPct val="65000"/>
              </a:spcBef>
            </a:pPr>
            <a:r>
              <a:rPr lang="ru-RU" altLang="ru-RU" b="1" dirty="0" smtClean="0">
                <a:latin typeface="Arial Narrow" pitchFamily="34" charset="0"/>
                <a:cs typeface="+mn-cs"/>
              </a:rPr>
              <a:t>						              </a:t>
            </a:r>
            <a:r>
              <a:rPr lang="ru-RU" altLang="ru-RU" sz="1600" dirty="0" smtClean="0">
                <a:latin typeface="+mj-lt"/>
                <a:cs typeface="+mn-cs"/>
              </a:rPr>
              <a:t> 23 декабря </a:t>
            </a:r>
            <a:r>
              <a:rPr lang="ru-RU" altLang="ru-RU" sz="1600" dirty="0" smtClean="0">
                <a:latin typeface="+mj-lt"/>
                <a:cs typeface="+mn-cs"/>
              </a:rPr>
              <a:t>2014 г</a:t>
            </a:r>
            <a:r>
              <a:rPr lang="ru-RU" altLang="ru-RU" sz="1600" dirty="0" smtClean="0">
                <a:latin typeface="+mj-lt"/>
                <a:cs typeface="+mn-cs"/>
              </a:rPr>
              <a:t>.</a:t>
            </a:r>
          </a:p>
          <a:p>
            <a:pPr algn="ctr" eaLnBrk="1" hangingPunct="1">
              <a:spcBef>
                <a:spcPct val="65000"/>
              </a:spcBef>
            </a:pPr>
            <a:endParaRPr lang="ru-RU" altLang="ru-RU" sz="1600" dirty="0">
              <a:latin typeface="+mj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105215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Помощник руководителя ФАНО России Одинцов Р.В.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434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49225" y="764704"/>
            <a:ext cx="89947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solidFill>
                  <a:prstClr val="black"/>
                </a:solidFill>
                <a:latin typeface="Arial Narrow" pitchFamily="34" charset="0"/>
              </a:rPr>
              <a:t>ГП «Развитие науки и технологий»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683569" y="1988840"/>
          <a:ext cx="7848872" cy="4382224"/>
        </p:xfrm>
        <a:graphic>
          <a:graphicData uri="http://schemas.openxmlformats.org/drawingml/2006/table">
            <a:tbl>
              <a:tblPr/>
              <a:tblGrid>
                <a:gridCol w="3749489"/>
                <a:gridCol w="1334783"/>
                <a:gridCol w="1330464"/>
                <a:gridCol w="1434136"/>
              </a:tblGrid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г.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«Развитие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науки и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технологий» (на 01.07.2014)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69 283,8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71 011,3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71 093,5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«Развитие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науки и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технологий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(на 11.07.2014) Минфин (проект)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70 064,4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72 215,1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67 265,2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«Развитие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науки и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технологий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(на 15.07.2014)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Минобрнауки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(проект)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65 976,9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67 353,6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62 180,8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Профицит (Минфин)</a:t>
                      </a:r>
                    </a:p>
                    <a:p>
                      <a:pPr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1 203,8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- 3 828,3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Дефицит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Профицит (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Минобрнауки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- 3 306,9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- 3 657,7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- 8 912,7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647998" y="1493168"/>
            <a:ext cx="1376536" cy="35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1600" b="1" dirty="0" smtClean="0">
                <a:solidFill>
                  <a:prstClr val="black"/>
                </a:solidFill>
                <a:latin typeface="Arial Narrow" pitchFamily="34" charset="0"/>
              </a:rPr>
              <a:t>млн. рублей</a:t>
            </a:r>
            <a:endParaRPr lang="ru-RU" altLang="ru-RU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259632" y="692696"/>
            <a:ext cx="64087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latin typeface="Arial Narrow" pitchFamily="34" charset="0"/>
              </a:rPr>
              <a:t>Бюджет ФАНО на 2014 г. (на 01.12.2014)</a:t>
            </a:r>
            <a:endParaRPr lang="ru-RU" altLang="ru-RU" sz="2400" b="1" u="sng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647998" y="790520"/>
            <a:ext cx="1376536" cy="35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1600" b="1" dirty="0" smtClean="0">
                <a:latin typeface="Arial Narrow" pitchFamily="34" charset="0"/>
              </a:rPr>
              <a:t>млн. рублей</a:t>
            </a:r>
            <a:endParaRPr lang="ru-RU" altLang="ru-RU" sz="1600" b="1" dirty="0">
              <a:latin typeface="Arial Narrow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96098"/>
              </p:ext>
            </p:extLst>
          </p:nvPr>
        </p:nvGraphicFramePr>
        <p:xfrm>
          <a:off x="467544" y="1268760"/>
          <a:ext cx="8208911" cy="4863526"/>
        </p:xfrm>
        <a:graphic>
          <a:graphicData uri="http://schemas.openxmlformats.org/drawingml/2006/table">
            <a:tbl>
              <a:tblPr/>
              <a:tblGrid>
                <a:gridCol w="5590093"/>
                <a:gridCol w="1250667"/>
                <a:gridCol w="1368151"/>
              </a:tblGrid>
              <a:tr h="393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 Закон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 роспись</a:t>
                      </a:r>
                    </a:p>
                  </a:txBody>
                  <a:tcPr marL="6339" marR="6339" marT="6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науки и технологий"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здравоохранения"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образования"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380,1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5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"Социальная поддержка граждан"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0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"Обеспечение доступным и комфортным жильем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060,5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культуры и туризма"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154,1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228,4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86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Реализация функций иных федеральных органов государственной власти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2 331,90</a:t>
                      </a: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2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3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1052736"/>
            <a:ext cx="64087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solidFill>
                  <a:prstClr val="black"/>
                </a:solidFill>
                <a:latin typeface="Arial Narrow" pitchFamily="34" charset="0"/>
              </a:rPr>
              <a:t>Бюджет  учреждений ДВТУ</a:t>
            </a:r>
            <a:endParaRPr lang="ru-RU" altLang="ru-RU" sz="2400" b="1" u="sng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47998" y="1565176"/>
            <a:ext cx="1376536" cy="35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1600" b="1" dirty="0" smtClean="0">
                <a:solidFill>
                  <a:prstClr val="black"/>
                </a:solidFill>
                <a:latin typeface="Arial Narrow" pitchFamily="34" charset="0"/>
              </a:rPr>
              <a:t>млн. рублей</a:t>
            </a:r>
            <a:endParaRPr lang="ru-RU" altLang="ru-RU" sz="16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974364"/>
              </p:ext>
            </p:extLst>
          </p:nvPr>
        </p:nvGraphicFramePr>
        <p:xfrm>
          <a:off x="467544" y="1988841"/>
          <a:ext cx="8136905" cy="3240359"/>
        </p:xfrm>
        <a:graphic>
          <a:graphicData uri="http://schemas.openxmlformats.org/drawingml/2006/table">
            <a:tbl>
              <a:tblPr/>
              <a:tblGrid>
                <a:gridCol w="4160222"/>
                <a:gridCol w="1386741"/>
                <a:gridCol w="1136924"/>
                <a:gridCol w="1453018"/>
              </a:tblGrid>
              <a:tr h="1165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г.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 Закон</a:t>
                      </a:r>
                    </a:p>
                  </a:txBody>
                  <a:tcPr marL="6339" marR="6339" marT="6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ожидаемое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5 626,1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5 949,8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6 292,3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Субсидии на выполнение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госзадания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5 562,0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5 638,2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5 980,7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Иные целевые субсидии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0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259632" y="692696"/>
            <a:ext cx="64087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latin typeface="Arial Narrow" pitchFamily="34" charset="0"/>
              </a:rPr>
              <a:t>Бюджет ФАНО (на 01.07.2014)</a:t>
            </a:r>
            <a:endParaRPr lang="ru-RU" altLang="ru-RU" sz="2400" b="1" u="sng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647998" y="790520"/>
            <a:ext cx="1376536" cy="35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1600" b="1" dirty="0" smtClean="0">
                <a:latin typeface="Arial Narrow" pitchFamily="34" charset="0"/>
              </a:rPr>
              <a:t>млн. рублей</a:t>
            </a:r>
            <a:endParaRPr lang="ru-RU" altLang="ru-RU" sz="1600" b="1" dirty="0">
              <a:latin typeface="Arial Narrow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64900"/>
              </p:ext>
            </p:extLst>
          </p:nvPr>
        </p:nvGraphicFramePr>
        <p:xfrm>
          <a:off x="899592" y="1412774"/>
          <a:ext cx="7813743" cy="4968554"/>
        </p:xfrm>
        <a:graphic>
          <a:graphicData uri="http://schemas.openxmlformats.org/drawingml/2006/table">
            <a:tbl>
              <a:tblPr/>
              <a:tblGrid>
                <a:gridCol w="3150176"/>
                <a:gridCol w="1219423"/>
                <a:gridCol w="1121434"/>
                <a:gridCol w="1117804"/>
                <a:gridCol w="1204906"/>
              </a:tblGrid>
              <a:tr h="576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 Закон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г.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91 709,3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92 363,3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91 991,0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93 305,9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науки и технологий"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66 603,0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69 283,8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71 011,3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71 093,5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здравоохранения"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20 328,9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19 580,2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17 515,5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18 951,1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образования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"Социальная поддержка граждан"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"Обеспечение доступным и комфортным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жильем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культуры и туризма"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Реализация функций иных федеральных органов государственной власти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2 331,9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2 790,3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2 790,3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2 599,6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3995936" y="1412776"/>
            <a:ext cx="1290163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49225" y="692696"/>
            <a:ext cx="89947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latin typeface="Arial Narrow" pitchFamily="34" charset="0"/>
              </a:rPr>
              <a:t>Сценарные условия</a:t>
            </a:r>
            <a:endParaRPr lang="ru-RU" altLang="ru-RU" sz="2400" b="1" u="sng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57181"/>
              </p:ext>
            </p:extLst>
          </p:nvPr>
        </p:nvGraphicFramePr>
        <p:xfrm>
          <a:off x="395536" y="1700808"/>
          <a:ext cx="8496944" cy="475577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8496944"/>
              </a:tblGrid>
              <a:tr h="731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Достижение целей и реализацию мероприятий, предусмотренных указами Президента Российской Федерации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от 7 мая 2012 года.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Уплату налога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на имущество и земельного налога в  полном объеме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Досчет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индексации ПНО и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степендиального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фонда с 4,5% до 5,0% в 2015 г. и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досчет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индексации 2015 г. в 2016-2017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г.г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Индексацию с 01.10.2015 г. на 5,0%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расходов на оплату труда и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досчет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индексации 2015 г. в 2016-2017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г.г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Сокращение на 2% с учетом индексации объемов 2016 г.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Сокращение объемов расходов на 10% по отдельным видам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расходов в 2017 г.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625" y="1340768"/>
            <a:ext cx="899477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65000"/>
              </a:spcBef>
            </a:pPr>
            <a:r>
              <a:rPr lang="ru-RU" altLang="ru-RU" b="1" dirty="0">
                <a:latin typeface="Arial Narrow" pitchFamily="34" charset="0"/>
              </a:rPr>
              <a:t>н</a:t>
            </a:r>
            <a:r>
              <a:rPr lang="ru-RU" altLang="ru-RU" b="1" dirty="0" smtClean="0">
                <a:latin typeface="Arial Narrow" pitchFamily="34" charset="0"/>
              </a:rPr>
              <a:t>еобходимо обеспечить:</a:t>
            </a:r>
            <a:endParaRPr lang="ru-RU" alt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259632" y="908720"/>
            <a:ext cx="64087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latin typeface="Arial Narrow" pitchFamily="34" charset="0"/>
              </a:rPr>
              <a:t>Бюджет ФАНО на 2015-2017 </a:t>
            </a:r>
            <a:r>
              <a:rPr lang="ru-RU" altLang="ru-RU" sz="2400" b="1" u="sng" dirty="0" err="1" smtClean="0">
                <a:latin typeface="Arial Narrow" pitchFamily="34" charset="0"/>
              </a:rPr>
              <a:t>г.г</a:t>
            </a:r>
            <a:r>
              <a:rPr lang="ru-RU" altLang="ru-RU" sz="2400" b="1" u="sng" dirty="0" smtClean="0">
                <a:latin typeface="Arial Narrow" pitchFamily="34" charset="0"/>
              </a:rPr>
              <a:t>.</a:t>
            </a:r>
            <a:endParaRPr lang="ru-RU" altLang="ru-RU" sz="2400" b="1" u="sng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668344" y="1412776"/>
            <a:ext cx="1376536" cy="35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1600" b="1" dirty="0" smtClean="0">
                <a:latin typeface="Arial Narrow" pitchFamily="34" charset="0"/>
              </a:rPr>
              <a:t>млн. рублей</a:t>
            </a:r>
            <a:endParaRPr lang="ru-RU" altLang="ru-RU" sz="1600" b="1" dirty="0">
              <a:latin typeface="Arial Narrow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15971"/>
              </p:ext>
            </p:extLst>
          </p:nvPr>
        </p:nvGraphicFramePr>
        <p:xfrm>
          <a:off x="179512" y="1916833"/>
          <a:ext cx="8845022" cy="3888431"/>
        </p:xfrm>
        <a:graphic>
          <a:graphicData uri="http://schemas.openxmlformats.org/drawingml/2006/table">
            <a:tbl>
              <a:tblPr/>
              <a:tblGrid>
                <a:gridCol w="3528392"/>
                <a:gridCol w="864096"/>
                <a:gridCol w="936104"/>
                <a:gridCol w="792088"/>
                <a:gridCol w="1008112"/>
                <a:gridCol w="864096"/>
                <a:gridCol w="852134"/>
              </a:tblGrid>
              <a:tr h="760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принято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принято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принято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ФАНО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86 825,8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92 945,6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88 241,3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94 532,6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84 679,0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90 814,0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здравоохранения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",</a:t>
                      </a:r>
                    </a:p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14 101,7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19 659,0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11 930,3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17 473,6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12 392,9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18 299,4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Клиника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814,8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815,4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819,9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822,4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1 584,5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1 587,0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Прикладная наука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5 552,4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5 524,5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5 887,9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ГП "Развитие науки и технологий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",</a:t>
                      </a:r>
                    </a:p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70 655,7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71 217,1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74 299,8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75 043,3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70 431,0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70 655,4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Целевые субсидии,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3 811,8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4 312,5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3 897,4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4 400,0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2 490,2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2 492,2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оформление имущества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1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49225" y="692696"/>
            <a:ext cx="89947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latin typeface="Arial Narrow" pitchFamily="34" charset="0"/>
              </a:rPr>
              <a:t>Основные новации при подготовке бюджета</a:t>
            </a:r>
            <a:endParaRPr lang="ru-RU" altLang="ru-RU" sz="2400" b="1" u="sng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70427"/>
              </p:ext>
            </p:extLst>
          </p:nvPr>
        </p:nvGraphicFramePr>
        <p:xfrm>
          <a:off x="431540" y="1269701"/>
          <a:ext cx="8280920" cy="46608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8280920"/>
              </a:tblGrid>
              <a:tr h="102587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Выделение аспирантуры в самостоятельную услугу с учетом выплаты стипендий в рамках ГПРО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Выделение отдельных работ и услуг из ФНИ (библиотеки, музеи,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архивы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Финансирование РНЦ в виде субсидии на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госзадание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Отражение расходов на прикладную медицину,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как научную деятельность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Перевод клинических учреждений в систему ОМС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Перенос расходов по капремонту из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госзадания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в целевые субсидии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07976" y="134076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49225" y="692696"/>
            <a:ext cx="89947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2400" b="1" u="sng" dirty="0" smtClean="0">
                <a:latin typeface="Arial Narrow" pitchFamily="34" charset="0"/>
              </a:rPr>
              <a:t>Локальные документы в рамках подготовки проекта бюджета</a:t>
            </a:r>
            <a:endParaRPr lang="ru-RU" altLang="ru-RU" sz="2400" b="1" u="sng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3848" y="1988840"/>
            <a:ext cx="2304256" cy="122413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План НИР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187624" y="4437112"/>
            <a:ext cx="2664296" cy="122413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Госзадание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5148064" y="4437112"/>
            <a:ext cx="2667792" cy="122413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План ФХД</a:t>
            </a:r>
            <a:endParaRPr lang="ru-RU" sz="2800" b="1" dirty="0"/>
          </a:p>
        </p:txBody>
      </p:sp>
      <p:cxnSp>
        <p:nvCxnSpPr>
          <p:cNvPr id="6" name="Соединительная линия уступом 5"/>
          <p:cNvCxnSpPr>
            <a:stCxn id="4" idx="2"/>
            <a:endCxn id="8" idx="0"/>
          </p:cNvCxnSpPr>
          <p:nvPr/>
        </p:nvCxnSpPr>
        <p:spPr>
          <a:xfrm rot="10800000" flipV="1">
            <a:off x="2519772" y="2600908"/>
            <a:ext cx="684076" cy="1836204"/>
          </a:xfrm>
          <a:prstGeom prst="bentConnector2">
            <a:avLst/>
          </a:prstGeom>
          <a:ln w="25400">
            <a:solidFill>
              <a:schemeClr val="bg1">
                <a:lumMod val="50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6"/>
            <a:endCxn id="9" idx="0"/>
          </p:cNvCxnSpPr>
          <p:nvPr/>
        </p:nvCxnSpPr>
        <p:spPr>
          <a:xfrm>
            <a:off x="5508104" y="2600908"/>
            <a:ext cx="973856" cy="1836204"/>
          </a:xfrm>
          <a:prstGeom prst="bentConnector2">
            <a:avLst/>
          </a:prstGeom>
          <a:ln w="25400">
            <a:solidFill>
              <a:schemeClr val="bg1">
                <a:lumMod val="50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6"/>
            <a:endCxn id="9" idx="2"/>
          </p:cNvCxnSpPr>
          <p:nvPr/>
        </p:nvCxnSpPr>
        <p:spPr>
          <a:xfrm>
            <a:off x="3851920" y="5049180"/>
            <a:ext cx="1296144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1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0" name="Rectangle 2"/>
          <p:cNvSpPr>
            <a:spLocks noChangeArrowheads="1"/>
          </p:cNvSpPr>
          <p:nvPr/>
        </p:nvSpPr>
        <p:spPr bwMode="auto">
          <a:xfrm>
            <a:off x="149225" y="692696"/>
            <a:ext cx="899477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65000"/>
              </a:spcBef>
            </a:pPr>
            <a:r>
              <a:rPr lang="ru-RU" altLang="ru-RU" sz="6000" b="1" dirty="0" smtClean="0">
                <a:latin typeface="Arial Narrow" pitchFamily="34" charset="0"/>
              </a:rPr>
              <a:t>Спасибо за внимание!</a:t>
            </a:r>
            <a:endParaRPr lang="ru-RU" altLang="ru-RU" sz="6000" b="1" dirty="0"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7976" y="134076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683</Words>
  <Application>Microsoft Office PowerPoint</Application>
  <PresentationFormat>Экран (4:3)</PresentationFormat>
  <Paragraphs>223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Пользователь</cp:lastModifiedBy>
  <cp:revision>148</cp:revision>
  <cp:lastPrinted>2014-11-27T14:30:02Z</cp:lastPrinted>
  <dcterms:created xsi:type="dcterms:W3CDTF">2013-12-05T20:09:55Z</dcterms:created>
  <dcterms:modified xsi:type="dcterms:W3CDTF">2014-12-22T07:16:01Z</dcterms:modified>
</cp:coreProperties>
</file>