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259" r:id="rId3"/>
    <p:sldId id="261" r:id="rId4"/>
    <p:sldId id="266" r:id="rId5"/>
    <p:sldId id="272" r:id="rId6"/>
    <p:sldId id="265" r:id="rId7"/>
    <p:sldId id="267" r:id="rId8"/>
    <p:sldId id="268" r:id="rId9"/>
    <p:sldId id="269" r:id="rId10"/>
    <p:sldId id="270" r:id="rId11"/>
    <p:sldId id="285" r:id="rId12"/>
    <p:sldId id="273" r:id="rId13"/>
    <p:sldId id="275" r:id="rId14"/>
    <p:sldId id="276" r:id="rId15"/>
    <p:sldId id="280" r:id="rId16"/>
    <p:sldId id="281" r:id="rId17"/>
    <p:sldId id="286" r:id="rId18"/>
    <p:sldId id="287" r:id="rId19"/>
    <p:sldId id="282" r:id="rId2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9F2"/>
    <a:srgbClr val="EBF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9" autoAdjust="0"/>
    <p:restoredTop sz="94629" autoAdjust="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Рассмотрено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Количество сделок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Согласовано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Количество сделок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Отказано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Количество сделок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one"/>
        <c:axId val="35982720"/>
        <c:axId val="36000896"/>
        <c:axId val="0"/>
      </c:bar3DChart>
      <c:catAx>
        <c:axId val="35982720"/>
        <c:scaling>
          <c:orientation val="minMax"/>
        </c:scaling>
        <c:delete val="0"/>
        <c:axPos val="b"/>
        <c:majorTickMark val="none"/>
        <c:minorTickMark val="none"/>
        <c:tickLblPos val="nextTo"/>
        <c:crossAx val="36000896"/>
        <c:crosses val="autoZero"/>
        <c:auto val="1"/>
        <c:lblAlgn val="ctr"/>
        <c:lblOffset val="100"/>
        <c:noMultiLvlLbl val="0"/>
      </c:catAx>
      <c:valAx>
        <c:axId val="360008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59827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view3D>
      <c:rotX val="15"/>
      <c:rotY val="153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068003373031399E-2"/>
          <c:y val="0"/>
          <c:w val="0.98293200397088498"/>
          <c:h val="0.98274600695729897"/>
        </c:manualLayout>
      </c:layout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Количество сделок </c:v>
                </c:pt>
              </c:strCache>
            </c:strRef>
          </c:tx>
          <c:spPr>
            <a:effectLst>
              <a:outerShdw blurRad="40000" dist="20000" dir="5400000" rotWithShape="0">
                <a:srgbClr val="000000">
                  <a:alpha val="72000"/>
                </a:srgbClr>
              </a:outerShdw>
            </a:effectLst>
          </c:spPr>
          <c:dPt>
            <c:idx val="0"/>
            <c:bubble3D val="0"/>
            <c:explosion val="140"/>
            <c:spPr>
              <a:effectLst>
                <a:outerShdw blurRad="40000" dist="20000" dir="5400000" rotWithShape="0">
                  <a:srgbClr val="000000">
                    <a:alpha val="72000"/>
                  </a:srgbClr>
                </a:outerShdw>
              </a:effectLst>
              <a:scene3d>
                <a:camera prst="orthographicFront"/>
                <a:lightRig rig="threePt" dir="t"/>
              </a:scene3d>
              <a:sp3d prstMaterial="softEdge">
                <a:contourClr>
                  <a:srgbClr val="000000"/>
                </a:contourClr>
              </a:sp3d>
            </c:spPr>
          </c:dPt>
          <c:dPt>
            <c:idx val="2"/>
            <c:bubble3D val="0"/>
            <c:spPr>
              <a:effectLst>
                <a:outerShdw blurRad="40000" dist="20000" dir="5400000" rotWithShape="0">
                  <a:srgbClr val="000000">
                    <a:alpha val="72000"/>
                  </a:srgb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4.9604031451702502E-2"/>
                  <c:y val="0.23512754482245499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Одобрено </a:t>
                    </a:r>
                    <a:r>
                      <a: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-19 </a:t>
                    </a:r>
                  </a:p>
                  <a:p>
                    <a:r>
                      <a: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сделок</a:t>
                    </a:r>
                    <a:endParaRPr lang="ru-RU" sz="18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706042518573202E-2"/>
                  <c:y val="-0.11865878960748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5572183287878399"/>
                  <c:y val="0.1404520319746830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Лист1!$B$1:$D$1</c:f>
              <c:strCache>
                <c:ptCount val="3"/>
                <c:pt idx="0">
                  <c:v>Одобрено - 19 сделок</c:v>
                </c:pt>
                <c:pt idx="1">
                  <c:v>Аренда - 12 сделок </c:v>
                </c:pt>
                <c:pt idx="2">
                  <c:v>Безвозмездное пользование - 7 сделок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19</c:v>
                </c:pt>
                <c:pt idx="1">
                  <c:v>12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6763E-ED63-471F-BBAE-EDEBA138E32D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01123C-AD05-4D7C-A87A-B404C974E8E6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Государственный кадастровый учет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345E17-6736-4154-A8B2-2B581E6189E1}" type="parTrans" cxnId="{A09316A4-7D18-49F8-A588-AC81855D8087}">
      <dgm:prSet/>
      <dgm:spPr/>
      <dgm:t>
        <a:bodyPr/>
        <a:lstStyle/>
        <a:p>
          <a:endParaRPr lang="ru-RU"/>
        </a:p>
      </dgm:t>
    </dgm:pt>
    <dgm:pt modelId="{1C0E4441-3B6C-4543-8AB7-5E526DDD9AF9}" type="sibTrans" cxnId="{A09316A4-7D18-49F8-A588-AC81855D8087}">
      <dgm:prSet/>
      <dgm:spPr/>
      <dgm:t>
        <a:bodyPr/>
        <a:lstStyle/>
        <a:p>
          <a:endParaRPr lang="ru-RU"/>
        </a:p>
      </dgm:t>
    </dgm:pt>
    <dgm:pt modelId="{4FF7B2F3-0F48-4CDF-BB16-99ECF27E8873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поставлено 1105 объектов </a:t>
          </a:r>
          <a:r>
            <a:rPr lang="ru-RU" sz="1600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(81,9%):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D90F8A-3F52-4134-8B19-0D1C1BA62B0D}" type="parTrans" cxnId="{F85DDEC2-A5B6-412D-8513-D339A2776E88}">
      <dgm:prSet/>
      <dgm:spPr/>
      <dgm:t>
        <a:bodyPr/>
        <a:lstStyle/>
        <a:p>
          <a:endParaRPr lang="ru-RU"/>
        </a:p>
      </dgm:t>
    </dgm:pt>
    <dgm:pt modelId="{18611EDF-D8A0-4B55-A8DE-1D1EECF47C6E}" type="sibTrans" cxnId="{F85DDEC2-A5B6-412D-8513-D339A2776E88}">
      <dgm:prSet/>
      <dgm:spPr/>
      <dgm:t>
        <a:bodyPr/>
        <a:lstStyle/>
        <a:p>
          <a:endParaRPr lang="ru-RU"/>
        </a:p>
      </dgm:t>
    </dgm:pt>
    <dgm:pt modelId="{D53B03E1-8DC7-4831-9EFA-21C19ADDB973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Право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собственности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РФ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288BA2-D46B-4A8B-814F-43D5EFCD0578}" type="parTrans" cxnId="{6E0D0CF8-F6DA-4125-979A-26310C8D02F2}">
      <dgm:prSet/>
      <dgm:spPr/>
      <dgm:t>
        <a:bodyPr/>
        <a:lstStyle/>
        <a:p>
          <a:endParaRPr lang="ru-RU"/>
        </a:p>
      </dgm:t>
    </dgm:pt>
    <dgm:pt modelId="{D9C864A5-7B7E-41F9-BBE4-7997691E7655}" type="sibTrans" cxnId="{6E0D0CF8-F6DA-4125-979A-26310C8D02F2}">
      <dgm:prSet/>
      <dgm:spPr/>
      <dgm:t>
        <a:bodyPr/>
        <a:lstStyle/>
        <a:p>
          <a:endParaRPr lang="ru-RU"/>
        </a:p>
      </dgm:t>
    </dgm:pt>
    <dgm:pt modelId="{07B0C4F7-C1E1-4243-920B-F8E8850AF25C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Иные вещные права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15FC6D-F013-4503-9155-90D27514EED0}" type="parTrans" cxnId="{DD1FB772-2A52-46EC-9270-B043856A1863}">
      <dgm:prSet/>
      <dgm:spPr/>
      <dgm:t>
        <a:bodyPr/>
        <a:lstStyle/>
        <a:p>
          <a:endParaRPr lang="ru-RU"/>
        </a:p>
      </dgm:t>
    </dgm:pt>
    <dgm:pt modelId="{8F2E7800-8766-41B1-8A5A-B411A97ED648}" type="sibTrans" cxnId="{DD1FB772-2A52-46EC-9270-B043856A1863}">
      <dgm:prSet/>
      <dgm:spPr/>
      <dgm:t>
        <a:bodyPr/>
        <a:lstStyle/>
        <a:p>
          <a:endParaRPr lang="ru-RU"/>
        </a:p>
      </dgm:t>
    </dgm:pt>
    <dgm:pt modelId="{60A8CE33-E739-4E60-8501-BB53BB03A55B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зарегистрированы на 913 объектов </a:t>
          </a:r>
          <a:r>
            <a:rPr lang="ru-RU" sz="1600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(67, 6 %):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3BDA50-5E0B-4C1A-B663-B12514F596BF}" type="parTrans" cxnId="{AF3CD3E1-5458-4F3A-8E2B-BF09329DFFD6}">
      <dgm:prSet/>
      <dgm:spPr/>
      <dgm:t>
        <a:bodyPr/>
        <a:lstStyle/>
        <a:p>
          <a:endParaRPr lang="ru-RU"/>
        </a:p>
      </dgm:t>
    </dgm:pt>
    <dgm:pt modelId="{69A528EB-6CF6-4188-A86E-D9B465042A8A}" type="sibTrans" cxnId="{AF3CD3E1-5458-4F3A-8E2B-BF09329DFFD6}">
      <dgm:prSet/>
      <dgm:spPr/>
      <dgm:t>
        <a:bodyPr/>
        <a:lstStyle/>
        <a:p>
          <a:endParaRPr lang="ru-RU"/>
        </a:p>
      </dgm:t>
    </dgm:pt>
    <dgm:pt modelId="{1341CFED-0407-4369-AA60-C4AE50B6AE8A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698 ОКС (63,3%);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4D868B-856F-4E74-AE5A-48B29CC1A8B5}" type="parTrans" cxnId="{5A603CFD-2866-4E2F-BE03-FEC9901D7A0A}">
      <dgm:prSet/>
      <dgm:spPr/>
      <dgm:t>
        <a:bodyPr/>
        <a:lstStyle/>
        <a:p>
          <a:endParaRPr lang="ru-RU"/>
        </a:p>
      </dgm:t>
    </dgm:pt>
    <dgm:pt modelId="{1E0E1207-D95C-437D-BA2C-98D5BE8CD2B2}" type="sibTrans" cxnId="{5A603CFD-2866-4E2F-BE03-FEC9901D7A0A}">
      <dgm:prSet/>
      <dgm:spPr/>
      <dgm:t>
        <a:bodyPr/>
        <a:lstStyle/>
        <a:p>
          <a:endParaRPr lang="ru-RU"/>
        </a:p>
      </dgm:t>
    </dgm:pt>
    <dgm:pt modelId="{2E1DF8C6-DD8D-4A74-94F7-657A120A4207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215 земельных участков (86,7%).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2B4847-384F-4165-A9C3-A8774C25CF06}" type="parTrans" cxnId="{4921EBA7-EDE8-4941-AEA5-1D1AB20B0B40}">
      <dgm:prSet/>
      <dgm:spPr/>
      <dgm:t>
        <a:bodyPr/>
        <a:lstStyle/>
        <a:p>
          <a:endParaRPr lang="ru-RU"/>
        </a:p>
      </dgm:t>
    </dgm:pt>
    <dgm:pt modelId="{1A9253EF-681E-43EF-9678-4AB1709B1844}" type="sibTrans" cxnId="{4921EBA7-EDE8-4941-AEA5-1D1AB20B0B40}">
      <dgm:prSet/>
      <dgm:spPr/>
      <dgm:t>
        <a:bodyPr/>
        <a:lstStyle/>
        <a:p>
          <a:endParaRPr lang="ru-RU"/>
        </a:p>
      </dgm:t>
    </dgm:pt>
    <dgm:pt modelId="{B4D462A4-5A0F-44AB-8A86-181F12ECC3BE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220 земельных участков (88,7 %);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4F604A-884C-4294-BC5D-A5795316CE4C}" type="parTrans" cxnId="{86B04998-3400-4EE2-9201-F9272223C77E}">
      <dgm:prSet/>
      <dgm:spPr/>
      <dgm:t>
        <a:bodyPr/>
        <a:lstStyle/>
        <a:p>
          <a:endParaRPr lang="ru-RU"/>
        </a:p>
      </dgm:t>
    </dgm:pt>
    <dgm:pt modelId="{EEE54399-CB5D-43FB-8029-B6B7344302D1}" type="sibTrans" cxnId="{86B04998-3400-4EE2-9201-F9272223C77E}">
      <dgm:prSet/>
      <dgm:spPr/>
      <dgm:t>
        <a:bodyPr/>
        <a:lstStyle/>
        <a:p>
          <a:endParaRPr lang="ru-RU"/>
        </a:p>
      </dgm:t>
    </dgm:pt>
    <dgm:pt modelId="{4EA83F79-4103-440E-866B-0390F31A1014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707 ОКС (64,2 %);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9FFA9C-F1C3-4B8E-A253-4D1A6AD4E168}" type="parTrans" cxnId="{CE7BAB03-ECF6-4D68-9184-ADE839577253}">
      <dgm:prSet/>
      <dgm:spPr/>
      <dgm:t>
        <a:bodyPr/>
        <a:lstStyle/>
        <a:p>
          <a:endParaRPr lang="ru-RU"/>
        </a:p>
      </dgm:t>
    </dgm:pt>
    <dgm:pt modelId="{7ECD16A7-63F7-4EAA-8C4D-ED8FF7F352E8}" type="sibTrans" cxnId="{CE7BAB03-ECF6-4D68-9184-ADE839577253}">
      <dgm:prSet/>
      <dgm:spPr/>
      <dgm:t>
        <a:bodyPr/>
        <a:lstStyle/>
        <a:p>
          <a:endParaRPr lang="ru-RU"/>
        </a:p>
      </dgm:t>
    </dgm:pt>
    <dgm:pt modelId="{963E34C0-67EE-44E6-9F87-AFD2EAB9D11E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зарегистрировано на 927 объектов </a:t>
          </a:r>
          <a:r>
            <a:rPr lang="ru-RU" sz="1600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(68, 7 %):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93CE4C-90FA-4F6F-8629-F9479954E1FF}" type="parTrans" cxnId="{02A7E1F4-7DE8-4E7D-ADEB-15E5074302D1}">
      <dgm:prSet/>
      <dgm:spPr/>
      <dgm:t>
        <a:bodyPr/>
        <a:lstStyle/>
        <a:p>
          <a:endParaRPr lang="ru-RU"/>
        </a:p>
      </dgm:t>
    </dgm:pt>
    <dgm:pt modelId="{6A64141B-B1C6-4AD7-A73C-6B5C371BDA13}" type="sibTrans" cxnId="{02A7E1F4-7DE8-4E7D-ADEB-15E5074302D1}">
      <dgm:prSet/>
      <dgm:spPr/>
      <dgm:t>
        <a:bodyPr/>
        <a:lstStyle/>
        <a:p>
          <a:endParaRPr lang="ru-RU"/>
        </a:p>
      </dgm:t>
    </dgm:pt>
    <dgm:pt modelId="{F76498C6-DB40-4896-9CA1-82557F9251ED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861 ОКС (78,1%);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525614-BC9D-4A93-A2AB-D921D46015E6}" type="parTrans" cxnId="{B053B82C-83CC-4E0A-9C26-72DA267D2721}">
      <dgm:prSet/>
      <dgm:spPr/>
      <dgm:t>
        <a:bodyPr/>
        <a:lstStyle/>
        <a:p>
          <a:endParaRPr lang="ru-RU"/>
        </a:p>
      </dgm:t>
    </dgm:pt>
    <dgm:pt modelId="{A23E0BDB-B963-4C27-8E23-7B02F98E68A9}" type="sibTrans" cxnId="{B053B82C-83CC-4E0A-9C26-72DA267D2721}">
      <dgm:prSet/>
      <dgm:spPr/>
      <dgm:t>
        <a:bodyPr/>
        <a:lstStyle/>
        <a:p>
          <a:endParaRPr lang="ru-RU"/>
        </a:p>
      </dgm:t>
    </dgm:pt>
    <dgm:pt modelId="{89748C4E-95EE-40A0-BFDD-A1D24CB45D9C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244 земельных участка (98,4%);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4ABD37-6FA2-471A-A50A-BE6E977B664B}" type="parTrans" cxnId="{6C8AAFA2-DA99-49F9-AB46-12CA39ADCBAA}">
      <dgm:prSet/>
      <dgm:spPr/>
      <dgm:t>
        <a:bodyPr/>
        <a:lstStyle/>
        <a:p>
          <a:endParaRPr lang="ru-RU"/>
        </a:p>
      </dgm:t>
    </dgm:pt>
    <dgm:pt modelId="{CFD08C7B-017E-407E-8124-1580EBD046D1}" type="sibTrans" cxnId="{6C8AAFA2-DA99-49F9-AB46-12CA39ADCBAA}">
      <dgm:prSet/>
      <dgm:spPr/>
      <dgm:t>
        <a:bodyPr/>
        <a:lstStyle/>
        <a:p>
          <a:endParaRPr lang="ru-RU"/>
        </a:p>
      </dgm:t>
    </dgm:pt>
    <dgm:pt modelId="{1C8AC06A-AA17-42AD-BF8D-A9E897FF68BD}" type="pres">
      <dgm:prSet presAssocID="{7BD6763E-ED63-471F-BBAE-EDEBA138E32D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FD63CB8-BAB2-4F7E-A654-28EF9E74C18B}" type="pres">
      <dgm:prSet presAssocID="{4501123C-AD05-4D7C-A87A-B404C974E8E6}" presName="composite" presStyleCnt="0"/>
      <dgm:spPr/>
    </dgm:pt>
    <dgm:pt modelId="{63093C01-0EA2-4ED5-A9DD-4D55073BC549}" type="pres">
      <dgm:prSet presAssocID="{4501123C-AD05-4D7C-A87A-B404C974E8E6}" presName="FirstChild" presStyleLbl="revTx" presStyleIdx="0" presStyleCnt="6" custScaleX="880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7E582B-999E-46F9-BBB8-53379C992D14}" type="pres">
      <dgm:prSet presAssocID="{4501123C-AD05-4D7C-A87A-B404C974E8E6}" presName="Parent" presStyleLbl="alignNode1" presStyleIdx="0" presStyleCnt="3" custScaleX="133929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9F712E-83DE-4AE7-9C9E-1C627BBB0060}" type="pres">
      <dgm:prSet presAssocID="{4501123C-AD05-4D7C-A87A-B404C974E8E6}" presName="Accent" presStyleLbl="parChTrans1D1" presStyleIdx="0" presStyleCnt="3"/>
      <dgm:spPr/>
    </dgm:pt>
    <dgm:pt modelId="{35891FA1-F362-4EAA-A3C3-BB3892AE4356}" type="pres">
      <dgm:prSet presAssocID="{4501123C-AD05-4D7C-A87A-B404C974E8E6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23738-0617-43F1-A4C5-998BC9111F2F}" type="pres">
      <dgm:prSet presAssocID="{1C0E4441-3B6C-4543-8AB7-5E526DDD9AF9}" presName="sibTrans" presStyleCnt="0"/>
      <dgm:spPr/>
    </dgm:pt>
    <dgm:pt modelId="{30C98C31-18D9-45D0-B5D0-3548FC061085}" type="pres">
      <dgm:prSet presAssocID="{D53B03E1-8DC7-4831-9EFA-21C19ADDB973}" presName="composite" presStyleCnt="0"/>
      <dgm:spPr/>
    </dgm:pt>
    <dgm:pt modelId="{C7E444CB-C40D-4E14-858E-F0EA09204652}" type="pres">
      <dgm:prSet presAssocID="{D53B03E1-8DC7-4831-9EFA-21C19ADDB973}" presName="FirstChild" presStyleLbl="revTx" presStyleIdx="2" presStyleCnt="6" custScaleX="868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FAE8FD-3E0D-4268-80F5-B7DDC137DEFE}" type="pres">
      <dgm:prSet presAssocID="{D53B03E1-8DC7-4831-9EFA-21C19ADDB973}" presName="Parent" presStyleLbl="alignNode1" presStyleIdx="1" presStyleCnt="3" custScaleX="133517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FD720-EE2A-46AD-9D01-A6ADFD470A0E}" type="pres">
      <dgm:prSet presAssocID="{D53B03E1-8DC7-4831-9EFA-21C19ADDB973}" presName="Accent" presStyleLbl="parChTrans1D1" presStyleIdx="1" presStyleCnt="3"/>
      <dgm:spPr/>
    </dgm:pt>
    <dgm:pt modelId="{1251343B-A0DD-4985-98DE-016D23B43732}" type="pres">
      <dgm:prSet presAssocID="{D53B03E1-8DC7-4831-9EFA-21C19ADDB973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C0DEB-97AE-4C05-A51D-972A55016EDB}" type="pres">
      <dgm:prSet presAssocID="{D9C864A5-7B7E-41F9-BBE4-7997691E7655}" presName="sibTrans" presStyleCnt="0"/>
      <dgm:spPr/>
    </dgm:pt>
    <dgm:pt modelId="{A2C983A2-6655-48FE-94B5-678E42691D03}" type="pres">
      <dgm:prSet presAssocID="{07B0C4F7-C1E1-4243-920B-F8E8850AF25C}" presName="composite" presStyleCnt="0"/>
      <dgm:spPr/>
    </dgm:pt>
    <dgm:pt modelId="{EF8E93DF-801E-4CFC-8B2B-57A06D2D0600}" type="pres">
      <dgm:prSet presAssocID="{07B0C4F7-C1E1-4243-920B-F8E8850AF25C}" presName="FirstChild" presStyleLbl="revTx" presStyleIdx="4" presStyleCnt="6" custScaleX="833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AAD63-00AD-4CED-B3CC-F3F1FB18C935}" type="pres">
      <dgm:prSet presAssocID="{07B0C4F7-C1E1-4243-920B-F8E8850AF25C}" presName="Parent" presStyleLbl="alignNode1" presStyleIdx="2" presStyleCnt="3" custScaleX="140797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648F3B-5C55-4AF0-9C94-D4618C60B6C4}" type="pres">
      <dgm:prSet presAssocID="{07B0C4F7-C1E1-4243-920B-F8E8850AF25C}" presName="Accent" presStyleLbl="parChTrans1D1" presStyleIdx="2" presStyleCnt="3"/>
      <dgm:spPr/>
    </dgm:pt>
    <dgm:pt modelId="{4955E65A-8A42-4E9F-9531-70BFFFB7C36E}" type="pres">
      <dgm:prSet presAssocID="{07B0C4F7-C1E1-4243-920B-F8E8850AF25C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6333ED-3228-469B-8ED7-0A5420CEA383}" type="presOf" srcId="{89748C4E-95EE-40A0-BFDD-A1D24CB45D9C}" destId="{35891FA1-F362-4EAA-A3C3-BB3892AE4356}" srcOrd="0" destOrd="1" presId="urn:microsoft.com/office/officeart/2011/layout/TabList"/>
    <dgm:cxn modelId="{5EC87595-3BE9-4A48-B76F-E0AF543A6748}" type="presOf" srcId="{2E1DF8C6-DD8D-4A74-94F7-657A120A4207}" destId="{4955E65A-8A42-4E9F-9531-70BFFFB7C36E}" srcOrd="0" destOrd="1" presId="urn:microsoft.com/office/officeart/2011/layout/TabList"/>
    <dgm:cxn modelId="{959A0F35-C772-4EE4-8CE8-D37B6EE9C6D9}" type="presOf" srcId="{B4D462A4-5A0F-44AB-8A86-181F12ECC3BE}" destId="{1251343B-A0DD-4985-98DE-016D23B43732}" srcOrd="0" destOrd="1" presId="urn:microsoft.com/office/officeart/2011/layout/TabList"/>
    <dgm:cxn modelId="{CE7BAB03-ECF6-4D68-9184-ADE839577253}" srcId="{D53B03E1-8DC7-4831-9EFA-21C19ADDB973}" destId="{4EA83F79-4103-440E-866B-0390F31A1014}" srcOrd="1" destOrd="0" parTransId="{ED9FFA9C-F1C3-4B8E-A253-4D1A6AD4E168}" sibTransId="{7ECD16A7-63F7-4EAA-8C4D-ED8FF7F352E8}"/>
    <dgm:cxn modelId="{659A71AA-701B-4250-BEB3-454F01C079AC}" type="presOf" srcId="{F76498C6-DB40-4896-9CA1-82557F9251ED}" destId="{35891FA1-F362-4EAA-A3C3-BB3892AE4356}" srcOrd="0" destOrd="0" presId="urn:microsoft.com/office/officeart/2011/layout/TabList"/>
    <dgm:cxn modelId="{5A603CFD-2866-4E2F-BE03-FEC9901D7A0A}" srcId="{07B0C4F7-C1E1-4243-920B-F8E8850AF25C}" destId="{1341CFED-0407-4369-AA60-C4AE50B6AE8A}" srcOrd="1" destOrd="0" parTransId="{A54D868B-856F-4E74-AE5A-48B29CC1A8B5}" sibTransId="{1E0E1207-D95C-437D-BA2C-98D5BE8CD2B2}"/>
    <dgm:cxn modelId="{DE6966C6-97C0-4B11-8B52-DA9FD822E38D}" type="presOf" srcId="{D53B03E1-8DC7-4831-9EFA-21C19ADDB973}" destId="{4DFAE8FD-3E0D-4268-80F5-B7DDC137DEFE}" srcOrd="0" destOrd="0" presId="urn:microsoft.com/office/officeart/2011/layout/TabList"/>
    <dgm:cxn modelId="{51B41F5B-BF86-44D9-9CEF-E1D1CA0F7F23}" type="presOf" srcId="{07B0C4F7-C1E1-4243-920B-F8E8850AF25C}" destId="{FBCAAD63-00AD-4CED-B3CC-F3F1FB18C935}" srcOrd="0" destOrd="0" presId="urn:microsoft.com/office/officeart/2011/layout/TabList"/>
    <dgm:cxn modelId="{C083AB7B-865A-4B02-8C9F-B806F9D952AC}" type="presOf" srcId="{4501123C-AD05-4D7C-A87A-B404C974E8E6}" destId="{4F7E582B-999E-46F9-BBB8-53379C992D14}" srcOrd="0" destOrd="0" presId="urn:microsoft.com/office/officeart/2011/layout/TabList"/>
    <dgm:cxn modelId="{02A7E1F4-7DE8-4E7D-ADEB-15E5074302D1}" srcId="{D53B03E1-8DC7-4831-9EFA-21C19ADDB973}" destId="{963E34C0-67EE-44E6-9F87-AFD2EAB9D11E}" srcOrd="0" destOrd="0" parTransId="{1593CE4C-90FA-4F6F-8629-F9479954E1FF}" sibTransId="{6A64141B-B1C6-4AD7-A73C-6B5C371BDA13}"/>
    <dgm:cxn modelId="{6C8AAFA2-DA99-49F9-AB46-12CA39ADCBAA}" srcId="{4501123C-AD05-4D7C-A87A-B404C974E8E6}" destId="{89748C4E-95EE-40A0-BFDD-A1D24CB45D9C}" srcOrd="2" destOrd="0" parTransId="{1A4ABD37-6FA2-471A-A50A-BE6E977B664B}" sibTransId="{CFD08C7B-017E-407E-8124-1580EBD046D1}"/>
    <dgm:cxn modelId="{4921EBA7-EDE8-4941-AEA5-1D1AB20B0B40}" srcId="{07B0C4F7-C1E1-4243-920B-F8E8850AF25C}" destId="{2E1DF8C6-DD8D-4A74-94F7-657A120A4207}" srcOrd="2" destOrd="0" parTransId="{B62B4847-384F-4165-A9C3-A8774C25CF06}" sibTransId="{1A9253EF-681E-43EF-9678-4AB1709B1844}"/>
    <dgm:cxn modelId="{B053B82C-83CC-4E0A-9C26-72DA267D2721}" srcId="{4501123C-AD05-4D7C-A87A-B404C974E8E6}" destId="{F76498C6-DB40-4896-9CA1-82557F9251ED}" srcOrd="1" destOrd="0" parTransId="{0A525614-BC9D-4A93-A2AB-D921D46015E6}" sibTransId="{A23E0BDB-B963-4C27-8E23-7B02F98E68A9}"/>
    <dgm:cxn modelId="{AF3CD3E1-5458-4F3A-8E2B-BF09329DFFD6}" srcId="{07B0C4F7-C1E1-4243-920B-F8E8850AF25C}" destId="{60A8CE33-E739-4E60-8501-BB53BB03A55B}" srcOrd="0" destOrd="0" parTransId="{4B3BDA50-5E0B-4C1A-B663-B12514F596BF}" sibTransId="{69A528EB-6CF6-4188-A86E-D9B465042A8A}"/>
    <dgm:cxn modelId="{09AD3A4E-549C-4C3B-9EE1-C01BBC8A6864}" type="presOf" srcId="{963E34C0-67EE-44E6-9F87-AFD2EAB9D11E}" destId="{C7E444CB-C40D-4E14-858E-F0EA09204652}" srcOrd="0" destOrd="0" presId="urn:microsoft.com/office/officeart/2011/layout/TabList"/>
    <dgm:cxn modelId="{86B04998-3400-4EE2-9201-F9272223C77E}" srcId="{D53B03E1-8DC7-4831-9EFA-21C19ADDB973}" destId="{B4D462A4-5A0F-44AB-8A86-181F12ECC3BE}" srcOrd="2" destOrd="0" parTransId="{2F4F604A-884C-4294-BC5D-A5795316CE4C}" sibTransId="{EEE54399-CB5D-43FB-8029-B6B7344302D1}"/>
    <dgm:cxn modelId="{1B1A22A2-7F57-4DEF-80F0-1F0139889C38}" type="presOf" srcId="{4EA83F79-4103-440E-866B-0390F31A1014}" destId="{1251343B-A0DD-4985-98DE-016D23B43732}" srcOrd="0" destOrd="0" presId="urn:microsoft.com/office/officeart/2011/layout/TabList"/>
    <dgm:cxn modelId="{F85DDEC2-A5B6-412D-8513-D339A2776E88}" srcId="{4501123C-AD05-4D7C-A87A-B404C974E8E6}" destId="{4FF7B2F3-0F48-4CDF-BB16-99ECF27E8873}" srcOrd="0" destOrd="0" parTransId="{44D90F8A-3F52-4134-8B19-0D1C1BA62B0D}" sibTransId="{18611EDF-D8A0-4B55-A8DE-1D1EECF47C6E}"/>
    <dgm:cxn modelId="{A09316A4-7D18-49F8-A588-AC81855D8087}" srcId="{7BD6763E-ED63-471F-BBAE-EDEBA138E32D}" destId="{4501123C-AD05-4D7C-A87A-B404C974E8E6}" srcOrd="0" destOrd="0" parTransId="{E7345E17-6736-4154-A8B2-2B581E6189E1}" sibTransId="{1C0E4441-3B6C-4543-8AB7-5E526DDD9AF9}"/>
    <dgm:cxn modelId="{7C4159FF-EBC7-474D-A081-2E8049A4AF9A}" type="presOf" srcId="{60A8CE33-E739-4E60-8501-BB53BB03A55B}" destId="{EF8E93DF-801E-4CFC-8B2B-57A06D2D0600}" srcOrd="0" destOrd="0" presId="urn:microsoft.com/office/officeart/2011/layout/TabList"/>
    <dgm:cxn modelId="{E0295C53-F725-4EAD-9F8E-EC61046A21AE}" type="presOf" srcId="{1341CFED-0407-4369-AA60-C4AE50B6AE8A}" destId="{4955E65A-8A42-4E9F-9531-70BFFFB7C36E}" srcOrd="0" destOrd="0" presId="urn:microsoft.com/office/officeart/2011/layout/TabList"/>
    <dgm:cxn modelId="{F1E012CA-74CA-4586-B485-1DE0785D2946}" type="presOf" srcId="{7BD6763E-ED63-471F-BBAE-EDEBA138E32D}" destId="{1C8AC06A-AA17-42AD-BF8D-A9E897FF68BD}" srcOrd="0" destOrd="0" presId="urn:microsoft.com/office/officeart/2011/layout/TabList"/>
    <dgm:cxn modelId="{DD1FB772-2A52-46EC-9270-B043856A1863}" srcId="{7BD6763E-ED63-471F-BBAE-EDEBA138E32D}" destId="{07B0C4F7-C1E1-4243-920B-F8E8850AF25C}" srcOrd="2" destOrd="0" parTransId="{9A15FC6D-F013-4503-9155-90D27514EED0}" sibTransId="{8F2E7800-8766-41B1-8A5A-B411A97ED648}"/>
    <dgm:cxn modelId="{6E0D0CF8-F6DA-4125-979A-26310C8D02F2}" srcId="{7BD6763E-ED63-471F-BBAE-EDEBA138E32D}" destId="{D53B03E1-8DC7-4831-9EFA-21C19ADDB973}" srcOrd="1" destOrd="0" parTransId="{56288BA2-D46B-4A8B-814F-43D5EFCD0578}" sibTransId="{D9C864A5-7B7E-41F9-BBE4-7997691E7655}"/>
    <dgm:cxn modelId="{7A297CF2-12BA-4CF8-999F-9176F9CE9ABA}" type="presOf" srcId="{4FF7B2F3-0F48-4CDF-BB16-99ECF27E8873}" destId="{63093C01-0EA2-4ED5-A9DD-4D55073BC549}" srcOrd="0" destOrd="0" presId="urn:microsoft.com/office/officeart/2011/layout/TabList"/>
    <dgm:cxn modelId="{64D592A7-A2A4-4E98-A69E-730DA1CA91F0}" type="presParOf" srcId="{1C8AC06A-AA17-42AD-BF8D-A9E897FF68BD}" destId="{1FD63CB8-BAB2-4F7E-A654-28EF9E74C18B}" srcOrd="0" destOrd="0" presId="urn:microsoft.com/office/officeart/2011/layout/TabList"/>
    <dgm:cxn modelId="{D989DE88-AC63-492C-BCA3-9E359972C628}" type="presParOf" srcId="{1FD63CB8-BAB2-4F7E-A654-28EF9E74C18B}" destId="{63093C01-0EA2-4ED5-A9DD-4D55073BC549}" srcOrd="0" destOrd="0" presId="urn:microsoft.com/office/officeart/2011/layout/TabList"/>
    <dgm:cxn modelId="{D1671FF4-EFB9-4BAE-9175-87484E565092}" type="presParOf" srcId="{1FD63CB8-BAB2-4F7E-A654-28EF9E74C18B}" destId="{4F7E582B-999E-46F9-BBB8-53379C992D14}" srcOrd="1" destOrd="0" presId="urn:microsoft.com/office/officeart/2011/layout/TabList"/>
    <dgm:cxn modelId="{C5C2043C-C401-466F-9CE4-C9572F86AB9B}" type="presParOf" srcId="{1FD63CB8-BAB2-4F7E-A654-28EF9E74C18B}" destId="{859F712E-83DE-4AE7-9C9E-1C627BBB0060}" srcOrd="2" destOrd="0" presId="urn:microsoft.com/office/officeart/2011/layout/TabList"/>
    <dgm:cxn modelId="{28201BE7-ED75-428D-BF07-75B96DF089B6}" type="presParOf" srcId="{1C8AC06A-AA17-42AD-BF8D-A9E897FF68BD}" destId="{35891FA1-F362-4EAA-A3C3-BB3892AE4356}" srcOrd="1" destOrd="0" presId="urn:microsoft.com/office/officeart/2011/layout/TabList"/>
    <dgm:cxn modelId="{6F619EE8-2FCE-4199-A093-302FE11FB55A}" type="presParOf" srcId="{1C8AC06A-AA17-42AD-BF8D-A9E897FF68BD}" destId="{AD123738-0617-43F1-A4C5-998BC9111F2F}" srcOrd="2" destOrd="0" presId="urn:microsoft.com/office/officeart/2011/layout/TabList"/>
    <dgm:cxn modelId="{DC563448-8D81-40D5-9F83-410C11FEE13C}" type="presParOf" srcId="{1C8AC06A-AA17-42AD-BF8D-A9E897FF68BD}" destId="{30C98C31-18D9-45D0-B5D0-3548FC061085}" srcOrd="3" destOrd="0" presId="urn:microsoft.com/office/officeart/2011/layout/TabList"/>
    <dgm:cxn modelId="{7CB89014-4E50-4196-ABE5-7218F9888960}" type="presParOf" srcId="{30C98C31-18D9-45D0-B5D0-3548FC061085}" destId="{C7E444CB-C40D-4E14-858E-F0EA09204652}" srcOrd="0" destOrd="0" presId="urn:microsoft.com/office/officeart/2011/layout/TabList"/>
    <dgm:cxn modelId="{08288563-58C7-4AEB-BC33-E1D5B3D55BD0}" type="presParOf" srcId="{30C98C31-18D9-45D0-B5D0-3548FC061085}" destId="{4DFAE8FD-3E0D-4268-80F5-B7DDC137DEFE}" srcOrd="1" destOrd="0" presId="urn:microsoft.com/office/officeart/2011/layout/TabList"/>
    <dgm:cxn modelId="{72E986F5-749D-424C-AD30-083A322A4E8A}" type="presParOf" srcId="{30C98C31-18D9-45D0-B5D0-3548FC061085}" destId="{B81FD720-EE2A-46AD-9D01-A6ADFD470A0E}" srcOrd="2" destOrd="0" presId="urn:microsoft.com/office/officeart/2011/layout/TabList"/>
    <dgm:cxn modelId="{A34E108A-424A-4F16-9A4A-21D613BE3947}" type="presParOf" srcId="{1C8AC06A-AA17-42AD-BF8D-A9E897FF68BD}" destId="{1251343B-A0DD-4985-98DE-016D23B43732}" srcOrd="4" destOrd="0" presId="urn:microsoft.com/office/officeart/2011/layout/TabList"/>
    <dgm:cxn modelId="{AC54E97F-8C98-4606-9AAA-B113EAF745E8}" type="presParOf" srcId="{1C8AC06A-AA17-42AD-BF8D-A9E897FF68BD}" destId="{A63C0DEB-97AE-4C05-A51D-972A55016EDB}" srcOrd="5" destOrd="0" presId="urn:microsoft.com/office/officeart/2011/layout/TabList"/>
    <dgm:cxn modelId="{8F7DD80C-98F3-48ED-8C2F-2E417E4960B6}" type="presParOf" srcId="{1C8AC06A-AA17-42AD-BF8D-A9E897FF68BD}" destId="{A2C983A2-6655-48FE-94B5-678E42691D03}" srcOrd="6" destOrd="0" presId="urn:microsoft.com/office/officeart/2011/layout/TabList"/>
    <dgm:cxn modelId="{8DDA164F-010A-4222-B06E-9273795AE4DF}" type="presParOf" srcId="{A2C983A2-6655-48FE-94B5-678E42691D03}" destId="{EF8E93DF-801E-4CFC-8B2B-57A06D2D0600}" srcOrd="0" destOrd="0" presId="urn:microsoft.com/office/officeart/2011/layout/TabList"/>
    <dgm:cxn modelId="{4EE75F54-7FCE-49F1-B925-9F152B090D13}" type="presParOf" srcId="{A2C983A2-6655-48FE-94B5-678E42691D03}" destId="{FBCAAD63-00AD-4CED-B3CC-F3F1FB18C935}" srcOrd="1" destOrd="0" presId="urn:microsoft.com/office/officeart/2011/layout/TabList"/>
    <dgm:cxn modelId="{D5774591-5FA3-4C3E-805B-B5AE52927B04}" type="presParOf" srcId="{A2C983A2-6655-48FE-94B5-678E42691D03}" destId="{CC648F3B-5C55-4AF0-9C94-D4618C60B6C4}" srcOrd="2" destOrd="0" presId="urn:microsoft.com/office/officeart/2011/layout/TabList"/>
    <dgm:cxn modelId="{FCEABDAD-67F0-446B-A019-FE68B86B2BA8}" type="presParOf" srcId="{1C8AC06A-AA17-42AD-BF8D-A9E897FF68BD}" destId="{4955E65A-8A42-4E9F-9531-70BFFFB7C36E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648F3B-5C55-4AF0-9C94-D4618C60B6C4}">
      <dsp:nvSpPr>
        <dsp:cNvPr id="0" name=""/>
        <dsp:cNvSpPr/>
      </dsp:nvSpPr>
      <dsp:spPr>
        <a:xfrm>
          <a:off x="213865" y="3145872"/>
          <a:ext cx="8064896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FD720-EE2A-46AD-9D01-A6ADFD470A0E}">
      <dsp:nvSpPr>
        <dsp:cNvPr id="0" name=""/>
        <dsp:cNvSpPr/>
      </dsp:nvSpPr>
      <dsp:spPr>
        <a:xfrm>
          <a:off x="175702" y="1794670"/>
          <a:ext cx="8064896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9F712E-83DE-4AE7-9C9E-1C627BBB0060}">
      <dsp:nvSpPr>
        <dsp:cNvPr id="0" name=""/>
        <dsp:cNvSpPr/>
      </dsp:nvSpPr>
      <dsp:spPr>
        <a:xfrm>
          <a:off x="177862" y="443468"/>
          <a:ext cx="8064896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93C01-0EA2-4ED5-A9DD-4D55073BC549}">
      <dsp:nvSpPr>
        <dsp:cNvPr id="0" name=""/>
        <dsp:cNvSpPr/>
      </dsp:nvSpPr>
      <dsp:spPr>
        <a:xfrm>
          <a:off x="2630458" y="494"/>
          <a:ext cx="5256575" cy="442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поставлено 1105 объектов </a:t>
          </a:r>
          <a:r>
            <a:rPr lang="ru-RU" sz="16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(81,9%):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30458" y="494"/>
        <a:ext cx="5256575" cy="442973"/>
      </dsp:txXfrm>
    </dsp:sp>
    <dsp:sp modelId="{4F7E582B-999E-46F9-BBB8-53379C992D14}">
      <dsp:nvSpPr>
        <dsp:cNvPr id="0" name=""/>
        <dsp:cNvSpPr/>
      </dsp:nvSpPr>
      <dsp:spPr>
        <a:xfrm>
          <a:off x="-177862" y="494"/>
          <a:ext cx="2808320" cy="44297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Государственный кадастровый учет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56234" y="22122"/>
        <a:ext cx="2765064" cy="421345"/>
      </dsp:txXfrm>
    </dsp:sp>
    <dsp:sp modelId="{35891FA1-F362-4EAA-A3C3-BB3892AE4356}">
      <dsp:nvSpPr>
        <dsp:cNvPr id="0" name=""/>
        <dsp:cNvSpPr/>
      </dsp:nvSpPr>
      <dsp:spPr>
        <a:xfrm>
          <a:off x="0" y="443468"/>
          <a:ext cx="8064896" cy="88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861 ОКС (78,1%);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244 земельных участка (98,4%);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43468"/>
        <a:ext cx="8064896" cy="886080"/>
      </dsp:txXfrm>
    </dsp:sp>
    <dsp:sp modelId="{C7E444CB-C40D-4E14-858E-F0EA09204652}">
      <dsp:nvSpPr>
        <dsp:cNvPr id="0" name=""/>
        <dsp:cNvSpPr/>
      </dsp:nvSpPr>
      <dsp:spPr>
        <a:xfrm>
          <a:off x="2664286" y="1351696"/>
          <a:ext cx="5184600" cy="442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зарегистрировано на 927 объектов </a:t>
          </a:r>
          <a:r>
            <a:rPr lang="ru-RU" sz="16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(68, 7 %):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64286" y="1351696"/>
        <a:ext cx="5184600" cy="442973"/>
      </dsp:txXfrm>
    </dsp:sp>
    <dsp:sp modelId="{4DFAE8FD-3E0D-4268-80F5-B7DDC137DEFE}">
      <dsp:nvSpPr>
        <dsp:cNvPr id="0" name=""/>
        <dsp:cNvSpPr/>
      </dsp:nvSpPr>
      <dsp:spPr>
        <a:xfrm>
          <a:off x="-175702" y="1351696"/>
          <a:ext cx="2799681" cy="44297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Право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собственности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РФ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54074" y="1373324"/>
        <a:ext cx="2756425" cy="421345"/>
      </dsp:txXfrm>
    </dsp:sp>
    <dsp:sp modelId="{1251343B-A0DD-4985-98DE-016D23B43732}">
      <dsp:nvSpPr>
        <dsp:cNvPr id="0" name=""/>
        <dsp:cNvSpPr/>
      </dsp:nvSpPr>
      <dsp:spPr>
        <a:xfrm>
          <a:off x="0" y="1794670"/>
          <a:ext cx="8064896" cy="88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707 ОКС (64,2 %);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220 земельных участков (88,7 %);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94670"/>
        <a:ext cx="8064896" cy="886080"/>
      </dsp:txXfrm>
    </dsp:sp>
    <dsp:sp modelId="{EF8E93DF-801E-4CFC-8B2B-57A06D2D0600}">
      <dsp:nvSpPr>
        <dsp:cNvPr id="0" name=""/>
        <dsp:cNvSpPr/>
      </dsp:nvSpPr>
      <dsp:spPr>
        <a:xfrm>
          <a:off x="2808322" y="2702898"/>
          <a:ext cx="4972855" cy="442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зарегистрированы на 913 объектов </a:t>
          </a:r>
          <a:r>
            <a:rPr lang="ru-RU" sz="16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(67, 6 %):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8322" y="2702898"/>
        <a:ext cx="4972855" cy="442973"/>
      </dsp:txXfrm>
    </dsp:sp>
    <dsp:sp modelId="{FBCAAD63-00AD-4CED-B3CC-F3F1FB18C935}">
      <dsp:nvSpPr>
        <dsp:cNvPr id="0" name=""/>
        <dsp:cNvSpPr/>
      </dsp:nvSpPr>
      <dsp:spPr>
        <a:xfrm>
          <a:off x="-213865" y="2702898"/>
          <a:ext cx="2952334" cy="44297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Иные вещные права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92237" y="2724526"/>
        <a:ext cx="2909078" cy="421345"/>
      </dsp:txXfrm>
    </dsp:sp>
    <dsp:sp modelId="{4955E65A-8A42-4E9F-9531-70BFFFB7C36E}">
      <dsp:nvSpPr>
        <dsp:cNvPr id="0" name=""/>
        <dsp:cNvSpPr/>
      </dsp:nvSpPr>
      <dsp:spPr>
        <a:xfrm>
          <a:off x="0" y="3145872"/>
          <a:ext cx="8064896" cy="88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698 ОКС (63,3%);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215 земельных участков (86,7%).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145872"/>
        <a:ext cx="8064896" cy="886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Список вкладок"/>
  <dgm:desc val="Служит для отображения непоследовательных или сгруппированных блоков данных. Рекомендуется использовать для списков с текстом уровня 1 небольшого объема. Первый текст уровня 2 отображается рядом с текстом уровня 1, а остальной текст уровня 2 — под текстом уровня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025" cy="49641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64" y="2"/>
            <a:ext cx="2945025" cy="49641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r">
              <a:defRPr sz="1200"/>
            </a:lvl1pPr>
          </a:lstStyle>
          <a:p>
            <a:fld id="{74FEA43F-D610-4CAB-8056-85B8101FDCD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632"/>
            <a:ext cx="2945025" cy="496411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64" y="9428632"/>
            <a:ext cx="2945025" cy="496411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r">
              <a:defRPr sz="1200"/>
            </a:lvl1pPr>
          </a:lstStyle>
          <a:p>
            <a:fld id="{143FDCD2-05F7-48A2-9874-F672FB5DB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826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/>
          <a:lstStyle>
            <a:lvl1pPr algn="r">
              <a:defRPr sz="1200"/>
            </a:lvl1pPr>
          </a:lstStyle>
          <a:p>
            <a:fld id="{E057DF2A-9226-43BC-AD68-21C4CE7C0963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0" tIns="45850" rIns="91700" bIns="4585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6"/>
          </a:xfrm>
          <a:prstGeom prst="rect">
            <a:avLst/>
          </a:prstGeom>
        </p:spPr>
        <p:txBody>
          <a:bodyPr vert="horz" lIns="91700" tIns="45850" rIns="91700" bIns="4585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700" tIns="45850" rIns="91700" bIns="45850" rtlCol="0" anchor="b"/>
          <a:lstStyle>
            <a:lvl1pPr algn="r">
              <a:defRPr sz="1200"/>
            </a:lvl1pPr>
          </a:lstStyle>
          <a:p>
            <a:fld id="{0BABAFF2-7E88-43FC-9A88-A8D9A7558F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79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10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11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12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13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14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15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16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17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18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19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2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3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4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5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6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7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8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50452" y="9430307"/>
            <a:ext cx="2947232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54" tIns="46929" rIns="93854" bIns="46929" anchor="b"/>
          <a:lstStyle/>
          <a:p>
            <a:pPr algn="r" defTabSz="938932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932"/>
              <a:t>9</a:t>
            </a:fld>
            <a:endParaRPr lang="ru-RU" sz="120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92175" y="738188"/>
            <a:ext cx="4959350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313" indent="-232313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397D4-E078-4311-89A6-DB3838329228}" type="datetime1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05E96-92AC-4874-B7D6-7A4BBF8A6084}" type="datetime1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6196-B040-49AA-B5E5-B880C70E41C9}" type="datetime1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FD79-4F97-47E4-BEC4-B71B3B8562A6}" type="datetime1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CE32-EE05-4ABF-9010-6463840454DE}" type="datetime1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B2B1-3AF6-4A4A-93C3-120C596329EE}" type="datetime1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3763-592A-4686-B1A1-9B8FBBED0CE2}" type="datetime1">
              <a:rPr lang="ru-RU" smtClean="0"/>
              <a:t>18.12.2014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DEB7-8A51-4C14-AD79-6ECB7075B992}" type="datetime1">
              <a:rPr lang="ru-RU" smtClean="0"/>
              <a:t>18.12.2014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C07E-6565-410C-8E59-20773F7F86F7}" type="datetime1">
              <a:rPr lang="ru-RU" smtClean="0"/>
              <a:t>18.12.2014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DD5BD-9B19-4075-8D97-AB41B5FB8304}" type="datetime1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2AFB4-8A79-4C98-90F0-E6E06A8B3E84}" type="datetime1">
              <a:rPr lang="ru-RU" smtClean="0"/>
              <a:t>18.12.2014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968B4-66FA-4F99-822F-94DF8FBC6C9A}" type="datetime1">
              <a:rPr lang="ru-RU" smtClean="0"/>
              <a:t>18.12.2014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DE489-C310-44AE-A5E8-1CE22FAB2DE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7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980728"/>
            <a:ext cx="7128792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ДОКЛАД</a:t>
            </a: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ПО РЕЗУЛЬТАТАМ РАБОТЫ АГЕНТСТВА </a:t>
            </a: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С ПОДВЕДОМСТВЕННЫМИ ОРГАНИЗАЦИЯМИ, РАСПОЛОЖЕННЫМИ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В ДАЛЬНЕВОСТОЧНОМ ОКРУГЕ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966" y="6013017"/>
            <a:ext cx="4178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Заместитель руководителя ФАНО России</a:t>
            </a:r>
          </a:p>
          <a:p>
            <a:pPr algn="ctr"/>
            <a:r>
              <a:rPr lang="ru-RU" sz="1600" dirty="0" smtClean="0"/>
              <a:t>А.В. Степанов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20272" y="6013016"/>
            <a:ext cx="1795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23 декабря 2014 г.                      г. Москва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171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620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Письмами ФАНО России от 27.06.2014 № 007-АС-10/13,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25.07.2014 № 007-АС-10/227 и от 03.10.2014 № 007-АС-10/545 подведомственным ФАНО России организациям  поручалось завершить отражение результатов проведения инвентаризации в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-версии программного обеспечения «Модуль правообладателя» МВ - Портала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16.12.2014  запрашиваемую информацию не представила 21  организация (30,9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01608" y="6484894"/>
            <a:ext cx="442392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10</a:t>
            </a:fld>
            <a:endParaRPr lang="ru-RU" dirty="0"/>
          </a:p>
        </p:txBody>
      </p:sp>
      <p:sp>
        <p:nvSpPr>
          <p:cNvPr id="11" name="Заголовок 9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Исполнительская 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дисциплина</a:t>
            </a:r>
            <a:endParaRPr lang="ru-RU" sz="16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6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Исполнительская дисциплина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/>
            </a:r>
            <a:br>
              <a:rPr lang="ru-RU" sz="1600" dirty="0">
                <a:solidFill>
                  <a:schemeClr val="tx2"/>
                </a:solidFill>
                <a:latin typeface="+mj-lt"/>
              </a:rPr>
            </a:br>
            <a:endParaRPr lang="ru-RU" sz="16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7806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2400" dirty="0"/>
              <a:t>	</a:t>
            </a:r>
          </a:p>
          <a:p>
            <a:pPr marL="0" indent="0" algn="ctr">
              <a:buNone/>
            </a:pPr>
            <a:r>
              <a:rPr lang="ru-RU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перечисленных поручений (от трех и более) </a:t>
            </a:r>
            <a:b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выполняют:</a:t>
            </a:r>
            <a:endParaRPr lang="ru-RU" sz="4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дошкольного образования - центр развития ребенка - Детский сад № 171 Дальневосточного отделения Российской академии наук (№ 455);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дошкольного образования - центр развития ребенка - Детский сад № 188 Дальневосточного отделения Российской академии наук (№ 456);</a:t>
            </a: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унитарное предприятие Головной проектный и научно-исследовательский институт Дальневосточного отделения Российской академии наук (№ 834).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64195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77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6042" y="908720"/>
            <a:ext cx="8229600" cy="86409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VI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. ПРОВЕРКИ</a:t>
            </a:r>
            <a:r>
              <a:rPr lang="ru-RU" sz="1600" dirty="0">
                <a:solidFill>
                  <a:schemeClr val="tx2"/>
                </a:solidFill>
                <a:latin typeface="+mj-lt"/>
              </a:rPr>
              <a:t/>
            </a:r>
            <a:br>
              <a:rPr lang="ru-RU" sz="1600" dirty="0">
                <a:solidFill>
                  <a:schemeClr val="tx2"/>
                </a:solidFill>
                <a:latin typeface="+mj-lt"/>
              </a:rPr>
            </a:br>
            <a:endParaRPr lang="ru-RU" sz="16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129614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2400" dirty="0"/>
              <a:t>	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Управлением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федерального имущества и Управлением внутреннего финансового контроля и внутреннего финансового аудита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была проведена выездная проверка  ФГБУН «Управление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научно-исследовательского флота Дальневосточного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отделения РАН».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3421217"/>
            <a:ext cx="8219256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 документарных проверок: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- 7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подведомственных организаций не обладают недвижимым имуществом и за ними не закреплены земельные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проверок были выявлены следующие нарушения: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 Одна организация занимает помещения без оформления договорных отношений.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4 организации занимают помещения на основании бессрочных договоров.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60432" y="6383152"/>
            <a:ext cx="5144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32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6042" y="908720"/>
            <a:ext cx="8229600" cy="86409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i="1" dirty="0">
                <a:solidFill>
                  <a:schemeClr val="tx2"/>
                </a:solidFill>
              </a:rPr>
              <a:t>Комиссией ФАНО России по согласованию совершения крупных и иных сделок подведомственным организациям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89614233"/>
              </p:ext>
            </p:extLst>
          </p:nvPr>
        </p:nvGraphicFramePr>
        <p:xfrm>
          <a:off x="457200" y="1877907"/>
          <a:ext cx="8219256" cy="495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39351" y="6356350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87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84975" cy="115212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tx2"/>
                </a:solidFill>
              </a:rPr>
              <a:t>Комиссией по рассмотрению вопросов использования, распоряжения федеральным недвижимым имуществом, особо ценным движимым имуществом и сделок с ним, закрепленным за организациями, подведомственными ФАНО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41181299"/>
              </p:ext>
            </p:extLst>
          </p:nvPr>
        </p:nvGraphicFramePr>
        <p:xfrm>
          <a:off x="107504" y="1772816"/>
          <a:ext cx="5008334" cy="5104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11960" y="1916831"/>
            <a:ext cx="4824536" cy="47705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12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сделок по передаче в аренду недвижимого имущества одобрены ФАНО России, материалы направлены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Росимущество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сделка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Росимуществом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2 сделкам (по передаче в аренду научно-исследовательских судов)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Росимуществом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отказано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согласовании;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9 сделкам согласования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Росимущества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получены (из них по 2 сделкам получены замечания, комплекты документов направлены повторно).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Также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ФАНО России согласованы 7 сделок по передаче в безвозмездное пользование научно-исследовательских судов (по обращениям ФГБУН Тихоокеанский океанологический институт                             им. В.И. Ильичева ДО РАН и ФГБУ НО Управление научно-исследовательского флота ДО РАН), Центральным аппаратом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Росимущества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согласованы 4 сделки, по остальным имеются замечания, находятся в работе.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441146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4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6042" y="692696"/>
            <a:ext cx="8229600" cy="36004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VIII</a:t>
            </a:r>
            <a:r>
              <a:rPr lang="ru-RU" sz="2400" b="1" dirty="0">
                <a:solidFill>
                  <a:schemeClr val="tx2"/>
                </a:solidFill>
                <a:latin typeface="+mj-lt"/>
              </a:rPr>
              <a:t>. </a:t>
            </a:r>
            <a:r>
              <a:rPr lang="ru-RU" sz="24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ЭФФЕКТИВНОСТЬ РАБОТЫ ФГУП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70151"/>
          </a:xfr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Предприятия, которые прогнозируют получение убытков по итогам 2014 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Головной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проектный и научно-исследовательский институт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 РАН: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ожидаемая чистая прибыль за 2014 год – 0,00 тыс. руб. (чистая прибыль за 2013 год – 165,00 тыс. руб.). Программа деятельности предприятия на 2015 год не утверждена.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ФГУП «Котельная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 тепловыми сетями»: ожидаемая чистая прибыль за 2014 год – 50,00 тыс. руб.; прибыль, подлежащая перечислению в федеральный бюджет – 12,50 тыс. руб., прибыль, направляемая на развитие предприятия – 37,50 тыс. руб. (чистая прибыль за 2013 год – 41,54 тыс. руб.). Программа деятельности предприятия на 2015 год утверждена.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«Автобаза ДВО РАН»: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ожидаемая чистая прибыль за 2014 год – 60,00 тыс. руб.; прибыль, подлежащая перечислению в федеральный бюджет – 15,00 тыс. руб., прибыль, направляемая на развитие предприятия – 45,00 тыс. руб. (убыток за 2013 год – 4 860,00 тыс. руб.). Программа деятельности предприятия на 2015 год утверждена.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Издательство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Дальнаука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 ожидаемая чистая прибыль за 2014 год – 10,00 тыс. руб.; прибыль, подлежащая перечислению в федеральный бюджет – 2,50 тыс. руб., прибыль, направляемая на развитие предприятия – 7,50 тыс. руб. (убыток за 2013 год – 2 763,00 тыс. руб.). Программа деятельности предприятия на 2015 год утверждена.</a:t>
            </a:r>
          </a:p>
          <a:p>
            <a:pPr marL="0" indent="0"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93362" y="6368267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87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6042" y="692696"/>
            <a:ext cx="8229600" cy="36004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VIII</a:t>
            </a:r>
            <a:r>
              <a:rPr lang="ru-RU" sz="2400" b="1" dirty="0">
                <a:solidFill>
                  <a:schemeClr val="tx2"/>
                </a:solidFill>
                <a:latin typeface="+mj-lt"/>
              </a:rPr>
              <a:t>. </a:t>
            </a:r>
            <a:r>
              <a:rPr lang="ru-RU" sz="24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ЭФФЕКТИВНОСТЬ РАБОТЫ ФГУП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70151"/>
          </a:xfr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«Дальневосточное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 ожидаемая чистая прибыль за 2014 год – 2 433,00 тыс. руб.; прибыль, подлежащая перечислению в федеральный бюджет – 608,25 тыс. руб., прибыль, направляемая на развитие предприятия – 1 824,75 тыс. руб. (чистая прибыль за 2013 год – 327,85 тыс. руб.). Программа деятельности предприятия на 2015 год утверждена.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«Сосновское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 ожидаемая чистая прибыль за 2014 год – 9 500,00 тыс. руб.; прибыль, подлежащая перечислению в федеральный бюджет – 2 375,00 тыс. руб., прибыль, направляемая на развитие предприятия – 7 125,00 тыс. руб. (чистая прибыль за 2013 год – 17 338,00 тыс. руб.). Программа деятельности предприятия на 2015 год утверждена.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«Садовое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 ожидаемая чистая прибыль за 2014 год – 6 000,00 тыс. руб.; прибыль, подлежащая перечислению в федеральный бюджет – 1 500,00 тыс. руб., прибыль, направляемая на развитие предприятия – 4 500,00 тыс. руб. (убыток за 2013 год – 15 835,00 тыс. руб.). Программа деятельности предприятия на 2015 год утверждена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92606" y="6380142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41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6042" y="692696"/>
            <a:ext cx="8229600" cy="36004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VIII</a:t>
            </a:r>
            <a:r>
              <a:rPr lang="ru-RU" sz="2400" b="1" dirty="0">
                <a:solidFill>
                  <a:schemeClr val="tx2"/>
                </a:solidFill>
                <a:latin typeface="+mj-lt"/>
              </a:rPr>
              <a:t>. </a:t>
            </a:r>
            <a:r>
              <a:rPr lang="ru-RU" sz="24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ЭФФЕКТИВНОСТЬ РАБОТЫ ФГУП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70151"/>
          </a:xfr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программы деятельности которых не были рассмотрены на Комиссии по анализу эффективности деятельности федеральных государственных унитарных предприятий, подведомственных ФАНО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</a:p>
          <a:p>
            <a:pPr marL="0" indent="0" algn="ct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Строительно-монтажное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Академдальвостокстрой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 РАН;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«Башмак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Тимирязевское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92606" y="6380142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3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6042" y="692696"/>
            <a:ext cx="8229600" cy="36004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VIII</a:t>
            </a:r>
            <a:r>
              <a:rPr lang="ru-RU" sz="2400" b="1" dirty="0">
                <a:solidFill>
                  <a:schemeClr val="tx2"/>
                </a:solidFill>
                <a:latin typeface="+mj-lt"/>
              </a:rPr>
              <a:t>. </a:t>
            </a:r>
            <a:r>
              <a:rPr lang="ru-RU" sz="24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ЭФФЕКТИВНОСТЬ РАБОТЫ ФГУП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70151"/>
          </a:xfr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процедуры несостоятельности (банкротства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 algn="ctr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«Башмак» РАСХН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заявлению кредитора               ООО «Веста» 28.05.2014 введена процедура банкротства - наблюдение; 22.10.2014 - внешнее управление  до 22.10.2015 (дело № А16-130/2014 Арбитражного суда Еврейской автономной области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«СМУ «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Академдальвостокстрой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РАН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заявлению кредитора ООО «Фатум-М» введена 01.07.2014 процедура банкротства - наблюдение. Отчет временного управляющего - 30.12.2014 (дело № А51-8170/2014 Арбитражного суда Приморского края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Всего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организациями, находящимися в процедуре банкротства, закреплено 125 объектов федерального недвижимого имущества: 113 ОКС и 12 земельных участков.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92606" y="6380142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99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1"/>
            <a:ext cx="8229600" cy="2520281"/>
          </a:xfr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БЛАГОДАРЮ ЗА ВНИМАНИЕ!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9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98036"/>
            <a:ext cx="85586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ctr">
              <a:buAutoNum type="romanUcPeriod"/>
            </a:pPr>
            <a:r>
              <a:rPr lang="ru-RU" sz="28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Состав  </a:t>
            </a:r>
            <a:r>
              <a:rPr lang="ru-RU" sz="28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федерального  </a:t>
            </a:r>
            <a:r>
              <a:rPr lang="ru-RU" sz="28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недвижимого имущества </a:t>
            </a: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и </a:t>
            </a:r>
            <a:r>
              <a:rPr lang="ru-RU" sz="28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его постановка на государственный </a:t>
            </a:r>
            <a:r>
              <a:rPr lang="ru-RU" sz="28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учет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4485" y="1916832"/>
            <a:ext cx="8424936" cy="88036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ru-RU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Анализ данных о составе федерального недвижимого имущества, закрепленного за  подведомственными организациями, показал следующее.</a:t>
            </a:r>
            <a:r>
              <a:rPr lang="ru-RU" b="1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417877"/>
            <a:ext cx="84249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/>
              <a:t>Из </a:t>
            </a:r>
            <a:r>
              <a:rPr lang="ru-RU" dirty="0" smtClean="0"/>
              <a:t>69 </a:t>
            </a:r>
            <a:r>
              <a:rPr lang="ru-RU" dirty="0"/>
              <a:t>организаций,  согласно предоставленной правообладателями информации, не имеют закрепленного недвижимого имущества 7 организаций (10,3%). </a:t>
            </a:r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2440" y="6491288"/>
            <a:ext cx="442392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07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tx2"/>
                </a:solidFill>
                <a:cs typeface="Times New Roman" panose="02020603050405020304" pitchFamily="18" charset="0"/>
              </a:rPr>
              <a:t>Общий показатель постановки объектов на государственный учет</a:t>
            </a:r>
            <a:r>
              <a:rPr lang="ru-RU" sz="2000" b="1" dirty="0">
                <a:solidFill>
                  <a:schemeClr val="tx2"/>
                </a:solidFill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закреплено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1350 объектов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(3,3% от общего количества объектов, закрепленных за всеми подведомственными ФАНО России организациями), в том числе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1102 ОКС и 248 земельных участка.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075" y="3071217"/>
            <a:ext cx="2066925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660410856"/>
              </p:ext>
            </p:extLst>
          </p:nvPr>
        </p:nvGraphicFramePr>
        <p:xfrm>
          <a:off x="539552" y="2564904"/>
          <a:ext cx="8064896" cy="4032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2440" y="6491288"/>
            <a:ext cx="442392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10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6042" y="692696"/>
            <a:ext cx="8229600" cy="36004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II</a:t>
            </a:r>
            <a:r>
              <a:rPr lang="ru-RU" sz="32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. Показатель по всем видам учета</a:t>
            </a:r>
            <a:endParaRPr lang="ru-RU" sz="3200" b="1" dirty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3970784" cy="519814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Лучший показатель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ФГБУН Институт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вулканологии и сейсмологии ДВО РАН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 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закрепленных объектов недвижимого имущества 98,7% поставлено на все виды государственного учета);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ФГБУН Тихоокеанский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океанологический институт им. В.И. Ильичева ДВО РАН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 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закрепленных объектов недвижимого имущества 100% поставлено на государственный кадастровый учет, право собственности Российской Федерации зарегистрировано на 90,6%, регистрация иных вещных прав на 88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%);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ФГУП «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Тимирязевское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РАСХН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 14 закрепленных объектов недвижимого имущества все объекты поставлены на все виды учета). Планируется передача данной организации в собственность субъекта Российской Федерации  (Сахалинская область).</a:t>
            </a:r>
          </a:p>
          <a:p>
            <a:pPr>
              <a:buAutoNum type="arabicParenR" startAt="3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716016" y="1340768"/>
            <a:ext cx="4248472" cy="51981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5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Худший показатель</a:t>
            </a:r>
            <a:r>
              <a:rPr lang="ru-RU" sz="5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ru-RU" sz="56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ГНУ Приморская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овощная опытная станция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Всероссийского НИИ овощеводства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РАСХН, из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 закрепленных объектов недвижимого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имущества:</a:t>
            </a:r>
          </a:p>
          <a:p>
            <a:pPr>
              <a:buFontTx/>
              <a:buChar char="-"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поставлено на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ГКУ;</a:t>
            </a:r>
          </a:p>
          <a:p>
            <a:pPr>
              <a:buFontTx/>
              <a:buChar char="-"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10% ПС РФ;</a:t>
            </a:r>
          </a:p>
          <a:p>
            <a:pPr>
              <a:buFontTx/>
              <a:buChar char="-"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15 % - ИВП; </a:t>
            </a:r>
          </a:p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ГНУ Дальневосточная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опытная станция Всероссийского НИИ растениеводства имени Н.И. Вавилова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РАСХН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из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 закрепленных объектов недвижимого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имущества:</a:t>
            </a:r>
          </a:p>
          <a:p>
            <a:pPr>
              <a:buFontTx/>
              <a:buChar char="-"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21,2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поставлено на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ГКУ РФ;</a:t>
            </a:r>
          </a:p>
          <a:p>
            <a:pPr>
              <a:buFontTx/>
              <a:buChar char="-"/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12,1% ПС РФ;</a:t>
            </a:r>
          </a:p>
          <a:p>
            <a:pPr>
              <a:buFontTx/>
              <a:buChar char="-"/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6% - ИВП;</a:t>
            </a:r>
          </a:p>
          <a:p>
            <a:pPr marL="0" indent="0">
              <a:buNone/>
            </a:pPr>
            <a:r>
              <a:rPr lang="ru-RU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ФГУП «Сосновское»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ни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16 закрепленных объектов имущества не поставлен на государственный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учет.</a:t>
            </a:r>
          </a:p>
          <a:p>
            <a:pPr marL="0" indent="0">
              <a:buNone/>
            </a:pPr>
            <a:r>
              <a:rPr lang="ru-RU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ФГУП «Дальневосточное</a:t>
            </a:r>
            <a:r>
              <a:rPr lang="ru-RU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РАСХН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наук, из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 закрепленных объектов недвижимого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имущества:</a:t>
            </a:r>
          </a:p>
          <a:p>
            <a:pPr>
              <a:buFontTx/>
              <a:buChar char="-"/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19,4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поставлено на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ГКУ;</a:t>
            </a:r>
          </a:p>
          <a:p>
            <a:pPr>
              <a:buFontTx/>
              <a:buChar char="-"/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 РФ -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зарегистрировано ни на один объект</a:t>
            </a:r>
            <a:endParaRPr lang="ru-RU" sz="4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11,9 % - регистрация ИВП.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66185" y="6511696"/>
            <a:ext cx="370384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46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Динамика государственной регистрации прав на объекты в 2014 году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7806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/>
              <a:t>	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64195"/>
            <a:ext cx="2133600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567645"/>
              </p:ext>
            </p:extLst>
          </p:nvPr>
        </p:nvGraphicFramePr>
        <p:xfrm>
          <a:off x="457203" y="2060849"/>
          <a:ext cx="8219252" cy="4478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5924"/>
                <a:gridCol w="1042625"/>
                <a:gridCol w="810567"/>
                <a:gridCol w="1158654"/>
                <a:gridCol w="931500"/>
                <a:gridCol w="1384991"/>
                <a:gridCol w="1384991"/>
              </a:tblGrid>
              <a:tr h="3444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учета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регистрации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ОКС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4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446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квартал 2014 г.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объектов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4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76,8% 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4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4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ИВП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446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2014 г.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объектов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+70 объектов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4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ГКУ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81,9%  (+5,1%)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4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68,7%  (+7,1%)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4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ИВП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67,6%  (+2,4%)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3612" y="548680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III</a:t>
            </a:r>
            <a:r>
              <a:rPr lang="ru-RU" sz="24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. Выделение ФАНО России государственных субсидий для постановки объектов федерального недвижимого имущества на государственный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учет</a:t>
            </a:r>
            <a:endParaRPr lang="ru-RU" sz="2400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3612" y="1980852"/>
            <a:ext cx="8424936" cy="24929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для постановки объектов недвижимого имущества на государственный кадастровый учет организациям, входящим в сферу деятельности Дальневосточного территориального управления, не предоставлялись.</a:t>
            </a: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2440" y="6491288"/>
            <a:ext cx="442392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77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00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IV</a:t>
            </a:r>
            <a:r>
              <a:rPr lang="ru-RU" sz="24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. Выдача ФАНО России доверенностей на право представления интересов Российской Федерации при осуществлении государственной регистрации права собственности Российской Федерации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123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 выданы 29 доверенностей на проведение государственной регистрации права собственности Российской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</a:p>
          <a:p>
            <a:pPr marL="0" indent="0" algn="just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объектов, право собственности Российской Федерации на которые должно быть зарегистрировано – 362.</a:t>
            </a:r>
          </a:p>
          <a:p>
            <a:pPr marL="0" indent="0" algn="just"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16 декабря 2014 года на основании данных доверенностей право собственности Российской Федерации зарегистрировано на 76 объектов (21%).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7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Исполнительская дисциплина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96043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Письмами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ФАНО России от 28.02.2014 № 007-18.2-10/52,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29.08.2014 № 007-АС-10/353, от 15.09.2014 № 007-АС-10/414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15.09.2014 № 007-АС-10/414 подведомственным ФАНО России организациям поручалось завершить формирование комплексов недвижимости на МВ Портале.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16.12.2014 комплексы недвижимости не сформированы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подведомственными организациями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36,2 %).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E489-C310-44AE-A5E8-1CE22FAB2DE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85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418" y="-7584"/>
            <a:ext cx="925252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V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Исполнительская </a:t>
            </a:r>
            <a:r>
              <a:rPr lang="ru-RU" sz="3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дисциплина</a:t>
            </a:r>
            <a:endParaRPr lang="ru-RU" sz="16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620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Письмами ФАНО России от 18.03.2014 № 007-18.1-07/АМ-284, </a:t>
            </a:r>
            <a:b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27.05.2014 № 007-18.1-07/АМ-746 и от 17.10.2014 № 007-АС-10/680 подведомственным ФАНО России организациям поручалось информировать ФАНО России 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выполнения обязанности </a:t>
            </a:r>
            <a:b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предоставлению в территориальные управления </a:t>
            </a:r>
            <a:r>
              <a:rPr lang="ru-RU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Росимущества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копии годовой бухгалтерской отчетности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соответствующих описей и актов инвентаризации, проводимой перед составлением годовой бухгалтерской 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отчетности.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Указанная 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предусмотрена п.28 Положения </a:t>
            </a:r>
            <a:b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учете федерального имущества, утвержденного постановлением Правительства Российской Федерации от 16.07.2007 № 447 </a:t>
            </a:r>
            <a:b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совершенствовании учета федерального имущества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ru-RU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45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состоянию на 16.12.2014 запрашиваемые сведения не представлены </a:t>
            </a:r>
            <a:r>
              <a:rPr lang="ru-RU" sz="45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17 </a:t>
            </a:r>
            <a:r>
              <a:rPr lang="ru-RU" sz="45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подведомственными организациями (</a:t>
            </a:r>
            <a:r>
              <a:rPr lang="ru-RU" sz="45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24,6 %).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48464" y="6356350"/>
            <a:ext cx="388862" cy="365125"/>
          </a:xfrm>
        </p:spPr>
        <p:txBody>
          <a:bodyPr/>
          <a:lstStyle/>
          <a:p>
            <a:fld id="{CB9DE489-C310-44AE-A5E8-1CE22FAB2DE9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36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3932</TotalTime>
  <Words>855</Words>
  <Application>Microsoft Office PowerPoint</Application>
  <PresentationFormat>Экран (4:3)</PresentationFormat>
  <Paragraphs>236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    Общий показатель постановки объектов на государственный учет  </vt:lpstr>
      <vt:lpstr>II. Показатель по всем видам учета</vt:lpstr>
      <vt:lpstr>II. Динамика государственной регистрации прав на объекты в 2014 году   </vt:lpstr>
      <vt:lpstr>Презентация PowerPoint</vt:lpstr>
      <vt:lpstr>IV. Выдача ФАНО России доверенностей на право представления интересов Российской Федерации при осуществлении государственной регистрации права собственности Российской Федерации.</vt:lpstr>
      <vt:lpstr>V. Исполнительская дисциплина </vt:lpstr>
      <vt:lpstr>V. Исполнительская дисциплина</vt:lpstr>
      <vt:lpstr>V. Исполнительская дисциплина</vt:lpstr>
      <vt:lpstr>V. Исполнительская дисциплина </vt:lpstr>
      <vt:lpstr>VI. ПРОВЕРКИ </vt:lpstr>
      <vt:lpstr>Комиссией ФАНО России по согласованию совершения крупных и иных сделок подведомственным организациям</vt:lpstr>
      <vt:lpstr>Комиссией по рассмотрению вопросов использования, распоряжения федеральным недвижимым имуществом, особо ценным движимым имуществом и сделок с ним, закрепленным за организациями, подведомственными ФАНО</vt:lpstr>
      <vt:lpstr>VIII. ЭФФЕКТИВНОСТЬ РАБОТЫ ФГУП</vt:lpstr>
      <vt:lpstr>VIII. ЭФФЕКТИВНОСТЬ РАБОТЫ ФГУП</vt:lpstr>
      <vt:lpstr>VIII. ЭФФЕКТИВНОСТЬ РАБОТЫ ФГУП</vt:lpstr>
      <vt:lpstr>VIII. ЭФФЕКТИВНОСТЬ РАБОТЫ ФГУП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</dc:creator>
  <cp:lastModifiedBy>Мазурова Аюна Саранговна</cp:lastModifiedBy>
  <cp:revision>374</cp:revision>
  <cp:lastPrinted>2014-12-15T15:31:44Z</cp:lastPrinted>
  <dcterms:created xsi:type="dcterms:W3CDTF">2013-12-05T20:09:55Z</dcterms:created>
  <dcterms:modified xsi:type="dcterms:W3CDTF">2014-12-18T16:50:06Z</dcterms:modified>
</cp:coreProperties>
</file>